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07" r:id="rId2"/>
    <p:sldId id="308"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317" r:id="rId23"/>
    <p:sldId id="318" r:id="rId24"/>
    <p:sldId id="309" r:id="rId25"/>
    <p:sldId id="310" r:id="rId26"/>
    <p:sldId id="311" r:id="rId27"/>
    <p:sldId id="314" r:id="rId28"/>
    <p:sldId id="312" r:id="rId29"/>
    <p:sldId id="313" r:id="rId30"/>
    <p:sldId id="315" r:id="rId31"/>
    <p:sldId id="316" r:id="rId32"/>
    <p:sldId id="276" r:id="rId33"/>
    <p:sldId id="277" r:id="rId34"/>
    <p:sldId id="319" r:id="rId35"/>
    <p:sldId id="320" r:id="rId36"/>
    <p:sldId id="322"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Lst>
  <p:sldSz cx="13817600" cy="7772400"/>
  <p:notesSz cx="10058400" cy="777240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9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03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247" y="58"/>
      </p:cViewPr>
      <p:guideLst>
        <p:guide orient="horz" pos="2880"/>
        <p:guide pos="296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41098" y="1967039"/>
            <a:ext cx="6136794" cy="560153"/>
          </a:xfrm>
          <a:prstGeom prst="rect">
            <a:avLst/>
          </a:prstGeom>
        </p:spPr>
        <p:txBody>
          <a:bodyPr wrap="square" lIns="0" tIns="0" rIns="0" bIns="0">
            <a:spAutoFit/>
          </a:bodyPr>
          <a:lstStyle>
            <a:lvl1pPr>
              <a:defRPr sz="3640" b="1" i="0">
                <a:solidFill>
                  <a:schemeClr val="tx1"/>
                </a:solidFill>
                <a:latin typeface="Calibri"/>
                <a:cs typeface="Calibri"/>
              </a:defRPr>
            </a:lvl1pPr>
          </a:lstStyle>
          <a:p>
            <a:endParaRPr/>
          </a:p>
        </p:txBody>
      </p:sp>
      <p:sp>
        <p:nvSpPr>
          <p:cNvPr id="3" name="Holder 3"/>
          <p:cNvSpPr>
            <a:spLocks noGrp="1"/>
          </p:cNvSpPr>
          <p:nvPr>
            <p:ph type="subTitle" idx="4"/>
          </p:nvPr>
        </p:nvSpPr>
        <p:spPr>
          <a:xfrm>
            <a:off x="4366939" y="4690439"/>
            <a:ext cx="5083723" cy="306559"/>
          </a:xfrm>
          <a:prstGeom prst="rect">
            <a:avLst/>
          </a:prstGeom>
        </p:spPr>
        <p:txBody>
          <a:bodyPr wrap="square" lIns="0" tIns="0" rIns="0" bIns="0">
            <a:spAutoFit/>
          </a:bodyPr>
          <a:lstStyle>
            <a:lvl1pPr>
              <a:defRPr sz="1992"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037592" y="1322360"/>
            <a:ext cx="11419582" cy="560153"/>
          </a:xfrm>
        </p:spPr>
        <p:txBody>
          <a:bodyPr lIns="0" tIns="0" rIns="0" bIns="0"/>
          <a:lstStyle>
            <a:lvl1pPr>
              <a:defRPr sz="3640" b="1" i="0">
                <a:solidFill>
                  <a:schemeClr val="tx1"/>
                </a:solidFill>
                <a:latin typeface="Calibri"/>
                <a:cs typeface="Calibri"/>
              </a:defRPr>
            </a:lvl1pPr>
          </a:lstStyle>
          <a:p>
            <a:endParaRPr/>
          </a:p>
        </p:txBody>
      </p:sp>
      <p:sp>
        <p:nvSpPr>
          <p:cNvPr id="3" name="Holder 3"/>
          <p:cNvSpPr>
            <a:spLocks noGrp="1"/>
          </p:cNvSpPr>
          <p:nvPr>
            <p:ph type="body" idx="1"/>
          </p:nvPr>
        </p:nvSpPr>
        <p:spPr>
          <a:xfrm>
            <a:off x="1037702" y="1923993"/>
            <a:ext cx="7471448" cy="306559"/>
          </a:xfrm>
        </p:spPr>
        <p:txBody>
          <a:bodyPr lIns="0" tIns="0" rIns="0" bIns="0"/>
          <a:lstStyle>
            <a:lvl1pPr>
              <a:defRPr sz="1992"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037592" y="1322360"/>
            <a:ext cx="11419582" cy="560153"/>
          </a:xfrm>
        </p:spPr>
        <p:txBody>
          <a:bodyPr lIns="0" tIns="0" rIns="0" bIns="0"/>
          <a:lstStyle>
            <a:lvl1pPr>
              <a:defRPr sz="3640" b="1" i="0">
                <a:solidFill>
                  <a:schemeClr val="tx1"/>
                </a:solidFill>
                <a:latin typeface="Calibri"/>
                <a:cs typeface="Calibri"/>
              </a:defRPr>
            </a:lvl1pPr>
          </a:lstStyle>
          <a:p>
            <a:endParaRPr/>
          </a:p>
        </p:txBody>
      </p:sp>
      <p:sp>
        <p:nvSpPr>
          <p:cNvPr id="3" name="Holder 3"/>
          <p:cNvSpPr>
            <a:spLocks noGrp="1"/>
          </p:cNvSpPr>
          <p:nvPr>
            <p:ph sz="half" idx="2"/>
          </p:nvPr>
        </p:nvSpPr>
        <p:spPr>
          <a:xfrm>
            <a:off x="690880" y="1787652"/>
            <a:ext cx="6010656" cy="22313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116064" y="1787652"/>
            <a:ext cx="6010656" cy="22313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37592" y="1322360"/>
            <a:ext cx="11419582" cy="560153"/>
          </a:xfrm>
        </p:spPr>
        <p:txBody>
          <a:bodyPr lIns="0" tIns="0" rIns="0" bIns="0"/>
          <a:lstStyle>
            <a:lvl1pPr>
              <a:defRPr sz="364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37592" y="1322360"/>
            <a:ext cx="11419582" cy="407804"/>
          </a:xfrm>
          <a:prstGeom prst="rect">
            <a:avLst/>
          </a:prstGeom>
        </p:spPr>
        <p:txBody>
          <a:bodyPr wrap="square" lIns="0" tIns="0" rIns="0" bIns="0">
            <a:spAutoFit/>
          </a:bodyPr>
          <a:lstStyle>
            <a:lvl1pPr>
              <a:defRPr sz="2650" b="1" i="0">
                <a:solidFill>
                  <a:schemeClr val="tx1"/>
                </a:solidFill>
                <a:latin typeface="Calibri"/>
                <a:cs typeface="Calibri"/>
              </a:defRPr>
            </a:lvl1pPr>
          </a:lstStyle>
          <a:p>
            <a:endParaRPr/>
          </a:p>
        </p:txBody>
      </p:sp>
      <p:sp>
        <p:nvSpPr>
          <p:cNvPr id="3" name="Holder 3"/>
          <p:cNvSpPr>
            <a:spLocks noGrp="1"/>
          </p:cNvSpPr>
          <p:nvPr>
            <p:ph type="body" idx="1"/>
          </p:nvPr>
        </p:nvSpPr>
        <p:spPr>
          <a:xfrm>
            <a:off x="1037702" y="1923993"/>
            <a:ext cx="7471448" cy="223138"/>
          </a:xfrm>
          <a:prstGeom prst="rect">
            <a:avLst/>
          </a:prstGeom>
        </p:spPr>
        <p:txBody>
          <a:bodyPr wrap="square" lIns="0" tIns="0" rIns="0" bIns="0">
            <a:spAutoFit/>
          </a:bodyPr>
          <a:lstStyle>
            <a:lvl1pPr>
              <a:defRPr sz="145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697984" y="7228332"/>
            <a:ext cx="4421632"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90880" y="7228332"/>
            <a:ext cx="3178048"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12/6/2024</a:t>
            </a:fld>
            <a:endParaRPr lang="en-US"/>
          </a:p>
        </p:txBody>
      </p:sp>
      <p:sp>
        <p:nvSpPr>
          <p:cNvPr id="6" name="Holder 6"/>
          <p:cNvSpPr>
            <a:spLocks noGrp="1"/>
          </p:cNvSpPr>
          <p:nvPr>
            <p:ph type="sldNum" sz="quarter" idx="7"/>
          </p:nvPr>
        </p:nvSpPr>
        <p:spPr>
          <a:xfrm>
            <a:off x="9948672" y="7228332"/>
            <a:ext cx="3178048"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628056">
        <a:defRPr>
          <a:latin typeface="+mn-lt"/>
          <a:ea typeface="+mn-ea"/>
          <a:cs typeface="+mn-cs"/>
        </a:defRPr>
      </a:lvl2pPr>
      <a:lvl3pPr marL="1256111">
        <a:defRPr>
          <a:latin typeface="+mn-lt"/>
          <a:ea typeface="+mn-ea"/>
          <a:cs typeface="+mn-cs"/>
        </a:defRPr>
      </a:lvl3pPr>
      <a:lvl4pPr marL="1884167">
        <a:defRPr>
          <a:latin typeface="+mn-lt"/>
          <a:ea typeface="+mn-ea"/>
          <a:cs typeface="+mn-cs"/>
        </a:defRPr>
      </a:lvl4pPr>
      <a:lvl5pPr marL="2512223">
        <a:defRPr>
          <a:latin typeface="+mn-lt"/>
          <a:ea typeface="+mn-ea"/>
          <a:cs typeface="+mn-cs"/>
        </a:defRPr>
      </a:lvl5pPr>
      <a:lvl6pPr marL="3140278">
        <a:defRPr>
          <a:latin typeface="+mn-lt"/>
          <a:ea typeface="+mn-ea"/>
          <a:cs typeface="+mn-cs"/>
        </a:defRPr>
      </a:lvl6pPr>
      <a:lvl7pPr marL="3768334">
        <a:defRPr>
          <a:latin typeface="+mn-lt"/>
          <a:ea typeface="+mn-ea"/>
          <a:cs typeface="+mn-cs"/>
        </a:defRPr>
      </a:lvl7pPr>
      <a:lvl8pPr marL="4396389">
        <a:defRPr>
          <a:latin typeface="+mn-lt"/>
          <a:ea typeface="+mn-ea"/>
          <a:cs typeface="+mn-cs"/>
        </a:defRPr>
      </a:lvl8pPr>
      <a:lvl9pPr marL="5024445">
        <a:defRPr>
          <a:latin typeface="+mn-lt"/>
          <a:ea typeface="+mn-ea"/>
          <a:cs typeface="+mn-cs"/>
        </a:defRPr>
      </a:lvl9pPr>
    </p:bodyStyle>
    <p:otherStyle>
      <a:lvl1pPr marL="0">
        <a:defRPr>
          <a:latin typeface="+mn-lt"/>
          <a:ea typeface="+mn-ea"/>
          <a:cs typeface="+mn-cs"/>
        </a:defRPr>
      </a:lvl1pPr>
      <a:lvl2pPr marL="628056">
        <a:defRPr>
          <a:latin typeface="+mn-lt"/>
          <a:ea typeface="+mn-ea"/>
          <a:cs typeface="+mn-cs"/>
        </a:defRPr>
      </a:lvl2pPr>
      <a:lvl3pPr marL="1256111">
        <a:defRPr>
          <a:latin typeface="+mn-lt"/>
          <a:ea typeface="+mn-ea"/>
          <a:cs typeface="+mn-cs"/>
        </a:defRPr>
      </a:lvl3pPr>
      <a:lvl4pPr marL="1884167">
        <a:defRPr>
          <a:latin typeface="+mn-lt"/>
          <a:ea typeface="+mn-ea"/>
          <a:cs typeface="+mn-cs"/>
        </a:defRPr>
      </a:lvl4pPr>
      <a:lvl5pPr marL="2512223">
        <a:defRPr>
          <a:latin typeface="+mn-lt"/>
          <a:ea typeface="+mn-ea"/>
          <a:cs typeface="+mn-cs"/>
        </a:defRPr>
      </a:lvl5pPr>
      <a:lvl6pPr marL="3140278">
        <a:defRPr>
          <a:latin typeface="+mn-lt"/>
          <a:ea typeface="+mn-ea"/>
          <a:cs typeface="+mn-cs"/>
        </a:defRPr>
      </a:lvl6pPr>
      <a:lvl7pPr marL="3768334">
        <a:defRPr>
          <a:latin typeface="+mn-lt"/>
          <a:ea typeface="+mn-ea"/>
          <a:cs typeface="+mn-cs"/>
        </a:defRPr>
      </a:lvl7pPr>
      <a:lvl8pPr marL="4396389">
        <a:defRPr>
          <a:latin typeface="+mn-lt"/>
          <a:ea typeface="+mn-ea"/>
          <a:cs typeface="+mn-cs"/>
        </a:defRPr>
      </a:lvl8pPr>
      <a:lvl9pPr marL="5024445">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4.jpg"/><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4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4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2.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5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4.jpg"/><Relationship Id="rId1" Type="http://schemas.openxmlformats.org/officeDocument/2006/relationships/slideLayout" Target="../slideLayouts/slideLayout2.xml"/><Relationship Id="rId4" Type="http://schemas.openxmlformats.org/officeDocument/2006/relationships/image" Target="../media/image85.jpg"/></Relationships>
</file>

<file path=ppt/slides/_rels/slide5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111" y="6666811"/>
            <a:ext cx="13810489" cy="1105589"/>
          </a:xfrm>
          <a:prstGeom prst="rect">
            <a:avLst/>
          </a:prstGeom>
          <a:solidFill>
            <a:schemeClr val="tx2"/>
          </a:solidFill>
        </p:spPr>
      </p:sp>
      <p:grpSp>
        <p:nvGrpSpPr>
          <p:cNvPr id="11" name="Group 11"/>
          <p:cNvGrpSpPr/>
          <p:nvPr/>
        </p:nvGrpSpPr>
        <p:grpSpPr>
          <a:xfrm>
            <a:off x="690881" y="1774760"/>
            <a:ext cx="8561761" cy="3510113"/>
            <a:chOff x="-152400" y="1484991"/>
            <a:chExt cx="15108991" cy="6194319"/>
          </a:xfrm>
        </p:grpSpPr>
        <p:sp>
          <p:nvSpPr>
            <p:cNvPr id="12" name="TextBox 12"/>
            <p:cNvSpPr txBox="1"/>
            <p:nvPr/>
          </p:nvSpPr>
          <p:spPr>
            <a:xfrm>
              <a:off x="-152400" y="2723201"/>
              <a:ext cx="15108991" cy="4956109"/>
            </a:xfrm>
            <a:prstGeom prst="rect">
              <a:avLst/>
            </a:prstGeom>
          </p:spPr>
          <p:txBody>
            <a:bodyPr lIns="0" tIns="0" rIns="0" bIns="0" rtlCol="0" anchor="t">
              <a:spAutoFit/>
            </a:bodyPr>
            <a:lstStyle/>
            <a:p>
              <a:pPr algn="ctr">
                <a:lnSpc>
                  <a:spcPts val="7344"/>
                </a:lnSpc>
              </a:pPr>
              <a:endParaRPr lang="tr-TR" sz="6120" spc="-122" dirty="0">
                <a:solidFill>
                  <a:schemeClr val="tx2"/>
                </a:solidFill>
                <a:latin typeface="Roboto Bold"/>
              </a:endParaRPr>
            </a:p>
            <a:p>
              <a:pPr algn="ctr">
                <a:lnSpc>
                  <a:spcPts val="7344"/>
                </a:lnSpc>
              </a:pPr>
              <a:r>
                <a:rPr lang="tr-TR" sz="6120" spc="-122" dirty="0">
                  <a:solidFill>
                    <a:schemeClr val="tx2"/>
                  </a:solidFill>
                  <a:latin typeface="Roboto Bold"/>
                </a:rPr>
                <a:t>Makine Öğrenmesi</a:t>
              </a:r>
            </a:p>
            <a:p>
              <a:pPr algn="ctr">
                <a:lnSpc>
                  <a:spcPts val="7344"/>
                </a:lnSpc>
              </a:pPr>
              <a:endParaRPr lang="en-US" sz="6120" spc="-122" dirty="0">
                <a:solidFill>
                  <a:schemeClr val="tx2"/>
                </a:solidFill>
                <a:latin typeface="Roboto Bold"/>
              </a:endParaRPr>
            </a:p>
          </p:txBody>
        </p:sp>
        <p:sp>
          <p:nvSpPr>
            <p:cNvPr id="13" name="TextBox 13"/>
            <p:cNvSpPr txBox="1"/>
            <p:nvPr/>
          </p:nvSpPr>
          <p:spPr>
            <a:xfrm>
              <a:off x="387787" y="1484991"/>
              <a:ext cx="10432614" cy="673262"/>
            </a:xfrm>
            <a:prstGeom prst="rect">
              <a:avLst/>
            </a:prstGeom>
          </p:spPr>
          <p:txBody>
            <a:bodyPr lIns="0" tIns="0" rIns="0" bIns="0" rtlCol="0" anchor="t">
              <a:spAutoFit/>
            </a:bodyPr>
            <a:lstStyle/>
            <a:p>
              <a:pPr>
                <a:lnSpc>
                  <a:spcPts val="2902"/>
                </a:lnSpc>
              </a:pPr>
              <a:r>
                <a:rPr lang="tr-TR" sz="3200" dirty="0">
                  <a:solidFill>
                    <a:schemeClr val="tx2"/>
                  </a:solidFill>
                  <a:latin typeface="Roboto Bold"/>
                </a:rPr>
                <a:t>Mühendishane 2.0 GEN-AI</a:t>
              </a:r>
              <a:endParaRPr lang="en-US" sz="3200" dirty="0">
                <a:solidFill>
                  <a:schemeClr val="tx2"/>
                </a:solidFill>
                <a:latin typeface="Roboto Bold"/>
              </a:endParaRPr>
            </a:p>
          </p:txBody>
        </p:sp>
      </p:grpSp>
      <p:pic>
        <p:nvPicPr>
          <p:cNvPr id="1026" name="Picture 2" descr="2024: The year of generative AI">
            <a:extLst>
              <a:ext uri="{FF2B5EF4-FFF2-40B4-BE49-F238E27FC236}">
                <a16:creationId xmlns:a16="http://schemas.microsoft.com/office/drawing/2014/main" id="{C39202D6-F35A-EC2D-7D7E-725319AB9A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200" y="2118086"/>
            <a:ext cx="4762500" cy="3333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7701" y="364158"/>
            <a:ext cx="10671699" cy="715180"/>
          </a:xfrm>
          <a:prstGeom prst="rect">
            <a:avLst/>
          </a:prstGeom>
        </p:spPr>
        <p:txBody>
          <a:bodyPr vert="horz" wrap="square" lIns="0" tIns="17446" rIns="0" bIns="0" rtlCol="0">
            <a:spAutoFit/>
          </a:bodyPr>
          <a:lstStyle/>
          <a:p>
            <a:pPr marL="17446">
              <a:spcBef>
                <a:spcPts val="137"/>
              </a:spcBef>
            </a:pPr>
            <a:r>
              <a:rPr sz="4533" spc="-14" dirty="0"/>
              <a:t>Sınıflandırma</a:t>
            </a:r>
            <a:endParaRPr sz="4533" dirty="0"/>
          </a:p>
        </p:txBody>
      </p:sp>
      <p:sp>
        <p:nvSpPr>
          <p:cNvPr id="3" name="object 3"/>
          <p:cNvSpPr txBox="1"/>
          <p:nvPr/>
        </p:nvSpPr>
        <p:spPr>
          <a:xfrm>
            <a:off x="1037701" y="1186334"/>
            <a:ext cx="11744088" cy="5182464"/>
          </a:xfrm>
          <a:prstGeom prst="rect">
            <a:avLst/>
          </a:prstGeom>
        </p:spPr>
        <p:txBody>
          <a:bodyPr vert="horz" wrap="square" lIns="0" tIns="135210" rIns="0" bIns="0" rtlCol="0">
            <a:spAutoFit/>
          </a:bodyPr>
          <a:lstStyle/>
          <a:p>
            <a:pPr marL="275647" indent="-258201">
              <a:spcBef>
                <a:spcPts val="1065"/>
              </a:spcBef>
              <a:buFont typeface="Arial MT"/>
              <a:buChar char="•"/>
              <a:tabLst>
                <a:tab pos="275647" algn="l"/>
              </a:tabLst>
            </a:pPr>
            <a:r>
              <a:rPr sz="1992" dirty="0">
                <a:latin typeface="Calibri"/>
                <a:cs typeface="Calibri"/>
              </a:rPr>
              <a:t>Yeni</a:t>
            </a:r>
            <a:r>
              <a:rPr sz="1992" spc="82" dirty="0">
                <a:latin typeface="Calibri"/>
                <a:cs typeface="Calibri"/>
              </a:rPr>
              <a:t> </a:t>
            </a:r>
            <a:r>
              <a:rPr sz="1992" dirty="0">
                <a:latin typeface="Calibri"/>
                <a:cs typeface="Calibri"/>
              </a:rPr>
              <a:t>kayıtların</a:t>
            </a:r>
            <a:r>
              <a:rPr sz="1992" spc="89" dirty="0">
                <a:latin typeface="Calibri"/>
                <a:cs typeface="Calibri"/>
              </a:rPr>
              <a:t> </a:t>
            </a:r>
            <a:r>
              <a:rPr sz="1992" dirty="0">
                <a:latin typeface="Calibri"/>
                <a:cs typeface="Calibri"/>
              </a:rPr>
              <a:t>daha</a:t>
            </a:r>
            <a:r>
              <a:rPr sz="1992" spc="110" dirty="0">
                <a:latin typeface="Calibri"/>
                <a:cs typeface="Calibri"/>
              </a:rPr>
              <a:t> </a:t>
            </a:r>
            <a:r>
              <a:rPr sz="1992" dirty="0">
                <a:latin typeface="Calibri"/>
                <a:cs typeface="Calibri"/>
              </a:rPr>
              <a:t>önceden</a:t>
            </a:r>
            <a:r>
              <a:rPr sz="1992" spc="96" dirty="0">
                <a:latin typeface="Calibri"/>
                <a:cs typeface="Calibri"/>
              </a:rPr>
              <a:t> </a:t>
            </a:r>
            <a:r>
              <a:rPr sz="1992" dirty="0">
                <a:latin typeface="Calibri"/>
                <a:cs typeface="Calibri"/>
              </a:rPr>
              <a:t>belirlenmiş</a:t>
            </a:r>
            <a:r>
              <a:rPr sz="1992" spc="96" dirty="0">
                <a:latin typeface="Calibri"/>
                <a:cs typeface="Calibri"/>
              </a:rPr>
              <a:t> </a:t>
            </a:r>
            <a:r>
              <a:rPr sz="1992" dirty="0">
                <a:latin typeface="Calibri"/>
                <a:cs typeface="Calibri"/>
              </a:rPr>
              <a:t>sınıflara</a:t>
            </a:r>
            <a:r>
              <a:rPr sz="1992" spc="110" dirty="0">
                <a:latin typeface="Calibri"/>
                <a:cs typeface="Calibri"/>
              </a:rPr>
              <a:t> </a:t>
            </a:r>
            <a:r>
              <a:rPr sz="1992" dirty="0">
                <a:latin typeface="Calibri"/>
                <a:cs typeface="Calibri"/>
              </a:rPr>
              <a:t>atanmasına</a:t>
            </a:r>
            <a:r>
              <a:rPr sz="1992" spc="69" dirty="0">
                <a:latin typeface="Calibri"/>
                <a:cs typeface="Calibri"/>
              </a:rPr>
              <a:t> </a:t>
            </a:r>
            <a:r>
              <a:rPr sz="1992" b="1" dirty="0">
                <a:latin typeface="Calibri"/>
                <a:cs typeface="Calibri"/>
              </a:rPr>
              <a:t>sınıflandırma</a:t>
            </a:r>
            <a:r>
              <a:rPr sz="1992" b="1" spc="34" dirty="0">
                <a:latin typeface="Calibri"/>
                <a:cs typeface="Calibri"/>
              </a:rPr>
              <a:t> </a:t>
            </a:r>
            <a:r>
              <a:rPr sz="1992" spc="-14" dirty="0">
                <a:latin typeface="Calibri"/>
                <a:cs typeface="Calibri"/>
              </a:rPr>
              <a:t>denir.</a:t>
            </a:r>
            <a:endParaRPr sz="1992">
              <a:latin typeface="Calibri"/>
              <a:cs typeface="Calibri"/>
            </a:endParaRPr>
          </a:p>
          <a:p>
            <a:pPr marL="274774" marR="6978" indent="-258201">
              <a:lnSpc>
                <a:spcPts val="2212"/>
              </a:lnSpc>
              <a:spcBef>
                <a:spcPts val="1159"/>
              </a:spcBef>
              <a:buFont typeface="Arial MT"/>
              <a:buChar char="•"/>
              <a:tabLst>
                <a:tab pos="276519" algn="l"/>
              </a:tabLst>
            </a:pPr>
            <a:r>
              <a:rPr sz="1992" dirty="0">
                <a:latin typeface="Calibri"/>
                <a:cs typeface="Calibri"/>
              </a:rPr>
              <a:t>Bir</a:t>
            </a:r>
            <a:r>
              <a:rPr sz="1992" spc="124" dirty="0">
                <a:latin typeface="Calibri"/>
                <a:cs typeface="Calibri"/>
              </a:rPr>
              <a:t>  </a:t>
            </a:r>
            <a:r>
              <a:rPr sz="1992" dirty="0">
                <a:latin typeface="Calibri"/>
                <a:cs typeface="Calibri"/>
              </a:rPr>
              <a:t>Sınıflandırma</a:t>
            </a:r>
            <a:r>
              <a:rPr sz="1992" spc="117" dirty="0">
                <a:latin typeface="Calibri"/>
                <a:cs typeface="Calibri"/>
              </a:rPr>
              <a:t>  </a:t>
            </a:r>
            <a:r>
              <a:rPr sz="1992" dirty="0">
                <a:latin typeface="Calibri"/>
                <a:cs typeface="Calibri"/>
              </a:rPr>
              <a:t>modeli,</a:t>
            </a:r>
            <a:r>
              <a:rPr sz="1992" spc="131" dirty="0">
                <a:latin typeface="Calibri"/>
                <a:cs typeface="Calibri"/>
              </a:rPr>
              <a:t>  </a:t>
            </a:r>
            <a:r>
              <a:rPr sz="1992" b="1" dirty="0">
                <a:latin typeface="Calibri"/>
                <a:cs typeface="Calibri"/>
              </a:rPr>
              <a:t>tahmin</a:t>
            </a:r>
            <a:r>
              <a:rPr sz="1992" b="1" spc="131" dirty="0">
                <a:latin typeface="Calibri"/>
                <a:cs typeface="Calibri"/>
              </a:rPr>
              <a:t>  </a:t>
            </a:r>
            <a:r>
              <a:rPr sz="1992" dirty="0">
                <a:latin typeface="Calibri"/>
                <a:cs typeface="Calibri"/>
              </a:rPr>
              <a:t>değişkenleri</a:t>
            </a:r>
            <a:r>
              <a:rPr sz="1992" spc="117" dirty="0">
                <a:latin typeface="Calibri"/>
                <a:cs typeface="Calibri"/>
              </a:rPr>
              <a:t>  </a:t>
            </a:r>
            <a:r>
              <a:rPr sz="1992" dirty="0">
                <a:latin typeface="Calibri"/>
                <a:cs typeface="Calibri"/>
              </a:rPr>
              <a:t>(predictors)</a:t>
            </a:r>
            <a:r>
              <a:rPr sz="1992" spc="131" dirty="0">
                <a:latin typeface="Calibri"/>
                <a:cs typeface="Calibri"/>
              </a:rPr>
              <a:t>  </a:t>
            </a:r>
            <a:r>
              <a:rPr sz="1992" dirty="0">
                <a:latin typeface="Calibri"/>
                <a:cs typeface="Calibri"/>
              </a:rPr>
              <a:t>yardımıyla,</a:t>
            </a:r>
            <a:r>
              <a:rPr sz="1992" spc="131" dirty="0">
                <a:latin typeface="Calibri"/>
                <a:cs typeface="Calibri"/>
              </a:rPr>
              <a:t>  </a:t>
            </a:r>
            <a:r>
              <a:rPr sz="1992" b="1" dirty="0">
                <a:latin typeface="Calibri"/>
                <a:cs typeface="Calibri"/>
              </a:rPr>
              <a:t>hedef</a:t>
            </a:r>
            <a:r>
              <a:rPr sz="1992" b="1" spc="124" dirty="0">
                <a:latin typeface="Calibri"/>
                <a:cs typeface="Calibri"/>
              </a:rPr>
              <a:t>  </a:t>
            </a:r>
            <a:r>
              <a:rPr sz="1992" dirty="0">
                <a:latin typeface="Calibri"/>
                <a:cs typeface="Calibri"/>
              </a:rPr>
              <a:t>(class)</a:t>
            </a:r>
            <a:r>
              <a:rPr sz="1992" spc="131" dirty="0">
                <a:latin typeface="Calibri"/>
                <a:cs typeface="Calibri"/>
              </a:rPr>
              <a:t>  </a:t>
            </a:r>
            <a:r>
              <a:rPr sz="1992" dirty="0">
                <a:latin typeface="Calibri"/>
                <a:cs typeface="Calibri"/>
              </a:rPr>
              <a:t>değişkeninin</a:t>
            </a:r>
            <a:r>
              <a:rPr sz="1992" spc="131" dirty="0">
                <a:latin typeface="Calibri"/>
                <a:cs typeface="Calibri"/>
              </a:rPr>
              <a:t>  </a:t>
            </a:r>
            <a:r>
              <a:rPr sz="1992" spc="-14" dirty="0">
                <a:latin typeface="Calibri"/>
                <a:cs typeface="Calibri"/>
              </a:rPr>
              <a:t>hesap 	</a:t>
            </a:r>
            <a:r>
              <a:rPr sz="1992" dirty="0">
                <a:latin typeface="Calibri"/>
                <a:cs typeface="Calibri"/>
              </a:rPr>
              <a:t>edildiği</a:t>
            </a:r>
            <a:r>
              <a:rPr sz="1992" spc="89" dirty="0">
                <a:latin typeface="Calibri"/>
                <a:cs typeface="Calibri"/>
              </a:rPr>
              <a:t> </a:t>
            </a:r>
            <a:r>
              <a:rPr sz="1992" spc="-14" dirty="0">
                <a:latin typeface="Calibri"/>
                <a:cs typeface="Calibri"/>
              </a:rPr>
              <a:t>fonksiyondur.</a:t>
            </a:r>
            <a:endParaRPr sz="1992">
              <a:latin typeface="Calibri"/>
              <a:cs typeface="Calibri"/>
            </a:endParaRPr>
          </a:p>
          <a:p>
            <a:pPr marL="274774" marR="6978" indent="-258201">
              <a:lnSpc>
                <a:spcPts val="2212"/>
              </a:lnSpc>
              <a:spcBef>
                <a:spcPts val="1120"/>
              </a:spcBef>
              <a:buFont typeface="Arial MT"/>
              <a:buChar char="•"/>
              <a:tabLst>
                <a:tab pos="276519" algn="l"/>
              </a:tabLst>
            </a:pPr>
            <a:r>
              <a:rPr sz="1992" dirty="0">
                <a:latin typeface="Calibri"/>
                <a:cs typeface="Calibri"/>
              </a:rPr>
              <a:t>Genellikle,</a:t>
            </a:r>
            <a:r>
              <a:rPr sz="1992" spc="419" dirty="0">
                <a:latin typeface="Calibri"/>
                <a:cs typeface="Calibri"/>
              </a:rPr>
              <a:t> </a:t>
            </a:r>
            <a:r>
              <a:rPr sz="1992" dirty="0">
                <a:latin typeface="Calibri"/>
                <a:cs typeface="Calibri"/>
              </a:rPr>
              <a:t>veri</a:t>
            </a:r>
            <a:r>
              <a:rPr sz="1992" spc="392" dirty="0">
                <a:latin typeface="Calibri"/>
                <a:cs typeface="Calibri"/>
              </a:rPr>
              <a:t> </a:t>
            </a:r>
            <a:r>
              <a:rPr sz="1992" dirty="0">
                <a:latin typeface="Calibri"/>
                <a:cs typeface="Calibri"/>
              </a:rPr>
              <a:t>seti</a:t>
            </a:r>
            <a:r>
              <a:rPr sz="1992" spc="419" dirty="0">
                <a:latin typeface="Calibri"/>
                <a:cs typeface="Calibri"/>
              </a:rPr>
              <a:t> </a:t>
            </a:r>
            <a:r>
              <a:rPr sz="1992" dirty="0">
                <a:latin typeface="Calibri"/>
                <a:cs typeface="Calibri"/>
              </a:rPr>
              <a:t>eğitim</a:t>
            </a:r>
            <a:r>
              <a:rPr sz="1992" spc="419" dirty="0">
                <a:latin typeface="Calibri"/>
                <a:cs typeface="Calibri"/>
              </a:rPr>
              <a:t> </a:t>
            </a:r>
            <a:r>
              <a:rPr sz="1992" dirty="0">
                <a:latin typeface="Calibri"/>
                <a:cs typeface="Calibri"/>
              </a:rPr>
              <a:t>ve</a:t>
            </a:r>
            <a:r>
              <a:rPr sz="1992" spc="426" dirty="0">
                <a:latin typeface="Calibri"/>
                <a:cs typeface="Calibri"/>
              </a:rPr>
              <a:t> </a:t>
            </a:r>
            <a:r>
              <a:rPr sz="1992" dirty="0">
                <a:latin typeface="Calibri"/>
                <a:cs typeface="Calibri"/>
              </a:rPr>
              <a:t>test</a:t>
            </a:r>
            <a:r>
              <a:rPr sz="1992" spc="398" dirty="0">
                <a:latin typeface="Calibri"/>
                <a:cs typeface="Calibri"/>
              </a:rPr>
              <a:t> </a:t>
            </a:r>
            <a:r>
              <a:rPr sz="1992" dirty="0">
                <a:latin typeface="Calibri"/>
                <a:cs typeface="Calibri"/>
              </a:rPr>
              <a:t>setlerine</a:t>
            </a:r>
            <a:r>
              <a:rPr sz="1992" spc="419" dirty="0">
                <a:latin typeface="Calibri"/>
                <a:cs typeface="Calibri"/>
              </a:rPr>
              <a:t> </a:t>
            </a:r>
            <a:r>
              <a:rPr sz="1992" dirty="0">
                <a:latin typeface="Calibri"/>
                <a:cs typeface="Calibri"/>
              </a:rPr>
              <a:t>bölünür,</a:t>
            </a:r>
            <a:r>
              <a:rPr sz="1992" spc="446" dirty="0">
                <a:latin typeface="Calibri"/>
                <a:cs typeface="Calibri"/>
              </a:rPr>
              <a:t> </a:t>
            </a:r>
            <a:r>
              <a:rPr sz="1992" dirty="0">
                <a:latin typeface="Calibri"/>
                <a:cs typeface="Calibri"/>
              </a:rPr>
              <a:t>eğitim</a:t>
            </a:r>
            <a:r>
              <a:rPr sz="1992" spc="419" dirty="0">
                <a:latin typeface="Calibri"/>
                <a:cs typeface="Calibri"/>
              </a:rPr>
              <a:t> </a:t>
            </a:r>
            <a:r>
              <a:rPr sz="1992" dirty="0">
                <a:latin typeface="Calibri"/>
                <a:cs typeface="Calibri"/>
              </a:rPr>
              <a:t>seti</a:t>
            </a:r>
            <a:r>
              <a:rPr sz="1992" spc="398" dirty="0">
                <a:latin typeface="Calibri"/>
                <a:cs typeface="Calibri"/>
              </a:rPr>
              <a:t> </a:t>
            </a:r>
            <a:r>
              <a:rPr sz="1992" dirty="0">
                <a:latin typeface="Calibri"/>
                <a:cs typeface="Calibri"/>
              </a:rPr>
              <a:t>ile</a:t>
            </a:r>
            <a:r>
              <a:rPr sz="1992" spc="440" dirty="0">
                <a:latin typeface="Calibri"/>
                <a:cs typeface="Calibri"/>
              </a:rPr>
              <a:t> </a:t>
            </a:r>
            <a:r>
              <a:rPr sz="1992" dirty="0">
                <a:latin typeface="Calibri"/>
                <a:cs typeface="Calibri"/>
              </a:rPr>
              <a:t>model</a:t>
            </a:r>
            <a:r>
              <a:rPr sz="1992" spc="440" dirty="0">
                <a:latin typeface="Calibri"/>
                <a:cs typeface="Calibri"/>
              </a:rPr>
              <a:t> </a:t>
            </a:r>
            <a:r>
              <a:rPr sz="1992" dirty="0">
                <a:latin typeface="Calibri"/>
                <a:cs typeface="Calibri"/>
              </a:rPr>
              <a:t>inşa</a:t>
            </a:r>
            <a:r>
              <a:rPr sz="1992" spc="419" dirty="0">
                <a:latin typeface="Calibri"/>
                <a:cs typeface="Calibri"/>
              </a:rPr>
              <a:t> </a:t>
            </a:r>
            <a:r>
              <a:rPr sz="1992" dirty="0">
                <a:latin typeface="Calibri"/>
                <a:cs typeface="Calibri"/>
              </a:rPr>
              <a:t>edilir,</a:t>
            </a:r>
            <a:r>
              <a:rPr sz="1992" spc="440" dirty="0">
                <a:latin typeface="Calibri"/>
                <a:cs typeface="Calibri"/>
              </a:rPr>
              <a:t> </a:t>
            </a:r>
            <a:r>
              <a:rPr sz="1992" dirty="0">
                <a:latin typeface="Calibri"/>
                <a:cs typeface="Calibri"/>
              </a:rPr>
              <a:t>test</a:t>
            </a:r>
            <a:r>
              <a:rPr sz="1992" spc="405" dirty="0">
                <a:latin typeface="Calibri"/>
                <a:cs typeface="Calibri"/>
              </a:rPr>
              <a:t> </a:t>
            </a:r>
            <a:r>
              <a:rPr sz="1992" dirty="0">
                <a:latin typeface="Calibri"/>
                <a:cs typeface="Calibri"/>
              </a:rPr>
              <a:t>seti</a:t>
            </a:r>
            <a:r>
              <a:rPr sz="1992" spc="419" dirty="0">
                <a:latin typeface="Calibri"/>
                <a:cs typeface="Calibri"/>
              </a:rPr>
              <a:t> </a:t>
            </a:r>
            <a:r>
              <a:rPr sz="1992" dirty="0">
                <a:latin typeface="Calibri"/>
                <a:cs typeface="Calibri"/>
              </a:rPr>
              <a:t>ile</a:t>
            </a:r>
            <a:r>
              <a:rPr sz="1992" spc="419" dirty="0">
                <a:latin typeface="Calibri"/>
                <a:cs typeface="Calibri"/>
              </a:rPr>
              <a:t> </a:t>
            </a:r>
            <a:r>
              <a:rPr sz="1992" spc="-14" dirty="0">
                <a:latin typeface="Calibri"/>
                <a:cs typeface="Calibri"/>
              </a:rPr>
              <a:t>model 	</a:t>
            </a:r>
            <a:r>
              <a:rPr sz="1992" dirty="0">
                <a:latin typeface="Calibri"/>
                <a:cs typeface="Calibri"/>
              </a:rPr>
              <a:t>doğrulama</a:t>
            </a:r>
            <a:r>
              <a:rPr sz="1992" spc="110" dirty="0">
                <a:latin typeface="Calibri"/>
                <a:cs typeface="Calibri"/>
              </a:rPr>
              <a:t> </a:t>
            </a:r>
            <a:r>
              <a:rPr sz="1992" spc="-14" dirty="0">
                <a:latin typeface="Calibri"/>
                <a:cs typeface="Calibri"/>
              </a:rPr>
              <a:t>yapılır.</a:t>
            </a:r>
            <a:endParaRPr sz="1992">
              <a:latin typeface="Calibri"/>
              <a:cs typeface="Calibri"/>
            </a:endParaRPr>
          </a:p>
          <a:p>
            <a:pPr marL="274774" marR="7851" indent="-258201">
              <a:lnSpc>
                <a:spcPts val="2212"/>
              </a:lnSpc>
              <a:spcBef>
                <a:spcPts val="1113"/>
              </a:spcBef>
              <a:buFont typeface="Arial MT"/>
              <a:buChar char="•"/>
              <a:tabLst>
                <a:tab pos="276519" algn="l"/>
              </a:tabLst>
            </a:pPr>
            <a:r>
              <a:rPr sz="1992" b="1" dirty="0">
                <a:latin typeface="Calibri"/>
                <a:cs typeface="Calibri"/>
              </a:rPr>
              <a:t>Eğitim</a:t>
            </a:r>
            <a:r>
              <a:rPr sz="1992" b="1" spc="192" dirty="0">
                <a:latin typeface="Calibri"/>
                <a:cs typeface="Calibri"/>
              </a:rPr>
              <a:t> </a:t>
            </a:r>
            <a:r>
              <a:rPr sz="1992" b="1" dirty="0">
                <a:latin typeface="Calibri"/>
                <a:cs typeface="Calibri"/>
              </a:rPr>
              <a:t>seti</a:t>
            </a:r>
            <a:r>
              <a:rPr sz="1992" b="1" spc="199" dirty="0">
                <a:latin typeface="Calibri"/>
                <a:cs typeface="Calibri"/>
              </a:rPr>
              <a:t> </a:t>
            </a:r>
            <a:r>
              <a:rPr sz="1992" b="1" dirty="0">
                <a:latin typeface="Calibri"/>
                <a:cs typeface="Calibri"/>
              </a:rPr>
              <a:t>(training</a:t>
            </a:r>
            <a:r>
              <a:rPr sz="1992" b="1" spc="179" dirty="0">
                <a:latin typeface="Calibri"/>
                <a:cs typeface="Calibri"/>
              </a:rPr>
              <a:t> </a:t>
            </a:r>
            <a:r>
              <a:rPr sz="1992" b="1" dirty="0">
                <a:latin typeface="Calibri"/>
                <a:cs typeface="Calibri"/>
              </a:rPr>
              <a:t>set)</a:t>
            </a:r>
            <a:r>
              <a:rPr sz="1992" b="1" spc="199" dirty="0">
                <a:latin typeface="Calibri"/>
                <a:cs typeface="Calibri"/>
              </a:rPr>
              <a:t> </a:t>
            </a:r>
            <a:r>
              <a:rPr sz="1992" dirty="0">
                <a:latin typeface="Calibri"/>
                <a:cs typeface="Calibri"/>
              </a:rPr>
              <a:t>sınıflandırma</a:t>
            </a:r>
            <a:r>
              <a:rPr sz="1992" spc="213" dirty="0">
                <a:latin typeface="Calibri"/>
                <a:cs typeface="Calibri"/>
              </a:rPr>
              <a:t> </a:t>
            </a:r>
            <a:r>
              <a:rPr sz="1992" dirty="0">
                <a:latin typeface="Calibri"/>
                <a:cs typeface="Calibri"/>
              </a:rPr>
              <a:t>modelinin</a:t>
            </a:r>
            <a:r>
              <a:rPr sz="1992" spc="199" dirty="0">
                <a:latin typeface="Calibri"/>
                <a:cs typeface="Calibri"/>
              </a:rPr>
              <a:t> </a:t>
            </a:r>
            <a:r>
              <a:rPr sz="1992" b="1" dirty="0">
                <a:latin typeface="Calibri"/>
                <a:cs typeface="Calibri"/>
              </a:rPr>
              <a:t>elde</a:t>
            </a:r>
            <a:r>
              <a:rPr sz="1992" b="1" spc="172" dirty="0">
                <a:latin typeface="Calibri"/>
                <a:cs typeface="Calibri"/>
              </a:rPr>
              <a:t> </a:t>
            </a:r>
            <a:r>
              <a:rPr sz="1992" b="1" dirty="0">
                <a:latin typeface="Calibri"/>
                <a:cs typeface="Calibri"/>
              </a:rPr>
              <a:t>edileceği</a:t>
            </a:r>
            <a:r>
              <a:rPr sz="1992" b="1" spc="199" dirty="0">
                <a:latin typeface="Calibri"/>
                <a:cs typeface="Calibri"/>
              </a:rPr>
              <a:t> </a:t>
            </a:r>
            <a:r>
              <a:rPr sz="1992" b="1" dirty="0">
                <a:latin typeface="Calibri"/>
                <a:cs typeface="Calibri"/>
              </a:rPr>
              <a:t>kayıtları</a:t>
            </a:r>
            <a:r>
              <a:rPr sz="1992" b="1" spc="192" dirty="0">
                <a:latin typeface="Calibri"/>
                <a:cs typeface="Calibri"/>
              </a:rPr>
              <a:t> </a:t>
            </a:r>
            <a:r>
              <a:rPr sz="1992" dirty="0">
                <a:latin typeface="Calibri"/>
                <a:cs typeface="Calibri"/>
              </a:rPr>
              <a:t>içerir.</a:t>
            </a:r>
            <a:r>
              <a:rPr sz="1992" spc="179" dirty="0">
                <a:latin typeface="Calibri"/>
                <a:cs typeface="Calibri"/>
              </a:rPr>
              <a:t> </a:t>
            </a:r>
            <a:r>
              <a:rPr sz="1992" dirty="0">
                <a:latin typeface="Calibri"/>
                <a:cs typeface="Calibri"/>
              </a:rPr>
              <a:t>Eğitim</a:t>
            </a:r>
            <a:r>
              <a:rPr sz="1992" spc="192" dirty="0">
                <a:latin typeface="Calibri"/>
                <a:cs typeface="Calibri"/>
              </a:rPr>
              <a:t> </a:t>
            </a:r>
            <a:r>
              <a:rPr sz="1992" dirty="0">
                <a:latin typeface="Calibri"/>
                <a:cs typeface="Calibri"/>
              </a:rPr>
              <a:t>setindeki</a:t>
            </a:r>
            <a:r>
              <a:rPr sz="1992" spc="185" dirty="0">
                <a:latin typeface="Calibri"/>
                <a:cs typeface="Calibri"/>
              </a:rPr>
              <a:t> </a:t>
            </a:r>
            <a:r>
              <a:rPr sz="1992" dirty="0">
                <a:latin typeface="Calibri"/>
                <a:cs typeface="Calibri"/>
              </a:rPr>
              <a:t>her</a:t>
            </a:r>
            <a:r>
              <a:rPr sz="1992" spc="192" dirty="0">
                <a:latin typeface="Calibri"/>
                <a:cs typeface="Calibri"/>
              </a:rPr>
              <a:t> </a:t>
            </a:r>
            <a:r>
              <a:rPr sz="1992" dirty="0">
                <a:latin typeface="Calibri"/>
                <a:cs typeface="Calibri"/>
              </a:rPr>
              <a:t>kayıt</a:t>
            </a:r>
            <a:r>
              <a:rPr sz="1992" spc="220" dirty="0">
                <a:latin typeface="Calibri"/>
                <a:cs typeface="Calibri"/>
              </a:rPr>
              <a:t> </a:t>
            </a:r>
            <a:r>
              <a:rPr sz="1992" spc="-34" dirty="0">
                <a:latin typeface="Calibri"/>
                <a:cs typeface="Calibri"/>
              </a:rPr>
              <a:t>bir 	</a:t>
            </a:r>
            <a:r>
              <a:rPr sz="1992" dirty="0">
                <a:latin typeface="Calibri"/>
                <a:cs typeface="Calibri"/>
              </a:rPr>
              <a:t>tanesi</a:t>
            </a:r>
            <a:r>
              <a:rPr sz="1992" spc="103" dirty="0">
                <a:latin typeface="Calibri"/>
                <a:cs typeface="Calibri"/>
              </a:rPr>
              <a:t> </a:t>
            </a:r>
            <a:r>
              <a:rPr sz="1992" b="1" dirty="0">
                <a:latin typeface="Calibri"/>
                <a:cs typeface="Calibri"/>
              </a:rPr>
              <a:t>sınıf</a:t>
            </a:r>
            <a:r>
              <a:rPr sz="1992" b="1" spc="117" dirty="0">
                <a:latin typeface="Calibri"/>
                <a:cs typeface="Calibri"/>
              </a:rPr>
              <a:t> </a:t>
            </a:r>
            <a:r>
              <a:rPr sz="1992" b="1" dirty="0">
                <a:latin typeface="Calibri"/>
                <a:cs typeface="Calibri"/>
              </a:rPr>
              <a:t>(class)</a:t>
            </a:r>
            <a:r>
              <a:rPr sz="1992" b="1" spc="131" dirty="0">
                <a:latin typeface="Calibri"/>
                <a:cs typeface="Calibri"/>
              </a:rPr>
              <a:t> </a:t>
            </a:r>
            <a:r>
              <a:rPr sz="1992" b="1" dirty="0">
                <a:latin typeface="Calibri"/>
                <a:cs typeface="Calibri"/>
              </a:rPr>
              <a:t>özniteliği</a:t>
            </a:r>
            <a:r>
              <a:rPr sz="1992" b="1" spc="69" dirty="0">
                <a:latin typeface="Calibri"/>
                <a:cs typeface="Calibri"/>
              </a:rPr>
              <a:t> </a:t>
            </a:r>
            <a:r>
              <a:rPr sz="1992" b="1" dirty="0">
                <a:latin typeface="Calibri"/>
                <a:cs typeface="Calibri"/>
              </a:rPr>
              <a:t>olan</a:t>
            </a:r>
            <a:r>
              <a:rPr sz="1992" b="1" spc="117" dirty="0">
                <a:latin typeface="Calibri"/>
                <a:cs typeface="Calibri"/>
              </a:rPr>
              <a:t> </a:t>
            </a:r>
            <a:r>
              <a:rPr sz="1992" b="1" dirty="0">
                <a:latin typeface="Calibri"/>
                <a:cs typeface="Calibri"/>
              </a:rPr>
              <a:t>özniteliklerden</a:t>
            </a:r>
            <a:r>
              <a:rPr sz="1992" b="1" spc="110" dirty="0">
                <a:latin typeface="Calibri"/>
                <a:cs typeface="Calibri"/>
              </a:rPr>
              <a:t> </a:t>
            </a:r>
            <a:r>
              <a:rPr sz="1992" spc="-14" dirty="0">
                <a:latin typeface="Calibri"/>
                <a:cs typeface="Calibri"/>
              </a:rPr>
              <a:t>oluşur.</a:t>
            </a:r>
            <a:endParaRPr sz="1992">
              <a:latin typeface="Calibri"/>
              <a:cs typeface="Calibri"/>
            </a:endParaRPr>
          </a:p>
          <a:p>
            <a:pPr marL="275647" indent="-258201">
              <a:spcBef>
                <a:spcPts val="907"/>
              </a:spcBef>
              <a:buFont typeface="Arial MT"/>
              <a:buChar char="•"/>
              <a:tabLst>
                <a:tab pos="275647" algn="l"/>
              </a:tabLst>
            </a:pPr>
            <a:r>
              <a:rPr sz="1992" b="1" spc="-14" dirty="0">
                <a:latin typeface="Calibri"/>
                <a:cs typeface="Calibri"/>
              </a:rPr>
              <a:t>Test</a:t>
            </a:r>
            <a:r>
              <a:rPr sz="1992" b="1" spc="96" dirty="0">
                <a:latin typeface="Calibri"/>
                <a:cs typeface="Calibri"/>
              </a:rPr>
              <a:t> </a:t>
            </a:r>
            <a:r>
              <a:rPr sz="1992" b="1" dirty="0">
                <a:latin typeface="Calibri"/>
                <a:cs typeface="Calibri"/>
              </a:rPr>
              <a:t>seti</a:t>
            </a:r>
            <a:r>
              <a:rPr sz="1992" b="1" spc="117" dirty="0">
                <a:latin typeface="Calibri"/>
                <a:cs typeface="Calibri"/>
              </a:rPr>
              <a:t> </a:t>
            </a:r>
            <a:r>
              <a:rPr sz="1992" dirty="0">
                <a:latin typeface="Calibri"/>
                <a:cs typeface="Calibri"/>
              </a:rPr>
              <a:t>bir</a:t>
            </a:r>
            <a:r>
              <a:rPr sz="1992" spc="124" dirty="0">
                <a:latin typeface="Calibri"/>
                <a:cs typeface="Calibri"/>
              </a:rPr>
              <a:t> </a:t>
            </a:r>
            <a:r>
              <a:rPr sz="1992" dirty="0">
                <a:latin typeface="Calibri"/>
                <a:cs typeface="Calibri"/>
              </a:rPr>
              <a:t>sınıflandırma</a:t>
            </a:r>
            <a:r>
              <a:rPr sz="1992" spc="144" dirty="0">
                <a:latin typeface="Calibri"/>
                <a:cs typeface="Calibri"/>
              </a:rPr>
              <a:t> </a:t>
            </a:r>
            <a:r>
              <a:rPr sz="1992" dirty="0">
                <a:latin typeface="Calibri"/>
                <a:cs typeface="Calibri"/>
              </a:rPr>
              <a:t>modelinin</a:t>
            </a:r>
            <a:r>
              <a:rPr sz="1992" spc="137" dirty="0">
                <a:latin typeface="Calibri"/>
                <a:cs typeface="Calibri"/>
              </a:rPr>
              <a:t> </a:t>
            </a:r>
            <a:r>
              <a:rPr sz="1992" b="1" dirty="0">
                <a:latin typeface="Calibri"/>
                <a:cs typeface="Calibri"/>
              </a:rPr>
              <a:t>doğruluğunu</a:t>
            </a:r>
            <a:r>
              <a:rPr sz="1992" b="1" spc="21" dirty="0">
                <a:latin typeface="Calibri"/>
                <a:cs typeface="Calibri"/>
              </a:rPr>
              <a:t> </a:t>
            </a:r>
            <a:r>
              <a:rPr sz="1992" b="1" dirty="0">
                <a:latin typeface="Calibri"/>
                <a:cs typeface="Calibri"/>
              </a:rPr>
              <a:t>belirlemek</a:t>
            </a:r>
            <a:r>
              <a:rPr sz="1992" b="1" spc="62" dirty="0">
                <a:latin typeface="Calibri"/>
                <a:cs typeface="Calibri"/>
              </a:rPr>
              <a:t> </a:t>
            </a:r>
            <a:r>
              <a:rPr sz="1992" b="1" dirty="0">
                <a:latin typeface="Calibri"/>
                <a:cs typeface="Calibri"/>
              </a:rPr>
              <a:t>için</a:t>
            </a:r>
            <a:r>
              <a:rPr sz="1992" b="1" spc="124" dirty="0">
                <a:latin typeface="Calibri"/>
                <a:cs typeface="Calibri"/>
              </a:rPr>
              <a:t> </a:t>
            </a:r>
            <a:r>
              <a:rPr sz="1992" b="1" spc="-14" dirty="0">
                <a:latin typeface="Calibri"/>
                <a:cs typeface="Calibri"/>
              </a:rPr>
              <a:t>kullanılır</a:t>
            </a:r>
            <a:r>
              <a:rPr sz="1992" spc="-14" dirty="0">
                <a:latin typeface="Calibri"/>
                <a:cs typeface="Calibri"/>
              </a:rPr>
              <a:t>.</a:t>
            </a:r>
            <a:endParaRPr sz="1992">
              <a:latin typeface="Calibri"/>
              <a:cs typeface="Calibri"/>
            </a:endParaRPr>
          </a:p>
          <a:p>
            <a:pPr marL="275647" indent="-258201">
              <a:spcBef>
                <a:spcPts val="941"/>
              </a:spcBef>
              <a:buFont typeface="Arial MT"/>
              <a:buChar char="•"/>
              <a:tabLst>
                <a:tab pos="275647" algn="l"/>
              </a:tabLst>
            </a:pPr>
            <a:r>
              <a:rPr sz="1992" b="1" dirty="0">
                <a:latin typeface="Calibri"/>
                <a:cs typeface="Calibri"/>
              </a:rPr>
              <a:t>Sınıflandırma</a:t>
            </a:r>
            <a:r>
              <a:rPr sz="1992" b="1" spc="157" dirty="0">
                <a:latin typeface="Calibri"/>
                <a:cs typeface="Calibri"/>
              </a:rPr>
              <a:t> </a:t>
            </a:r>
            <a:r>
              <a:rPr sz="1992" b="1" dirty="0">
                <a:latin typeface="Calibri"/>
                <a:cs typeface="Calibri"/>
              </a:rPr>
              <a:t>için</a:t>
            </a:r>
            <a:r>
              <a:rPr sz="1992" b="1" spc="179" dirty="0">
                <a:latin typeface="Calibri"/>
                <a:cs typeface="Calibri"/>
              </a:rPr>
              <a:t> </a:t>
            </a:r>
            <a:r>
              <a:rPr sz="1992" b="1" dirty="0">
                <a:latin typeface="Calibri"/>
                <a:cs typeface="Calibri"/>
              </a:rPr>
              <a:t>kullanılabilecek</a:t>
            </a:r>
            <a:r>
              <a:rPr sz="1992" b="1" spc="206" dirty="0">
                <a:latin typeface="Calibri"/>
                <a:cs typeface="Calibri"/>
              </a:rPr>
              <a:t> </a:t>
            </a:r>
            <a:r>
              <a:rPr sz="1992" b="1" dirty="0">
                <a:latin typeface="Calibri"/>
                <a:cs typeface="Calibri"/>
              </a:rPr>
              <a:t>makine</a:t>
            </a:r>
            <a:r>
              <a:rPr sz="1992" b="1" spc="131" dirty="0">
                <a:latin typeface="Calibri"/>
                <a:cs typeface="Calibri"/>
              </a:rPr>
              <a:t> </a:t>
            </a:r>
            <a:r>
              <a:rPr sz="1992" b="1" dirty="0">
                <a:latin typeface="Calibri"/>
                <a:cs typeface="Calibri"/>
              </a:rPr>
              <a:t>öğrenmesi</a:t>
            </a:r>
            <a:r>
              <a:rPr sz="1992" b="1" spc="157" dirty="0">
                <a:latin typeface="Calibri"/>
                <a:cs typeface="Calibri"/>
              </a:rPr>
              <a:t> </a:t>
            </a:r>
            <a:r>
              <a:rPr sz="1992" b="1" spc="-14" dirty="0">
                <a:latin typeface="Calibri"/>
                <a:cs typeface="Calibri"/>
              </a:rPr>
              <a:t>algoritmaları:</a:t>
            </a:r>
            <a:endParaRPr sz="1992">
              <a:latin typeface="Calibri"/>
              <a:cs typeface="Calibri"/>
            </a:endParaRPr>
          </a:p>
          <a:p>
            <a:pPr marL="793793" lvl="1" indent="-257328">
              <a:spcBef>
                <a:spcPts val="433"/>
              </a:spcBef>
              <a:buFont typeface="Arial MT"/>
              <a:buChar char="•"/>
              <a:tabLst>
                <a:tab pos="793793" algn="l"/>
              </a:tabLst>
            </a:pPr>
            <a:r>
              <a:rPr sz="1580" dirty="0">
                <a:latin typeface="Calibri"/>
                <a:cs typeface="Calibri"/>
              </a:rPr>
              <a:t>Karar</a:t>
            </a:r>
            <a:r>
              <a:rPr sz="1580" spc="-21" dirty="0">
                <a:latin typeface="Calibri"/>
                <a:cs typeface="Calibri"/>
              </a:rPr>
              <a:t> </a:t>
            </a:r>
            <a:r>
              <a:rPr sz="1580" dirty="0">
                <a:latin typeface="Calibri"/>
                <a:cs typeface="Calibri"/>
              </a:rPr>
              <a:t>ağaçları</a:t>
            </a:r>
            <a:r>
              <a:rPr sz="1580" spc="-14" dirty="0">
                <a:latin typeface="Calibri"/>
                <a:cs typeface="Calibri"/>
              </a:rPr>
              <a:t> </a:t>
            </a:r>
            <a:r>
              <a:rPr sz="1580" dirty="0">
                <a:latin typeface="Calibri"/>
                <a:cs typeface="Calibri"/>
              </a:rPr>
              <a:t>(ID3,</a:t>
            </a:r>
            <a:r>
              <a:rPr sz="1580" spc="-34" dirty="0">
                <a:latin typeface="Calibri"/>
                <a:cs typeface="Calibri"/>
              </a:rPr>
              <a:t> </a:t>
            </a:r>
            <a:r>
              <a:rPr sz="1580" dirty="0">
                <a:latin typeface="Calibri"/>
                <a:cs typeface="Calibri"/>
              </a:rPr>
              <a:t>Rnd</a:t>
            </a:r>
            <a:r>
              <a:rPr sz="1580" spc="-34" dirty="0">
                <a:latin typeface="Calibri"/>
                <a:cs typeface="Calibri"/>
              </a:rPr>
              <a:t> </a:t>
            </a:r>
            <a:r>
              <a:rPr sz="1580" spc="-27" dirty="0">
                <a:latin typeface="Calibri"/>
                <a:cs typeface="Calibri"/>
              </a:rPr>
              <a:t>Tree,</a:t>
            </a:r>
            <a:r>
              <a:rPr sz="1580" spc="-41" dirty="0">
                <a:latin typeface="Calibri"/>
                <a:cs typeface="Calibri"/>
              </a:rPr>
              <a:t> </a:t>
            </a:r>
            <a:r>
              <a:rPr sz="1580" spc="-27" dirty="0">
                <a:latin typeface="Calibri"/>
                <a:cs typeface="Calibri"/>
              </a:rPr>
              <a:t>J48)</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Kural</a:t>
            </a:r>
            <a:r>
              <a:rPr sz="1580" spc="-27" dirty="0">
                <a:latin typeface="Calibri"/>
                <a:cs typeface="Calibri"/>
              </a:rPr>
              <a:t> </a:t>
            </a:r>
            <a:r>
              <a:rPr sz="1580" dirty="0">
                <a:latin typeface="Calibri"/>
                <a:cs typeface="Calibri"/>
              </a:rPr>
              <a:t>tabanlı</a:t>
            </a:r>
            <a:r>
              <a:rPr sz="1580" spc="-14" dirty="0">
                <a:latin typeface="Calibri"/>
                <a:cs typeface="Calibri"/>
              </a:rPr>
              <a:t> </a:t>
            </a:r>
            <a:r>
              <a:rPr sz="1580" dirty="0">
                <a:latin typeface="Calibri"/>
                <a:cs typeface="Calibri"/>
              </a:rPr>
              <a:t>sınıflayıcılar</a:t>
            </a:r>
            <a:r>
              <a:rPr sz="1580" spc="-7" dirty="0">
                <a:latin typeface="Calibri"/>
                <a:cs typeface="Calibri"/>
              </a:rPr>
              <a:t> </a:t>
            </a:r>
            <a:r>
              <a:rPr sz="1580" dirty="0">
                <a:latin typeface="Calibri"/>
                <a:cs typeface="Calibri"/>
              </a:rPr>
              <a:t>(C4.5,</a:t>
            </a:r>
            <a:r>
              <a:rPr sz="1580" spc="-48" dirty="0">
                <a:latin typeface="Calibri"/>
                <a:cs typeface="Calibri"/>
              </a:rPr>
              <a:t> </a:t>
            </a:r>
            <a:r>
              <a:rPr sz="1580" spc="-14" dirty="0">
                <a:latin typeface="Calibri"/>
                <a:cs typeface="Calibri"/>
              </a:rPr>
              <a:t>C-</a:t>
            </a:r>
            <a:r>
              <a:rPr sz="1580" spc="-48" dirty="0">
                <a:latin typeface="Calibri"/>
                <a:cs typeface="Calibri"/>
              </a:rPr>
              <a:t>RT,</a:t>
            </a:r>
            <a:r>
              <a:rPr sz="1580" spc="-34" dirty="0">
                <a:latin typeface="Calibri"/>
                <a:cs typeface="Calibri"/>
              </a:rPr>
              <a:t> </a:t>
            </a:r>
            <a:r>
              <a:rPr sz="1580" dirty="0">
                <a:latin typeface="Calibri"/>
                <a:cs typeface="Calibri"/>
              </a:rPr>
              <a:t>Decision</a:t>
            </a:r>
            <a:r>
              <a:rPr sz="1580" spc="-34" dirty="0">
                <a:latin typeface="Calibri"/>
                <a:cs typeface="Calibri"/>
              </a:rPr>
              <a:t> </a:t>
            </a:r>
            <a:r>
              <a:rPr sz="1580" spc="-14" dirty="0">
                <a:latin typeface="Calibri"/>
                <a:cs typeface="Calibri"/>
              </a:rPr>
              <a:t>Table)</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Örnek</a:t>
            </a:r>
            <a:r>
              <a:rPr sz="1580" spc="-27" dirty="0">
                <a:latin typeface="Calibri"/>
                <a:cs typeface="Calibri"/>
              </a:rPr>
              <a:t> </a:t>
            </a:r>
            <a:r>
              <a:rPr sz="1580" dirty="0">
                <a:latin typeface="Calibri"/>
                <a:cs typeface="Calibri"/>
              </a:rPr>
              <a:t>tabanlı</a:t>
            </a:r>
            <a:r>
              <a:rPr sz="1580" spc="21" dirty="0">
                <a:latin typeface="Calibri"/>
                <a:cs typeface="Calibri"/>
              </a:rPr>
              <a:t> </a:t>
            </a:r>
            <a:r>
              <a:rPr sz="1580" dirty="0">
                <a:latin typeface="Calibri"/>
                <a:cs typeface="Calibri"/>
              </a:rPr>
              <a:t>sınıflayıcılar</a:t>
            </a:r>
            <a:r>
              <a:rPr sz="1580" spc="14" dirty="0">
                <a:latin typeface="Calibri"/>
                <a:cs typeface="Calibri"/>
              </a:rPr>
              <a:t> </a:t>
            </a:r>
            <a:r>
              <a:rPr sz="1580" spc="-14" dirty="0">
                <a:latin typeface="Calibri"/>
                <a:cs typeface="Calibri"/>
              </a:rPr>
              <a:t>(k-</a:t>
            </a:r>
            <a:r>
              <a:rPr sz="1580" dirty="0">
                <a:latin typeface="Calibri"/>
                <a:cs typeface="Calibri"/>
              </a:rPr>
              <a:t>NN,</a:t>
            </a:r>
            <a:r>
              <a:rPr sz="1580" spc="-41" dirty="0">
                <a:latin typeface="Calibri"/>
                <a:cs typeface="Calibri"/>
              </a:rPr>
              <a:t> </a:t>
            </a:r>
            <a:r>
              <a:rPr sz="1580" spc="-27" dirty="0">
                <a:latin typeface="Calibri"/>
                <a:cs typeface="Calibri"/>
              </a:rPr>
              <a:t>KStar, LWL)</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Bayes</a:t>
            </a:r>
            <a:r>
              <a:rPr sz="1580" spc="-55" dirty="0">
                <a:latin typeface="Calibri"/>
                <a:cs typeface="Calibri"/>
              </a:rPr>
              <a:t> </a:t>
            </a:r>
            <a:r>
              <a:rPr sz="1580" dirty="0">
                <a:latin typeface="Calibri"/>
                <a:cs typeface="Calibri"/>
              </a:rPr>
              <a:t>sınıflayıcı</a:t>
            </a:r>
            <a:r>
              <a:rPr sz="1580" spc="-21" dirty="0">
                <a:latin typeface="Calibri"/>
                <a:cs typeface="Calibri"/>
              </a:rPr>
              <a:t> </a:t>
            </a:r>
            <a:r>
              <a:rPr sz="1580" dirty="0">
                <a:latin typeface="Calibri"/>
                <a:cs typeface="Calibri"/>
              </a:rPr>
              <a:t>(Naive</a:t>
            </a:r>
            <a:r>
              <a:rPr sz="1580" spc="-62" dirty="0">
                <a:latin typeface="Calibri"/>
                <a:cs typeface="Calibri"/>
              </a:rPr>
              <a:t> </a:t>
            </a:r>
            <a:r>
              <a:rPr sz="1580" dirty="0">
                <a:latin typeface="Calibri"/>
                <a:cs typeface="Calibri"/>
              </a:rPr>
              <a:t>bayes,</a:t>
            </a:r>
            <a:r>
              <a:rPr sz="1580" spc="-41" dirty="0">
                <a:latin typeface="Calibri"/>
                <a:cs typeface="Calibri"/>
              </a:rPr>
              <a:t> </a:t>
            </a:r>
            <a:r>
              <a:rPr sz="1580" dirty="0">
                <a:latin typeface="Calibri"/>
                <a:cs typeface="Calibri"/>
              </a:rPr>
              <a:t>Naive</a:t>
            </a:r>
            <a:r>
              <a:rPr sz="1580" spc="-55" dirty="0">
                <a:latin typeface="Calibri"/>
                <a:cs typeface="Calibri"/>
              </a:rPr>
              <a:t> </a:t>
            </a:r>
            <a:r>
              <a:rPr sz="1580" dirty="0">
                <a:latin typeface="Calibri"/>
                <a:cs typeface="Calibri"/>
              </a:rPr>
              <a:t>bayes</a:t>
            </a:r>
            <a:r>
              <a:rPr sz="1580" spc="-48" dirty="0">
                <a:latin typeface="Calibri"/>
                <a:cs typeface="Calibri"/>
              </a:rPr>
              <a:t> </a:t>
            </a:r>
            <a:r>
              <a:rPr sz="1580" dirty="0">
                <a:latin typeface="Calibri"/>
                <a:cs typeface="Calibri"/>
              </a:rPr>
              <a:t>continuous,</a:t>
            </a:r>
            <a:r>
              <a:rPr sz="1580" spc="-21" dirty="0">
                <a:latin typeface="Calibri"/>
                <a:cs typeface="Calibri"/>
              </a:rPr>
              <a:t> </a:t>
            </a:r>
            <a:r>
              <a:rPr sz="1580" dirty="0">
                <a:latin typeface="Calibri"/>
                <a:cs typeface="Calibri"/>
              </a:rPr>
              <a:t>Bayes</a:t>
            </a:r>
            <a:r>
              <a:rPr sz="1580" spc="-55" dirty="0">
                <a:latin typeface="Calibri"/>
                <a:cs typeface="Calibri"/>
              </a:rPr>
              <a:t> </a:t>
            </a:r>
            <a:r>
              <a:rPr sz="1580" spc="-27" dirty="0">
                <a:latin typeface="Calibri"/>
                <a:cs typeface="Calibri"/>
              </a:rPr>
              <a:t>Net)</a:t>
            </a:r>
            <a:endParaRPr sz="1580">
              <a:latin typeface="Calibri"/>
              <a:cs typeface="Calibri"/>
            </a:endParaRPr>
          </a:p>
          <a:p>
            <a:pPr marL="793793" lvl="1" indent="-257328">
              <a:spcBef>
                <a:spcPts val="398"/>
              </a:spcBef>
              <a:buFont typeface="Arial MT"/>
              <a:buChar char="•"/>
              <a:tabLst>
                <a:tab pos="793793" algn="l"/>
              </a:tabLst>
            </a:pPr>
            <a:r>
              <a:rPr sz="1580" spc="-27" dirty="0">
                <a:latin typeface="Calibri"/>
                <a:cs typeface="Calibri"/>
              </a:rPr>
              <a:t>Yapay</a:t>
            </a:r>
            <a:r>
              <a:rPr sz="1580" spc="-21" dirty="0">
                <a:latin typeface="Calibri"/>
                <a:cs typeface="Calibri"/>
              </a:rPr>
              <a:t> </a:t>
            </a:r>
            <a:r>
              <a:rPr sz="1580" dirty="0">
                <a:latin typeface="Calibri"/>
                <a:cs typeface="Calibri"/>
              </a:rPr>
              <a:t>sinir</a:t>
            </a:r>
            <a:r>
              <a:rPr sz="1580" spc="-27" dirty="0">
                <a:latin typeface="Calibri"/>
                <a:cs typeface="Calibri"/>
              </a:rPr>
              <a:t> </a:t>
            </a:r>
            <a:r>
              <a:rPr sz="1580" dirty="0">
                <a:latin typeface="Calibri"/>
                <a:cs typeface="Calibri"/>
              </a:rPr>
              <a:t>ağları (Multilayer</a:t>
            </a:r>
            <a:r>
              <a:rPr sz="1580" spc="41" dirty="0">
                <a:latin typeface="Calibri"/>
                <a:cs typeface="Calibri"/>
              </a:rPr>
              <a:t> </a:t>
            </a:r>
            <a:r>
              <a:rPr sz="1580" spc="-14" dirty="0">
                <a:latin typeface="Calibri"/>
                <a:cs typeface="Calibri"/>
              </a:rPr>
              <a:t>perceptron,</a:t>
            </a:r>
            <a:r>
              <a:rPr sz="1580" dirty="0">
                <a:latin typeface="Calibri"/>
                <a:cs typeface="Calibri"/>
              </a:rPr>
              <a:t> </a:t>
            </a:r>
            <a:r>
              <a:rPr sz="1580" spc="-14" dirty="0">
                <a:latin typeface="Calibri"/>
                <a:cs typeface="Calibri"/>
              </a:rPr>
              <a:t>Perceptron,</a:t>
            </a:r>
            <a:r>
              <a:rPr sz="1580" dirty="0">
                <a:latin typeface="Calibri"/>
                <a:cs typeface="Calibri"/>
              </a:rPr>
              <a:t> </a:t>
            </a:r>
            <a:r>
              <a:rPr sz="1580" spc="-27" dirty="0">
                <a:latin typeface="Calibri"/>
                <a:cs typeface="Calibri"/>
              </a:rPr>
              <a:t>LVQ)</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Destek</a:t>
            </a:r>
            <a:r>
              <a:rPr sz="1580" spc="-48" dirty="0">
                <a:latin typeface="Calibri"/>
                <a:cs typeface="Calibri"/>
              </a:rPr>
              <a:t> </a:t>
            </a:r>
            <a:r>
              <a:rPr sz="1580" dirty="0">
                <a:latin typeface="Calibri"/>
                <a:cs typeface="Calibri"/>
              </a:rPr>
              <a:t>vektör</a:t>
            </a:r>
            <a:r>
              <a:rPr sz="1580" spc="-48" dirty="0">
                <a:latin typeface="Calibri"/>
                <a:cs typeface="Calibri"/>
              </a:rPr>
              <a:t> </a:t>
            </a:r>
            <a:r>
              <a:rPr sz="1580" dirty="0">
                <a:latin typeface="Calibri"/>
                <a:cs typeface="Calibri"/>
              </a:rPr>
              <a:t>makineleri</a:t>
            </a:r>
            <a:r>
              <a:rPr sz="1580" spc="-27" dirty="0">
                <a:latin typeface="Calibri"/>
                <a:cs typeface="Calibri"/>
              </a:rPr>
              <a:t> </a:t>
            </a:r>
            <a:r>
              <a:rPr sz="1580" dirty="0">
                <a:latin typeface="Calibri"/>
                <a:cs typeface="Calibri"/>
              </a:rPr>
              <a:t>(CVM,</a:t>
            </a:r>
            <a:r>
              <a:rPr sz="1580" spc="-27" dirty="0">
                <a:latin typeface="Calibri"/>
                <a:cs typeface="Calibri"/>
              </a:rPr>
              <a:t> </a:t>
            </a:r>
            <a:r>
              <a:rPr sz="1580" spc="-14" dirty="0">
                <a:latin typeface="Calibri"/>
                <a:cs typeface="Calibri"/>
              </a:rPr>
              <a:t>C-</a:t>
            </a:r>
            <a:r>
              <a:rPr sz="1580" dirty="0">
                <a:latin typeface="Calibri"/>
                <a:cs typeface="Calibri"/>
              </a:rPr>
              <a:t>SVC,</a:t>
            </a:r>
            <a:r>
              <a:rPr sz="1580" spc="-34" dirty="0">
                <a:latin typeface="Calibri"/>
                <a:cs typeface="Calibri"/>
              </a:rPr>
              <a:t> </a:t>
            </a:r>
            <a:r>
              <a:rPr sz="1580" spc="-27" dirty="0">
                <a:latin typeface="Calibri"/>
                <a:cs typeface="Calibri"/>
              </a:rPr>
              <a:t>SMO)</a:t>
            </a:r>
            <a:endParaRPr sz="1580">
              <a:latin typeface="Calibri"/>
              <a:cs typeface="Calibri"/>
            </a:endParaRPr>
          </a:p>
        </p:txBody>
      </p:sp>
      <p:pic>
        <p:nvPicPr>
          <p:cNvPr id="4" name="object 4"/>
          <p:cNvPicPr/>
          <p:nvPr/>
        </p:nvPicPr>
        <p:blipFill>
          <a:blip r:embed="rId2" cstate="print"/>
          <a:stretch>
            <a:fillRect/>
          </a:stretch>
        </p:blipFill>
        <p:spPr>
          <a:xfrm>
            <a:off x="12601231" y="80080"/>
            <a:ext cx="1102358" cy="1115875"/>
          </a:xfrm>
          <a:prstGeom prst="rect">
            <a:avLst/>
          </a:prstGeom>
        </p:spPr>
      </p:pic>
      <p:pic>
        <p:nvPicPr>
          <p:cNvPr id="5" name="object 5"/>
          <p:cNvPicPr/>
          <p:nvPr/>
        </p:nvPicPr>
        <p:blipFill>
          <a:blip r:embed="rId3" cstate="print"/>
          <a:stretch>
            <a:fillRect/>
          </a:stretch>
        </p:blipFill>
        <p:spPr>
          <a:xfrm>
            <a:off x="9580201" y="3927728"/>
            <a:ext cx="3291667" cy="34343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9229" y="364158"/>
            <a:ext cx="11197371" cy="715180"/>
          </a:xfrm>
          <a:prstGeom prst="rect">
            <a:avLst/>
          </a:prstGeom>
        </p:spPr>
        <p:txBody>
          <a:bodyPr vert="horz" wrap="square" lIns="0" tIns="17446" rIns="0" bIns="0" rtlCol="0">
            <a:spAutoFit/>
          </a:bodyPr>
          <a:lstStyle/>
          <a:p>
            <a:pPr marL="17446">
              <a:spcBef>
                <a:spcPts val="137"/>
              </a:spcBef>
            </a:pPr>
            <a:r>
              <a:rPr sz="4533" dirty="0"/>
              <a:t>Sınıflandırma</a:t>
            </a:r>
            <a:r>
              <a:rPr sz="4533" spc="-192" dirty="0"/>
              <a:t> </a:t>
            </a:r>
            <a:r>
              <a:rPr sz="4533" dirty="0"/>
              <a:t>ve</a:t>
            </a:r>
            <a:r>
              <a:rPr sz="4533" spc="-144" dirty="0"/>
              <a:t> </a:t>
            </a:r>
            <a:r>
              <a:rPr sz="4533" spc="-14" dirty="0"/>
              <a:t>Regresyon</a:t>
            </a:r>
            <a:endParaRPr sz="4533" dirty="0"/>
          </a:p>
        </p:txBody>
      </p:sp>
      <p:sp>
        <p:nvSpPr>
          <p:cNvPr id="3" name="object 3"/>
          <p:cNvSpPr txBox="1"/>
          <p:nvPr/>
        </p:nvSpPr>
        <p:spPr>
          <a:xfrm>
            <a:off x="1037700" y="1186333"/>
            <a:ext cx="11593176" cy="2156635"/>
          </a:xfrm>
          <a:prstGeom prst="rect">
            <a:avLst/>
          </a:prstGeom>
        </p:spPr>
        <p:txBody>
          <a:bodyPr vert="horz" wrap="square" lIns="0" tIns="135210" rIns="0" bIns="0" rtlCol="0">
            <a:spAutoFit/>
          </a:bodyPr>
          <a:lstStyle/>
          <a:p>
            <a:pPr marL="275647" indent="-258201">
              <a:spcBef>
                <a:spcPts val="1065"/>
              </a:spcBef>
              <a:buFont typeface="Arial MT"/>
              <a:buChar char="•"/>
              <a:tabLst>
                <a:tab pos="275647" algn="l"/>
              </a:tabLst>
            </a:pPr>
            <a:r>
              <a:rPr sz="1992" dirty="0">
                <a:latin typeface="Calibri"/>
                <a:cs typeface="Calibri"/>
              </a:rPr>
              <a:t>Sınıflandırma</a:t>
            </a:r>
            <a:r>
              <a:rPr sz="1992" spc="82" dirty="0">
                <a:latin typeface="Calibri"/>
                <a:cs typeface="Calibri"/>
              </a:rPr>
              <a:t> </a:t>
            </a:r>
            <a:r>
              <a:rPr sz="1992" dirty="0">
                <a:latin typeface="Calibri"/>
                <a:cs typeface="Calibri"/>
              </a:rPr>
              <a:t>ve</a:t>
            </a:r>
            <a:r>
              <a:rPr sz="1992" spc="48" dirty="0">
                <a:latin typeface="Calibri"/>
                <a:cs typeface="Calibri"/>
              </a:rPr>
              <a:t> </a:t>
            </a:r>
            <a:r>
              <a:rPr sz="1992" dirty="0">
                <a:latin typeface="Calibri"/>
                <a:cs typeface="Calibri"/>
              </a:rPr>
              <a:t>regresyon</a:t>
            </a:r>
            <a:r>
              <a:rPr sz="1992" spc="27" dirty="0">
                <a:latin typeface="Calibri"/>
                <a:cs typeface="Calibri"/>
              </a:rPr>
              <a:t> </a:t>
            </a:r>
            <a:r>
              <a:rPr sz="1992" dirty="0">
                <a:latin typeface="Calibri"/>
                <a:cs typeface="Calibri"/>
              </a:rPr>
              <a:t>aynı</a:t>
            </a:r>
            <a:r>
              <a:rPr sz="1992" spc="48" dirty="0">
                <a:latin typeface="Calibri"/>
                <a:cs typeface="Calibri"/>
              </a:rPr>
              <a:t> </a:t>
            </a:r>
            <a:r>
              <a:rPr sz="1992" dirty="0">
                <a:latin typeface="Calibri"/>
                <a:cs typeface="Calibri"/>
              </a:rPr>
              <a:t>görevi</a:t>
            </a:r>
            <a:r>
              <a:rPr sz="1992" spc="41" dirty="0">
                <a:latin typeface="Calibri"/>
                <a:cs typeface="Calibri"/>
              </a:rPr>
              <a:t> </a:t>
            </a:r>
            <a:r>
              <a:rPr sz="1992" dirty="0">
                <a:latin typeface="Calibri"/>
                <a:cs typeface="Calibri"/>
              </a:rPr>
              <a:t>yerine</a:t>
            </a:r>
            <a:r>
              <a:rPr sz="1992" spc="48" dirty="0">
                <a:latin typeface="Calibri"/>
                <a:cs typeface="Calibri"/>
              </a:rPr>
              <a:t> </a:t>
            </a:r>
            <a:r>
              <a:rPr sz="1992" dirty="0">
                <a:latin typeface="Calibri"/>
                <a:cs typeface="Calibri"/>
              </a:rPr>
              <a:t>getirdiği</a:t>
            </a:r>
            <a:r>
              <a:rPr sz="1992" spc="41" dirty="0">
                <a:latin typeface="Calibri"/>
                <a:cs typeface="Calibri"/>
              </a:rPr>
              <a:t> </a:t>
            </a:r>
            <a:r>
              <a:rPr sz="1992" dirty="0">
                <a:latin typeface="Calibri"/>
                <a:cs typeface="Calibri"/>
              </a:rPr>
              <a:t>için</a:t>
            </a:r>
            <a:r>
              <a:rPr sz="1992" spc="76" dirty="0">
                <a:latin typeface="Calibri"/>
                <a:cs typeface="Calibri"/>
              </a:rPr>
              <a:t> </a:t>
            </a:r>
            <a:r>
              <a:rPr sz="1992" dirty="0">
                <a:latin typeface="Calibri"/>
                <a:cs typeface="Calibri"/>
              </a:rPr>
              <a:t>sıklıkla</a:t>
            </a:r>
            <a:r>
              <a:rPr sz="1992" spc="48" dirty="0">
                <a:latin typeface="Calibri"/>
                <a:cs typeface="Calibri"/>
              </a:rPr>
              <a:t> </a:t>
            </a:r>
            <a:r>
              <a:rPr sz="1992" dirty="0">
                <a:latin typeface="Calibri"/>
                <a:cs typeface="Calibri"/>
              </a:rPr>
              <a:t>regresyon</a:t>
            </a:r>
            <a:r>
              <a:rPr sz="1992" spc="27" dirty="0">
                <a:latin typeface="Calibri"/>
                <a:cs typeface="Calibri"/>
              </a:rPr>
              <a:t> </a:t>
            </a:r>
            <a:r>
              <a:rPr sz="1992" dirty="0">
                <a:latin typeface="Calibri"/>
                <a:cs typeface="Calibri"/>
              </a:rPr>
              <a:t>da</a:t>
            </a:r>
            <a:r>
              <a:rPr sz="1992" spc="48" dirty="0">
                <a:latin typeface="Calibri"/>
                <a:cs typeface="Calibri"/>
              </a:rPr>
              <a:t> </a:t>
            </a:r>
            <a:r>
              <a:rPr sz="1992" dirty="0">
                <a:latin typeface="Calibri"/>
                <a:cs typeface="Calibri"/>
              </a:rPr>
              <a:t>bir</a:t>
            </a:r>
            <a:r>
              <a:rPr sz="1992" spc="41" dirty="0">
                <a:latin typeface="Calibri"/>
                <a:cs typeface="Calibri"/>
              </a:rPr>
              <a:t> </a:t>
            </a:r>
            <a:r>
              <a:rPr sz="1992" dirty="0">
                <a:latin typeface="Calibri"/>
                <a:cs typeface="Calibri"/>
              </a:rPr>
              <a:t>sınıflayıcı</a:t>
            </a:r>
            <a:r>
              <a:rPr sz="1992" spc="69" dirty="0">
                <a:latin typeface="Calibri"/>
                <a:cs typeface="Calibri"/>
              </a:rPr>
              <a:t> </a:t>
            </a:r>
            <a:r>
              <a:rPr sz="1992" dirty="0">
                <a:latin typeface="Calibri"/>
                <a:cs typeface="Calibri"/>
              </a:rPr>
              <a:t>olarak</a:t>
            </a:r>
            <a:r>
              <a:rPr sz="1992" spc="76" dirty="0">
                <a:latin typeface="Calibri"/>
                <a:cs typeface="Calibri"/>
              </a:rPr>
              <a:t> </a:t>
            </a:r>
            <a:r>
              <a:rPr sz="1992" dirty="0">
                <a:latin typeface="Calibri"/>
                <a:cs typeface="Calibri"/>
              </a:rPr>
              <a:t>ele</a:t>
            </a:r>
            <a:r>
              <a:rPr sz="1992" spc="41" dirty="0">
                <a:latin typeface="Calibri"/>
                <a:cs typeface="Calibri"/>
              </a:rPr>
              <a:t> </a:t>
            </a:r>
            <a:r>
              <a:rPr sz="1992" spc="-14" dirty="0">
                <a:latin typeface="Calibri"/>
                <a:cs typeface="Calibri"/>
              </a:rPr>
              <a:t>alınır.</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Aralarındaki</a:t>
            </a:r>
            <a:r>
              <a:rPr sz="1992" spc="124" dirty="0">
                <a:latin typeface="Calibri"/>
                <a:cs typeface="Calibri"/>
              </a:rPr>
              <a:t> </a:t>
            </a:r>
            <a:r>
              <a:rPr sz="1992" dirty="0">
                <a:latin typeface="Calibri"/>
                <a:cs typeface="Calibri"/>
              </a:rPr>
              <a:t>en</a:t>
            </a:r>
            <a:r>
              <a:rPr sz="1992" spc="82" dirty="0">
                <a:latin typeface="Calibri"/>
                <a:cs typeface="Calibri"/>
              </a:rPr>
              <a:t> </a:t>
            </a:r>
            <a:r>
              <a:rPr sz="1992" dirty="0">
                <a:latin typeface="Calibri"/>
                <a:cs typeface="Calibri"/>
              </a:rPr>
              <a:t>önemli</a:t>
            </a:r>
            <a:r>
              <a:rPr sz="1992" spc="103" dirty="0">
                <a:latin typeface="Calibri"/>
                <a:cs typeface="Calibri"/>
              </a:rPr>
              <a:t> </a:t>
            </a:r>
            <a:r>
              <a:rPr sz="1992" dirty="0">
                <a:latin typeface="Calibri"/>
                <a:cs typeface="Calibri"/>
              </a:rPr>
              <a:t>fark</a:t>
            </a:r>
            <a:r>
              <a:rPr sz="1992" spc="76" dirty="0">
                <a:latin typeface="Calibri"/>
                <a:cs typeface="Calibri"/>
              </a:rPr>
              <a:t> </a:t>
            </a:r>
            <a:r>
              <a:rPr sz="1992" b="1" dirty="0">
                <a:latin typeface="Calibri"/>
                <a:cs typeface="Calibri"/>
              </a:rPr>
              <a:t>hedef</a:t>
            </a:r>
            <a:r>
              <a:rPr sz="1992" b="1" spc="55" dirty="0">
                <a:latin typeface="Calibri"/>
                <a:cs typeface="Calibri"/>
              </a:rPr>
              <a:t> </a:t>
            </a:r>
            <a:r>
              <a:rPr sz="1992" b="1" dirty="0">
                <a:latin typeface="Calibri"/>
                <a:cs typeface="Calibri"/>
              </a:rPr>
              <a:t>değişkenle</a:t>
            </a:r>
            <a:r>
              <a:rPr sz="1992" b="1" spc="21" dirty="0">
                <a:latin typeface="Calibri"/>
                <a:cs typeface="Calibri"/>
              </a:rPr>
              <a:t> </a:t>
            </a:r>
            <a:r>
              <a:rPr sz="1992" spc="-14" dirty="0">
                <a:latin typeface="Calibri"/>
                <a:cs typeface="Calibri"/>
              </a:rPr>
              <a:t>ilgilidir.</a:t>
            </a:r>
            <a:endParaRPr sz="1992">
              <a:latin typeface="Calibri"/>
              <a:cs typeface="Calibri"/>
            </a:endParaRPr>
          </a:p>
          <a:p>
            <a:pPr marL="275647" indent="-258201">
              <a:spcBef>
                <a:spcPts val="955"/>
              </a:spcBef>
              <a:buFont typeface="Arial MT"/>
              <a:buChar char="•"/>
              <a:tabLst>
                <a:tab pos="275647" algn="l"/>
              </a:tabLst>
            </a:pPr>
            <a:r>
              <a:rPr sz="1992" dirty="0">
                <a:latin typeface="Calibri"/>
                <a:cs typeface="Calibri"/>
              </a:rPr>
              <a:t>Eğer</a:t>
            </a:r>
            <a:r>
              <a:rPr sz="1992" spc="69" dirty="0">
                <a:latin typeface="Calibri"/>
                <a:cs typeface="Calibri"/>
              </a:rPr>
              <a:t> </a:t>
            </a:r>
            <a:r>
              <a:rPr sz="1992" dirty="0">
                <a:latin typeface="Calibri"/>
                <a:cs typeface="Calibri"/>
              </a:rPr>
              <a:t>hedef</a:t>
            </a:r>
            <a:r>
              <a:rPr sz="1992" spc="103" dirty="0">
                <a:latin typeface="Calibri"/>
                <a:cs typeface="Calibri"/>
              </a:rPr>
              <a:t> </a:t>
            </a:r>
            <a:r>
              <a:rPr sz="1992" dirty="0">
                <a:latin typeface="Calibri"/>
                <a:cs typeface="Calibri"/>
              </a:rPr>
              <a:t>değişkenin</a:t>
            </a:r>
            <a:r>
              <a:rPr sz="1992" spc="103" dirty="0">
                <a:latin typeface="Calibri"/>
                <a:cs typeface="Calibri"/>
              </a:rPr>
              <a:t> </a:t>
            </a:r>
            <a:r>
              <a:rPr sz="1992" dirty="0">
                <a:latin typeface="Calibri"/>
                <a:cs typeface="Calibri"/>
              </a:rPr>
              <a:t>türü</a:t>
            </a:r>
            <a:r>
              <a:rPr sz="1992" spc="89" dirty="0">
                <a:latin typeface="Calibri"/>
                <a:cs typeface="Calibri"/>
              </a:rPr>
              <a:t> </a:t>
            </a:r>
            <a:r>
              <a:rPr sz="1992" b="1" dirty="0">
                <a:latin typeface="Calibri"/>
                <a:cs typeface="Calibri"/>
              </a:rPr>
              <a:t>NOMINAL</a:t>
            </a:r>
            <a:r>
              <a:rPr sz="1992" b="1" spc="55" dirty="0">
                <a:latin typeface="Calibri"/>
                <a:cs typeface="Calibri"/>
              </a:rPr>
              <a:t> </a:t>
            </a:r>
            <a:r>
              <a:rPr sz="1992" dirty="0">
                <a:latin typeface="Calibri"/>
                <a:cs typeface="Calibri"/>
              </a:rPr>
              <a:t>(categorical)</a:t>
            </a:r>
            <a:r>
              <a:rPr sz="1992" spc="103" dirty="0">
                <a:latin typeface="Calibri"/>
                <a:cs typeface="Calibri"/>
              </a:rPr>
              <a:t> </a:t>
            </a:r>
            <a:r>
              <a:rPr sz="1992" dirty="0">
                <a:latin typeface="Calibri"/>
                <a:cs typeface="Calibri"/>
              </a:rPr>
              <a:t>ise</a:t>
            </a:r>
            <a:r>
              <a:rPr sz="1992" spc="82" dirty="0">
                <a:latin typeface="Calibri"/>
                <a:cs typeface="Calibri"/>
              </a:rPr>
              <a:t> </a:t>
            </a:r>
            <a:r>
              <a:rPr sz="1992" b="1" spc="-14" dirty="0">
                <a:latin typeface="Calibri"/>
                <a:cs typeface="Calibri"/>
              </a:rPr>
              <a:t>SINIFLANDIRMA</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Eğer</a:t>
            </a:r>
            <a:r>
              <a:rPr sz="1992" spc="76" dirty="0">
                <a:latin typeface="Calibri"/>
                <a:cs typeface="Calibri"/>
              </a:rPr>
              <a:t> </a:t>
            </a:r>
            <a:r>
              <a:rPr sz="1992" dirty="0">
                <a:latin typeface="Calibri"/>
                <a:cs typeface="Calibri"/>
              </a:rPr>
              <a:t>hedef</a:t>
            </a:r>
            <a:r>
              <a:rPr sz="1992" spc="103" dirty="0">
                <a:latin typeface="Calibri"/>
                <a:cs typeface="Calibri"/>
              </a:rPr>
              <a:t> </a:t>
            </a:r>
            <a:r>
              <a:rPr sz="1992" dirty="0">
                <a:latin typeface="Calibri"/>
                <a:cs typeface="Calibri"/>
              </a:rPr>
              <a:t>değişken</a:t>
            </a:r>
            <a:r>
              <a:rPr sz="1992" spc="110" dirty="0">
                <a:latin typeface="Calibri"/>
                <a:cs typeface="Calibri"/>
              </a:rPr>
              <a:t> </a:t>
            </a:r>
            <a:r>
              <a:rPr sz="1992" dirty="0">
                <a:latin typeface="Calibri"/>
                <a:cs typeface="Calibri"/>
              </a:rPr>
              <a:t>türü</a:t>
            </a:r>
            <a:r>
              <a:rPr sz="1992" spc="76" dirty="0">
                <a:latin typeface="Calibri"/>
                <a:cs typeface="Calibri"/>
              </a:rPr>
              <a:t> </a:t>
            </a:r>
            <a:r>
              <a:rPr sz="1992" b="1" dirty="0">
                <a:latin typeface="Calibri"/>
                <a:cs typeface="Calibri"/>
              </a:rPr>
              <a:t>SÜREKLİ</a:t>
            </a:r>
            <a:r>
              <a:rPr sz="1992" b="1" spc="55" dirty="0">
                <a:latin typeface="Calibri"/>
                <a:cs typeface="Calibri"/>
              </a:rPr>
              <a:t> </a:t>
            </a:r>
            <a:r>
              <a:rPr sz="1992" dirty="0">
                <a:latin typeface="Calibri"/>
                <a:cs typeface="Calibri"/>
              </a:rPr>
              <a:t>(continuous)</a:t>
            </a:r>
            <a:r>
              <a:rPr sz="1992" spc="103" dirty="0">
                <a:latin typeface="Calibri"/>
                <a:cs typeface="Calibri"/>
              </a:rPr>
              <a:t> </a:t>
            </a:r>
            <a:r>
              <a:rPr sz="1992" dirty="0">
                <a:latin typeface="Calibri"/>
                <a:cs typeface="Calibri"/>
              </a:rPr>
              <a:t>ise</a:t>
            </a:r>
            <a:r>
              <a:rPr sz="1992" spc="76" dirty="0">
                <a:latin typeface="Calibri"/>
                <a:cs typeface="Calibri"/>
              </a:rPr>
              <a:t> </a:t>
            </a:r>
            <a:r>
              <a:rPr sz="1992" b="1" spc="-14" dirty="0">
                <a:latin typeface="Calibri"/>
                <a:cs typeface="Calibri"/>
              </a:rPr>
              <a:t>REGRESYON</a:t>
            </a:r>
            <a:endParaRPr sz="1992">
              <a:latin typeface="Calibri"/>
              <a:cs typeface="Calibri"/>
            </a:endParaRPr>
          </a:p>
          <a:p>
            <a:pPr marL="275647" indent="-258201">
              <a:spcBef>
                <a:spcPts val="955"/>
              </a:spcBef>
              <a:buFont typeface="Arial MT"/>
              <a:buChar char="•"/>
              <a:tabLst>
                <a:tab pos="275647" algn="l"/>
              </a:tabLst>
            </a:pPr>
            <a:r>
              <a:rPr sz="1992" dirty="0">
                <a:latin typeface="Calibri"/>
                <a:cs typeface="Calibri"/>
              </a:rPr>
              <a:t>Dolayısıyla</a:t>
            </a:r>
            <a:r>
              <a:rPr sz="1992" spc="82" dirty="0">
                <a:latin typeface="Calibri"/>
                <a:cs typeface="Calibri"/>
              </a:rPr>
              <a:t> </a:t>
            </a:r>
            <a:r>
              <a:rPr sz="1992" dirty="0">
                <a:latin typeface="Calibri"/>
                <a:cs typeface="Calibri"/>
              </a:rPr>
              <a:t>regresyon,</a:t>
            </a:r>
            <a:r>
              <a:rPr sz="1992" spc="41" dirty="0">
                <a:latin typeface="Calibri"/>
                <a:cs typeface="Calibri"/>
              </a:rPr>
              <a:t> </a:t>
            </a:r>
            <a:r>
              <a:rPr sz="1992" dirty="0">
                <a:latin typeface="Calibri"/>
                <a:cs typeface="Calibri"/>
              </a:rPr>
              <a:t>sonuçta</a:t>
            </a:r>
            <a:r>
              <a:rPr sz="1992" spc="69" dirty="0">
                <a:latin typeface="Calibri"/>
                <a:cs typeface="Calibri"/>
              </a:rPr>
              <a:t> </a:t>
            </a:r>
            <a:r>
              <a:rPr sz="1992" dirty="0">
                <a:latin typeface="Calibri"/>
                <a:cs typeface="Calibri"/>
              </a:rPr>
              <a:t>sürekli</a:t>
            </a:r>
            <a:r>
              <a:rPr sz="1992" spc="41" dirty="0">
                <a:latin typeface="Calibri"/>
                <a:cs typeface="Calibri"/>
              </a:rPr>
              <a:t> </a:t>
            </a:r>
            <a:r>
              <a:rPr sz="1992" dirty="0">
                <a:latin typeface="Calibri"/>
                <a:cs typeface="Calibri"/>
              </a:rPr>
              <a:t>değer</a:t>
            </a:r>
            <a:r>
              <a:rPr sz="1992" spc="62" dirty="0">
                <a:latin typeface="Calibri"/>
                <a:cs typeface="Calibri"/>
              </a:rPr>
              <a:t> </a:t>
            </a:r>
            <a:r>
              <a:rPr sz="1992" spc="-14" dirty="0">
                <a:latin typeface="Calibri"/>
                <a:cs typeface="Calibri"/>
              </a:rPr>
              <a:t>üretir.</a:t>
            </a:r>
            <a:r>
              <a:rPr sz="1992" spc="34" dirty="0">
                <a:latin typeface="Calibri"/>
                <a:cs typeface="Calibri"/>
              </a:rPr>
              <a:t> </a:t>
            </a:r>
            <a:r>
              <a:rPr sz="1992" dirty="0">
                <a:latin typeface="Calibri"/>
                <a:cs typeface="Calibri"/>
              </a:rPr>
              <a:t>Sadece</a:t>
            </a:r>
            <a:r>
              <a:rPr sz="1992" spc="62" dirty="0">
                <a:latin typeface="Calibri"/>
                <a:cs typeface="Calibri"/>
              </a:rPr>
              <a:t> </a:t>
            </a:r>
            <a:r>
              <a:rPr sz="1992" dirty="0">
                <a:latin typeface="Calibri"/>
                <a:cs typeface="Calibri"/>
              </a:rPr>
              <a:t>lojistik</a:t>
            </a:r>
            <a:r>
              <a:rPr sz="1992" spc="27" dirty="0">
                <a:latin typeface="Calibri"/>
                <a:cs typeface="Calibri"/>
              </a:rPr>
              <a:t> </a:t>
            </a:r>
            <a:r>
              <a:rPr sz="1992" dirty="0">
                <a:latin typeface="Calibri"/>
                <a:cs typeface="Calibri"/>
              </a:rPr>
              <a:t>regresyon</a:t>
            </a:r>
            <a:r>
              <a:rPr sz="1992" spc="55" dirty="0">
                <a:latin typeface="Calibri"/>
                <a:cs typeface="Calibri"/>
              </a:rPr>
              <a:t> </a:t>
            </a:r>
            <a:r>
              <a:rPr sz="1992" dirty="0">
                <a:latin typeface="Calibri"/>
                <a:cs typeface="Calibri"/>
              </a:rPr>
              <a:t>nominal</a:t>
            </a:r>
            <a:r>
              <a:rPr sz="1992" spc="82" dirty="0">
                <a:latin typeface="Calibri"/>
                <a:cs typeface="Calibri"/>
              </a:rPr>
              <a:t> </a:t>
            </a:r>
            <a:r>
              <a:rPr sz="1992" dirty="0">
                <a:latin typeface="Calibri"/>
                <a:cs typeface="Calibri"/>
              </a:rPr>
              <a:t>değer</a:t>
            </a:r>
            <a:r>
              <a:rPr sz="1992" spc="69" dirty="0">
                <a:latin typeface="Calibri"/>
                <a:cs typeface="Calibri"/>
              </a:rPr>
              <a:t> </a:t>
            </a:r>
            <a:r>
              <a:rPr sz="1992" spc="-14" dirty="0">
                <a:latin typeface="Calibri"/>
                <a:cs typeface="Calibri"/>
              </a:rPr>
              <a:t>üretir.</a:t>
            </a:r>
            <a:endParaRPr sz="1992">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5478274" y="3751572"/>
            <a:ext cx="7390935" cy="3831881"/>
          </a:xfrm>
          <a:prstGeom prst="rect">
            <a:avLst/>
          </a:prstGeom>
        </p:spPr>
      </p:pic>
      <p:pic>
        <p:nvPicPr>
          <p:cNvPr id="6" name="object 6"/>
          <p:cNvPicPr/>
          <p:nvPr/>
        </p:nvPicPr>
        <p:blipFill>
          <a:blip r:embed="rId4" cstate="print"/>
          <a:stretch>
            <a:fillRect/>
          </a:stretch>
        </p:blipFill>
        <p:spPr>
          <a:xfrm>
            <a:off x="969229" y="3689029"/>
            <a:ext cx="2795182" cy="31579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7701" y="364158"/>
            <a:ext cx="11052699" cy="715180"/>
          </a:xfrm>
          <a:prstGeom prst="rect">
            <a:avLst/>
          </a:prstGeom>
        </p:spPr>
        <p:txBody>
          <a:bodyPr vert="horz" wrap="square" lIns="0" tIns="17446" rIns="0" bIns="0" rtlCol="0">
            <a:spAutoFit/>
          </a:bodyPr>
          <a:lstStyle/>
          <a:p>
            <a:pPr marL="17446">
              <a:spcBef>
                <a:spcPts val="137"/>
              </a:spcBef>
            </a:pPr>
            <a:r>
              <a:rPr sz="4533" spc="-14" dirty="0"/>
              <a:t>Kümeleme</a:t>
            </a:r>
            <a:endParaRPr sz="4533" dirty="0"/>
          </a:p>
        </p:txBody>
      </p:sp>
      <p:sp>
        <p:nvSpPr>
          <p:cNvPr id="3" name="object 3"/>
          <p:cNvSpPr txBox="1"/>
          <p:nvPr/>
        </p:nvSpPr>
        <p:spPr>
          <a:xfrm>
            <a:off x="1037701" y="1297808"/>
            <a:ext cx="11743215" cy="4375187"/>
          </a:xfrm>
          <a:prstGeom prst="rect">
            <a:avLst/>
          </a:prstGeom>
        </p:spPr>
        <p:txBody>
          <a:bodyPr vert="horz" wrap="square" lIns="0" tIns="52339" rIns="0" bIns="0" rtlCol="0">
            <a:spAutoFit/>
          </a:bodyPr>
          <a:lstStyle/>
          <a:p>
            <a:pPr marL="274774" marR="6978" indent="-258201">
              <a:lnSpc>
                <a:spcPts val="2212"/>
              </a:lnSpc>
              <a:spcBef>
                <a:spcPts val="412"/>
              </a:spcBef>
              <a:buFont typeface="Arial MT"/>
              <a:buChar char="•"/>
              <a:tabLst>
                <a:tab pos="276519" algn="l"/>
              </a:tabLst>
            </a:pPr>
            <a:r>
              <a:rPr sz="1992" dirty="0">
                <a:latin typeface="Calibri"/>
                <a:cs typeface="Calibri"/>
              </a:rPr>
              <a:t>Elimizde,</a:t>
            </a:r>
            <a:r>
              <a:rPr sz="1992" spc="460" dirty="0">
                <a:latin typeface="Calibri"/>
                <a:cs typeface="Calibri"/>
              </a:rPr>
              <a:t> </a:t>
            </a:r>
            <a:r>
              <a:rPr sz="1992" dirty="0">
                <a:latin typeface="Calibri"/>
                <a:cs typeface="Calibri"/>
              </a:rPr>
              <a:t>verileri</a:t>
            </a:r>
            <a:r>
              <a:rPr sz="1992" spc="446" dirty="0">
                <a:latin typeface="Calibri"/>
                <a:cs typeface="Calibri"/>
              </a:rPr>
              <a:t> </a:t>
            </a:r>
            <a:r>
              <a:rPr sz="1992" dirty="0">
                <a:latin typeface="Calibri"/>
                <a:cs typeface="Calibri"/>
              </a:rPr>
              <a:t>sunan</a:t>
            </a:r>
            <a:r>
              <a:rPr sz="1992" spc="467" dirty="0">
                <a:latin typeface="Calibri"/>
                <a:cs typeface="Calibri"/>
              </a:rPr>
              <a:t> </a:t>
            </a:r>
            <a:r>
              <a:rPr sz="1992" dirty="0">
                <a:latin typeface="Calibri"/>
                <a:cs typeface="Calibri"/>
              </a:rPr>
              <a:t>noktalar</a:t>
            </a:r>
            <a:r>
              <a:rPr sz="1992" spc="488" dirty="0">
                <a:latin typeface="Calibri"/>
                <a:cs typeface="Calibri"/>
              </a:rPr>
              <a:t> </a:t>
            </a:r>
            <a:r>
              <a:rPr sz="1992" dirty="0">
                <a:latin typeface="Calibri"/>
                <a:cs typeface="Calibri"/>
              </a:rPr>
              <a:t>ve</a:t>
            </a:r>
            <a:r>
              <a:rPr sz="1992" spc="467" dirty="0">
                <a:latin typeface="Calibri"/>
                <a:cs typeface="Calibri"/>
              </a:rPr>
              <a:t> </a:t>
            </a:r>
            <a:r>
              <a:rPr sz="1992" dirty="0">
                <a:latin typeface="Calibri"/>
                <a:cs typeface="Calibri"/>
              </a:rPr>
              <a:t>bu</a:t>
            </a:r>
            <a:r>
              <a:rPr sz="1992" spc="474" dirty="0">
                <a:latin typeface="Calibri"/>
                <a:cs typeface="Calibri"/>
              </a:rPr>
              <a:t> </a:t>
            </a:r>
            <a:r>
              <a:rPr sz="1992" dirty="0">
                <a:latin typeface="Calibri"/>
                <a:cs typeface="Calibri"/>
              </a:rPr>
              <a:t>noktalar</a:t>
            </a:r>
            <a:r>
              <a:rPr sz="1992" spc="488" dirty="0">
                <a:latin typeface="Calibri"/>
                <a:cs typeface="Calibri"/>
              </a:rPr>
              <a:t> </a:t>
            </a:r>
            <a:r>
              <a:rPr sz="1992" dirty="0">
                <a:latin typeface="Calibri"/>
                <a:cs typeface="Calibri"/>
              </a:rPr>
              <a:t>arasındaki</a:t>
            </a:r>
            <a:r>
              <a:rPr sz="1992" spc="440" dirty="0">
                <a:latin typeface="Calibri"/>
                <a:cs typeface="Calibri"/>
              </a:rPr>
              <a:t> </a:t>
            </a:r>
            <a:r>
              <a:rPr sz="1992" dirty="0">
                <a:latin typeface="Calibri"/>
                <a:cs typeface="Calibri"/>
              </a:rPr>
              <a:t>benzerliği</a:t>
            </a:r>
            <a:r>
              <a:rPr sz="1992" spc="488" dirty="0">
                <a:latin typeface="Calibri"/>
                <a:cs typeface="Calibri"/>
              </a:rPr>
              <a:t> </a:t>
            </a:r>
            <a:r>
              <a:rPr sz="1992" dirty="0">
                <a:latin typeface="Calibri"/>
                <a:cs typeface="Calibri"/>
              </a:rPr>
              <a:t>ölçen</a:t>
            </a:r>
            <a:r>
              <a:rPr sz="1992" spc="474" dirty="0">
                <a:latin typeface="Calibri"/>
                <a:cs typeface="Calibri"/>
              </a:rPr>
              <a:t> </a:t>
            </a:r>
            <a:r>
              <a:rPr sz="1992" dirty="0">
                <a:latin typeface="Calibri"/>
                <a:cs typeface="Calibri"/>
              </a:rPr>
              <a:t>bir</a:t>
            </a:r>
            <a:r>
              <a:rPr sz="1992" spc="467" dirty="0">
                <a:latin typeface="Calibri"/>
                <a:cs typeface="Calibri"/>
              </a:rPr>
              <a:t> </a:t>
            </a:r>
            <a:r>
              <a:rPr sz="1992" dirty="0">
                <a:latin typeface="Calibri"/>
                <a:cs typeface="Calibri"/>
              </a:rPr>
              <a:t>benzerlik</a:t>
            </a:r>
            <a:r>
              <a:rPr sz="1992" spc="467" dirty="0">
                <a:latin typeface="Calibri"/>
                <a:cs typeface="Calibri"/>
              </a:rPr>
              <a:t> </a:t>
            </a:r>
            <a:r>
              <a:rPr sz="1992" dirty="0">
                <a:latin typeface="Calibri"/>
                <a:cs typeface="Calibri"/>
              </a:rPr>
              <a:t>ölçümü</a:t>
            </a:r>
            <a:r>
              <a:rPr sz="1992" spc="495" dirty="0">
                <a:latin typeface="Calibri"/>
                <a:cs typeface="Calibri"/>
              </a:rPr>
              <a:t> </a:t>
            </a:r>
            <a:r>
              <a:rPr sz="1992" spc="-14" dirty="0">
                <a:latin typeface="Calibri"/>
                <a:cs typeface="Calibri"/>
              </a:rPr>
              <a:t>varken, 	</a:t>
            </a:r>
            <a:r>
              <a:rPr sz="1992" dirty="0">
                <a:latin typeface="Calibri"/>
                <a:cs typeface="Calibri"/>
              </a:rPr>
              <a:t>kümelemenin</a:t>
            </a:r>
            <a:r>
              <a:rPr sz="1992" spc="199" dirty="0">
                <a:latin typeface="Calibri"/>
                <a:cs typeface="Calibri"/>
              </a:rPr>
              <a:t> </a:t>
            </a:r>
            <a:r>
              <a:rPr sz="1992" spc="-14" dirty="0">
                <a:latin typeface="Calibri"/>
                <a:cs typeface="Calibri"/>
              </a:rPr>
              <a:t>amacı;</a:t>
            </a:r>
            <a:endParaRPr sz="1992">
              <a:latin typeface="Calibri"/>
              <a:cs typeface="Calibri"/>
            </a:endParaRPr>
          </a:p>
          <a:p>
            <a:pPr marL="792048" lvl="1" indent="-255584">
              <a:spcBef>
                <a:spcPts val="330"/>
              </a:spcBef>
              <a:buFont typeface="Arial MT"/>
              <a:buChar char="•"/>
              <a:tabLst>
                <a:tab pos="792048" algn="l"/>
              </a:tabLst>
            </a:pPr>
            <a:r>
              <a:rPr sz="1992" dirty="0">
                <a:latin typeface="Calibri"/>
                <a:cs typeface="Calibri"/>
              </a:rPr>
              <a:t>Birbirine</a:t>
            </a:r>
            <a:r>
              <a:rPr sz="1992" spc="69" dirty="0">
                <a:latin typeface="Calibri"/>
                <a:cs typeface="Calibri"/>
              </a:rPr>
              <a:t> </a:t>
            </a:r>
            <a:r>
              <a:rPr sz="1992" dirty="0">
                <a:latin typeface="Calibri"/>
                <a:cs typeface="Calibri"/>
              </a:rPr>
              <a:t>daha</a:t>
            </a:r>
            <a:r>
              <a:rPr sz="1992" spc="48" dirty="0">
                <a:latin typeface="Calibri"/>
                <a:cs typeface="Calibri"/>
              </a:rPr>
              <a:t> </a:t>
            </a:r>
            <a:r>
              <a:rPr sz="1992" dirty="0">
                <a:latin typeface="Calibri"/>
                <a:cs typeface="Calibri"/>
              </a:rPr>
              <a:t>çok</a:t>
            </a:r>
            <a:r>
              <a:rPr sz="1992" spc="55" dirty="0">
                <a:latin typeface="Calibri"/>
                <a:cs typeface="Calibri"/>
              </a:rPr>
              <a:t> </a:t>
            </a:r>
            <a:r>
              <a:rPr sz="1992" dirty="0">
                <a:latin typeface="Calibri"/>
                <a:cs typeface="Calibri"/>
              </a:rPr>
              <a:t>benzeyen</a:t>
            </a:r>
            <a:r>
              <a:rPr sz="1992" spc="76" dirty="0">
                <a:latin typeface="Calibri"/>
                <a:cs typeface="Calibri"/>
              </a:rPr>
              <a:t> </a:t>
            </a:r>
            <a:r>
              <a:rPr sz="1992" dirty="0">
                <a:latin typeface="Calibri"/>
                <a:cs typeface="Calibri"/>
              </a:rPr>
              <a:t>noktalar</a:t>
            </a:r>
            <a:r>
              <a:rPr sz="1992" spc="76" dirty="0">
                <a:latin typeface="Calibri"/>
                <a:cs typeface="Calibri"/>
              </a:rPr>
              <a:t> </a:t>
            </a:r>
            <a:r>
              <a:rPr sz="1992" dirty="0">
                <a:latin typeface="Calibri"/>
                <a:cs typeface="Calibri"/>
              </a:rPr>
              <a:t>aynı</a:t>
            </a:r>
            <a:r>
              <a:rPr sz="1992" spc="48" dirty="0">
                <a:latin typeface="Calibri"/>
                <a:cs typeface="Calibri"/>
              </a:rPr>
              <a:t> </a:t>
            </a:r>
            <a:r>
              <a:rPr sz="1992" spc="-14" dirty="0">
                <a:latin typeface="Calibri"/>
                <a:cs typeface="Calibri"/>
              </a:rPr>
              <a:t>kümede,</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Birbirine</a:t>
            </a:r>
            <a:r>
              <a:rPr sz="1992" spc="89" dirty="0">
                <a:latin typeface="Calibri"/>
                <a:cs typeface="Calibri"/>
              </a:rPr>
              <a:t> </a:t>
            </a:r>
            <a:r>
              <a:rPr sz="1992" dirty="0">
                <a:latin typeface="Calibri"/>
                <a:cs typeface="Calibri"/>
              </a:rPr>
              <a:t>benzemeyen</a:t>
            </a:r>
            <a:r>
              <a:rPr sz="1992" spc="55" dirty="0">
                <a:latin typeface="Calibri"/>
                <a:cs typeface="Calibri"/>
              </a:rPr>
              <a:t> </a:t>
            </a:r>
            <a:r>
              <a:rPr sz="1992" dirty="0">
                <a:latin typeface="Calibri"/>
                <a:cs typeface="Calibri"/>
              </a:rPr>
              <a:t>noktalar</a:t>
            </a:r>
            <a:r>
              <a:rPr sz="1992" spc="96" dirty="0">
                <a:latin typeface="Calibri"/>
                <a:cs typeface="Calibri"/>
              </a:rPr>
              <a:t> </a:t>
            </a:r>
            <a:r>
              <a:rPr sz="1992" dirty="0">
                <a:latin typeface="Calibri"/>
                <a:cs typeface="Calibri"/>
              </a:rPr>
              <a:t>ise</a:t>
            </a:r>
            <a:r>
              <a:rPr sz="1992" spc="48" dirty="0">
                <a:latin typeface="Calibri"/>
                <a:cs typeface="Calibri"/>
              </a:rPr>
              <a:t> </a:t>
            </a:r>
            <a:r>
              <a:rPr sz="1992" dirty="0">
                <a:latin typeface="Calibri"/>
                <a:cs typeface="Calibri"/>
              </a:rPr>
              <a:t>farklı</a:t>
            </a:r>
            <a:r>
              <a:rPr sz="1992" spc="69" dirty="0">
                <a:latin typeface="Calibri"/>
                <a:cs typeface="Calibri"/>
              </a:rPr>
              <a:t> </a:t>
            </a:r>
            <a:r>
              <a:rPr sz="1992" spc="-14" dirty="0">
                <a:latin typeface="Calibri"/>
                <a:cs typeface="Calibri"/>
              </a:rPr>
              <a:t>kümelerdedir</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gibi</a:t>
            </a:r>
            <a:r>
              <a:rPr sz="1992" spc="62" dirty="0">
                <a:latin typeface="Calibri"/>
                <a:cs typeface="Calibri"/>
              </a:rPr>
              <a:t> </a:t>
            </a:r>
            <a:r>
              <a:rPr sz="1992" dirty="0">
                <a:latin typeface="Calibri"/>
                <a:cs typeface="Calibri"/>
              </a:rPr>
              <a:t>özellikleri</a:t>
            </a:r>
            <a:r>
              <a:rPr sz="1992" spc="41" dirty="0">
                <a:latin typeface="Calibri"/>
                <a:cs typeface="Calibri"/>
              </a:rPr>
              <a:t> </a:t>
            </a:r>
            <a:r>
              <a:rPr sz="1992" dirty="0">
                <a:latin typeface="Calibri"/>
                <a:cs typeface="Calibri"/>
              </a:rPr>
              <a:t>sağlayan</a:t>
            </a:r>
            <a:r>
              <a:rPr sz="1992" spc="76" dirty="0">
                <a:latin typeface="Calibri"/>
                <a:cs typeface="Calibri"/>
              </a:rPr>
              <a:t> </a:t>
            </a:r>
            <a:r>
              <a:rPr sz="1992" dirty="0">
                <a:latin typeface="Calibri"/>
                <a:cs typeface="Calibri"/>
              </a:rPr>
              <a:t>kümeleri</a:t>
            </a:r>
            <a:r>
              <a:rPr sz="1992" spc="21" dirty="0">
                <a:latin typeface="Calibri"/>
                <a:cs typeface="Calibri"/>
              </a:rPr>
              <a:t> </a:t>
            </a:r>
            <a:r>
              <a:rPr sz="1992" spc="-14" dirty="0">
                <a:latin typeface="Calibri"/>
                <a:cs typeface="Calibri"/>
              </a:rPr>
              <a:t>bulmaktır.</a:t>
            </a:r>
            <a:endParaRPr sz="1992">
              <a:latin typeface="Calibri"/>
              <a:cs typeface="Calibri"/>
            </a:endParaRPr>
          </a:p>
          <a:p>
            <a:pPr marL="275647" indent="-258201">
              <a:spcBef>
                <a:spcPts val="941"/>
              </a:spcBef>
              <a:buFont typeface="Arial MT"/>
              <a:buChar char="•"/>
              <a:tabLst>
                <a:tab pos="275647" algn="l"/>
              </a:tabLst>
            </a:pPr>
            <a:r>
              <a:rPr sz="1992" b="1" dirty="0">
                <a:latin typeface="Calibri"/>
                <a:cs typeface="Calibri"/>
              </a:rPr>
              <a:t>Benzerlik</a:t>
            </a:r>
            <a:r>
              <a:rPr sz="1992" b="1" spc="151" dirty="0">
                <a:latin typeface="Calibri"/>
                <a:cs typeface="Calibri"/>
              </a:rPr>
              <a:t> </a:t>
            </a:r>
            <a:r>
              <a:rPr sz="1992" b="1" dirty="0">
                <a:latin typeface="Calibri"/>
                <a:cs typeface="Calibri"/>
              </a:rPr>
              <a:t>Ölçümleri</a:t>
            </a:r>
            <a:r>
              <a:rPr sz="1992" b="1" spc="117" dirty="0">
                <a:latin typeface="Calibri"/>
                <a:cs typeface="Calibri"/>
              </a:rPr>
              <a:t> </a:t>
            </a:r>
            <a:r>
              <a:rPr sz="1992" b="1" spc="-69" dirty="0">
                <a:latin typeface="Calibri"/>
                <a:cs typeface="Calibri"/>
              </a:rPr>
              <a:t>:</a:t>
            </a:r>
            <a:endParaRPr sz="1992">
              <a:latin typeface="Calibri"/>
              <a:cs typeface="Calibri"/>
            </a:endParaRPr>
          </a:p>
          <a:p>
            <a:pPr marL="792048" lvl="1" indent="-255584">
              <a:spcBef>
                <a:spcPts val="398"/>
              </a:spcBef>
              <a:buFont typeface="Arial MT"/>
              <a:buChar char="•"/>
              <a:tabLst>
                <a:tab pos="792048" algn="l"/>
              </a:tabLst>
            </a:pPr>
            <a:r>
              <a:rPr sz="1992" dirty="0">
                <a:latin typeface="Calibri"/>
                <a:cs typeface="Calibri"/>
              </a:rPr>
              <a:t>Eğer</a:t>
            </a:r>
            <a:r>
              <a:rPr sz="1992" spc="69" dirty="0">
                <a:latin typeface="Calibri"/>
                <a:cs typeface="Calibri"/>
              </a:rPr>
              <a:t> </a:t>
            </a:r>
            <a:r>
              <a:rPr sz="1992" dirty="0">
                <a:latin typeface="Calibri"/>
                <a:cs typeface="Calibri"/>
              </a:rPr>
              <a:t>öznitelikler</a:t>
            </a:r>
            <a:r>
              <a:rPr sz="1992" spc="89" dirty="0">
                <a:latin typeface="Calibri"/>
                <a:cs typeface="Calibri"/>
              </a:rPr>
              <a:t> </a:t>
            </a:r>
            <a:r>
              <a:rPr sz="1992" b="1" dirty="0">
                <a:latin typeface="Calibri"/>
                <a:cs typeface="Calibri"/>
              </a:rPr>
              <a:t>sürekli</a:t>
            </a:r>
            <a:r>
              <a:rPr sz="1992" b="1" spc="34" dirty="0">
                <a:latin typeface="Calibri"/>
                <a:cs typeface="Calibri"/>
              </a:rPr>
              <a:t> </a:t>
            </a:r>
            <a:r>
              <a:rPr sz="1992" dirty="0">
                <a:latin typeface="Calibri"/>
                <a:cs typeface="Calibri"/>
              </a:rPr>
              <a:t>değerler</a:t>
            </a:r>
            <a:r>
              <a:rPr sz="1992" spc="96" dirty="0">
                <a:latin typeface="Calibri"/>
                <a:cs typeface="Calibri"/>
              </a:rPr>
              <a:t> </a:t>
            </a:r>
            <a:r>
              <a:rPr sz="1992" dirty="0">
                <a:latin typeface="Calibri"/>
                <a:cs typeface="Calibri"/>
              </a:rPr>
              <a:t>ise</a:t>
            </a:r>
            <a:r>
              <a:rPr sz="1992" spc="76" dirty="0">
                <a:latin typeface="Calibri"/>
                <a:cs typeface="Calibri"/>
              </a:rPr>
              <a:t> </a:t>
            </a:r>
            <a:r>
              <a:rPr sz="1992" dirty="0">
                <a:latin typeface="Calibri"/>
                <a:cs typeface="Calibri"/>
              </a:rPr>
              <a:t>o</a:t>
            </a:r>
            <a:r>
              <a:rPr sz="1992" spc="96" dirty="0">
                <a:latin typeface="Calibri"/>
                <a:cs typeface="Calibri"/>
              </a:rPr>
              <a:t> </a:t>
            </a:r>
            <a:r>
              <a:rPr sz="1992" dirty="0">
                <a:latin typeface="Calibri"/>
                <a:cs typeface="Calibri"/>
              </a:rPr>
              <a:t>zaman</a:t>
            </a:r>
            <a:r>
              <a:rPr sz="1992" spc="96" dirty="0">
                <a:latin typeface="Calibri"/>
                <a:cs typeface="Calibri"/>
              </a:rPr>
              <a:t> </a:t>
            </a:r>
            <a:r>
              <a:rPr sz="1992" b="1" dirty="0">
                <a:latin typeface="Calibri"/>
                <a:cs typeface="Calibri"/>
              </a:rPr>
              <a:t>Euclidean</a:t>
            </a:r>
            <a:r>
              <a:rPr sz="1992" b="1" spc="27" dirty="0">
                <a:latin typeface="Calibri"/>
                <a:cs typeface="Calibri"/>
              </a:rPr>
              <a:t> </a:t>
            </a:r>
            <a:r>
              <a:rPr sz="1992" b="1" spc="-14" dirty="0">
                <a:latin typeface="Calibri"/>
                <a:cs typeface="Calibri"/>
              </a:rPr>
              <a:t>Distance</a:t>
            </a:r>
            <a:r>
              <a:rPr sz="1992" spc="-14" dirty="0">
                <a:latin typeface="Calibri"/>
                <a:cs typeface="Calibri"/>
              </a:rPr>
              <a:t>.</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Diğerlerinde</a:t>
            </a:r>
            <a:r>
              <a:rPr sz="1992" spc="206" dirty="0">
                <a:latin typeface="Calibri"/>
                <a:cs typeface="Calibri"/>
              </a:rPr>
              <a:t> </a:t>
            </a:r>
            <a:r>
              <a:rPr sz="1992" b="1" dirty="0">
                <a:latin typeface="Calibri"/>
                <a:cs typeface="Calibri"/>
              </a:rPr>
              <a:t>probleme</a:t>
            </a:r>
            <a:r>
              <a:rPr sz="1992" b="1" spc="62" dirty="0">
                <a:latin typeface="Calibri"/>
                <a:cs typeface="Calibri"/>
              </a:rPr>
              <a:t> </a:t>
            </a:r>
            <a:r>
              <a:rPr sz="1992" b="1" dirty="0">
                <a:latin typeface="Calibri"/>
                <a:cs typeface="Calibri"/>
              </a:rPr>
              <a:t>uygun</a:t>
            </a:r>
            <a:r>
              <a:rPr sz="1992" b="1" spc="137" dirty="0">
                <a:latin typeface="Calibri"/>
                <a:cs typeface="Calibri"/>
              </a:rPr>
              <a:t> </a:t>
            </a:r>
            <a:r>
              <a:rPr sz="1992" dirty="0">
                <a:latin typeface="Calibri"/>
                <a:cs typeface="Calibri"/>
              </a:rPr>
              <a:t>ölçümler</a:t>
            </a:r>
            <a:r>
              <a:rPr sz="1992" spc="110" dirty="0">
                <a:latin typeface="Calibri"/>
                <a:cs typeface="Calibri"/>
              </a:rPr>
              <a:t> </a:t>
            </a:r>
            <a:r>
              <a:rPr sz="1992" spc="-14" dirty="0">
                <a:latin typeface="Calibri"/>
                <a:cs typeface="Calibri"/>
              </a:rPr>
              <a:t>kullanılır</a:t>
            </a:r>
            <a:endParaRPr sz="1992">
              <a:latin typeface="Calibri"/>
              <a:cs typeface="Calibri"/>
            </a:endParaRPr>
          </a:p>
          <a:p>
            <a:pPr marL="275647" indent="-258201">
              <a:spcBef>
                <a:spcPts val="941"/>
              </a:spcBef>
              <a:buFont typeface="Arial MT"/>
              <a:buChar char="•"/>
              <a:tabLst>
                <a:tab pos="275647" algn="l"/>
              </a:tabLst>
            </a:pPr>
            <a:r>
              <a:rPr sz="1992" b="1" dirty="0">
                <a:latin typeface="Calibri"/>
                <a:cs typeface="Calibri"/>
              </a:rPr>
              <a:t>Kümeleme</a:t>
            </a:r>
            <a:r>
              <a:rPr sz="1992" b="1" spc="179" dirty="0">
                <a:latin typeface="Calibri"/>
                <a:cs typeface="Calibri"/>
              </a:rPr>
              <a:t> </a:t>
            </a:r>
            <a:r>
              <a:rPr sz="1992" b="1" dirty="0">
                <a:latin typeface="Calibri"/>
                <a:cs typeface="Calibri"/>
              </a:rPr>
              <a:t>algoritmaları</a:t>
            </a:r>
            <a:r>
              <a:rPr sz="1992" b="1" spc="185" dirty="0">
                <a:latin typeface="Calibri"/>
                <a:cs typeface="Calibri"/>
              </a:rPr>
              <a:t> </a:t>
            </a:r>
            <a:r>
              <a:rPr sz="1992" b="1" spc="-69" dirty="0">
                <a:latin typeface="Calibri"/>
                <a:cs typeface="Calibri"/>
              </a:rPr>
              <a:t>:</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Merkez</a:t>
            </a:r>
            <a:r>
              <a:rPr sz="1992" spc="89" dirty="0">
                <a:latin typeface="Calibri"/>
                <a:cs typeface="Calibri"/>
              </a:rPr>
              <a:t> </a:t>
            </a:r>
            <a:r>
              <a:rPr sz="1992" dirty="0">
                <a:latin typeface="Calibri"/>
                <a:cs typeface="Calibri"/>
              </a:rPr>
              <a:t>tabanlı</a:t>
            </a:r>
            <a:r>
              <a:rPr sz="1992" spc="137" dirty="0">
                <a:latin typeface="Calibri"/>
                <a:cs typeface="Calibri"/>
              </a:rPr>
              <a:t> </a:t>
            </a:r>
            <a:r>
              <a:rPr sz="1992" dirty="0">
                <a:latin typeface="Calibri"/>
                <a:cs typeface="Calibri"/>
              </a:rPr>
              <a:t>kümeleleme</a:t>
            </a:r>
            <a:r>
              <a:rPr sz="1992" spc="110" dirty="0">
                <a:latin typeface="Calibri"/>
                <a:cs typeface="Calibri"/>
              </a:rPr>
              <a:t> </a:t>
            </a:r>
            <a:r>
              <a:rPr sz="1992" dirty="0">
                <a:latin typeface="Calibri"/>
                <a:cs typeface="Calibri"/>
              </a:rPr>
              <a:t>(k-means,</a:t>
            </a:r>
            <a:r>
              <a:rPr sz="1992" spc="82" dirty="0">
                <a:latin typeface="Calibri"/>
                <a:cs typeface="Calibri"/>
              </a:rPr>
              <a:t> </a:t>
            </a:r>
            <a:r>
              <a:rPr sz="1992" spc="-14" dirty="0">
                <a:latin typeface="Calibri"/>
                <a:cs typeface="Calibri"/>
              </a:rPr>
              <a:t>k-medoids)</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Hiyerarşik</a:t>
            </a:r>
            <a:r>
              <a:rPr sz="1992" spc="82" dirty="0">
                <a:latin typeface="Calibri"/>
                <a:cs typeface="Calibri"/>
              </a:rPr>
              <a:t> </a:t>
            </a:r>
            <a:r>
              <a:rPr sz="1992" dirty="0">
                <a:latin typeface="Calibri"/>
                <a:cs typeface="Calibri"/>
              </a:rPr>
              <a:t>kümeleme</a:t>
            </a:r>
            <a:r>
              <a:rPr sz="1992" spc="62" dirty="0">
                <a:latin typeface="Calibri"/>
                <a:cs typeface="Calibri"/>
              </a:rPr>
              <a:t> </a:t>
            </a:r>
            <a:r>
              <a:rPr sz="1992" dirty="0">
                <a:latin typeface="Calibri"/>
                <a:cs typeface="Calibri"/>
              </a:rPr>
              <a:t>(Hierarchical</a:t>
            </a:r>
            <a:r>
              <a:rPr sz="1992" spc="117" dirty="0">
                <a:latin typeface="Calibri"/>
                <a:cs typeface="Calibri"/>
              </a:rPr>
              <a:t> </a:t>
            </a:r>
            <a:r>
              <a:rPr sz="1992" spc="-14" dirty="0">
                <a:latin typeface="Calibri"/>
                <a:cs typeface="Calibri"/>
              </a:rPr>
              <a:t>clusterer)</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YSA</a:t>
            </a:r>
            <a:r>
              <a:rPr sz="1992" spc="96" dirty="0">
                <a:latin typeface="Calibri"/>
                <a:cs typeface="Calibri"/>
              </a:rPr>
              <a:t> </a:t>
            </a:r>
            <a:r>
              <a:rPr sz="1992" dirty="0">
                <a:latin typeface="Calibri"/>
                <a:cs typeface="Calibri"/>
              </a:rPr>
              <a:t>ile</a:t>
            </a:r>
            <a:r>
              <a:rPr sz="1992" spc="124" dirty="0">
                <a:latin typeface="Calibri"/>
                <a:cs typeface="Calibri"/>
              </a:rPr>
              <a:t> </a:t>
            </a:r>
            <a:r>
              <a:rPr sz="1992" dirty="0">
                <a:latin typeface="Calibri"/>
                <a:cs typeface="Calibri"/>
              </a:rPr>
              <a:t>kümeleme</a:t>
            </a:r>
            <a:r>
              <a:rPr sz="1992" spc="103" dirty="0">
                <a:latin typeface="Calibri"/>
                <a:cs typeface="Calibri"/>
              </a:rPr>
              <a:t> </a:t>
            </a:r>
            <a:r>
              <a:rPr sz="1992" dirty="0">
                <a:latin typeface="Calibri"/>
                <a:cs typeface="Calibri"/>
              </a:rPr>
              <a:t>(Kohonen-</a:t>
            </a:r>
            <a:r>
              <a:rPr sz="1992" spc="-27" dirty="0">
                <a:latin typeface="Calibri"/>
                <a:cs typeface="Calibri"/>
              </a:rPr>
              <a:t>SOM)</a:t>
            </a:r>
            <a:endParaRPr sz="1992">
              <a:latin typeface="Calibri"/>
              <a:cs typeface="Calibri"/>
            </a:endParaRPr>
          </a:p>
        </p:txBody>
      </p:sp>
      <p:pic>
        <p:nvPicPr>
          <p:cNvPr id="4" name="object 4"/>
          <p:cNvPicPr/>
          <p:nvPr/>
        </p:nvPicPr>
        <p:blipFill>
          <a:blip r:embed="rId2" cstate="print"/>
          <a:stretch>
            <a:fillRect/>
          </a:stretch>
        </p:blipFill>
        <p:spPr>
          <a:xfrm>
            <a:off x="12601231" y="80080"/>
            <a:ext cx="1102358" cy="1115875"/>
          </a:xfrm>
          <a:prstGeom prst="rect">
            <a:avLst/>
          </a:prstGeom>
        </p:spPr>
      </p:pic>
      <p:pic>
        <p:nvPicPr>
          <p:cNvPr id="5" name="object 5"/>
          <p:cNvPicPr/>
          <p:nvPr/>
        </p:nvPicPr>
        <p:blipFill>
          <a:blip r:embed="rId3" cstate="print"/>
          <a:stretch>
            <a:fillRect/>
          </a:stretch>
        </p:blipFill>
        <p:spPr>
          <a:xfrm>
            <a:off x="10002443" y="3728825"/>
            <a:ext cx="2840844" cy="352473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799" y="364158"/>
            <a:ext cx="11582401" cy="645590"/>
          </a:xfrm>
          <a:prstGeom prst="rect">
            <a:avLst/>
          </a:prstGeom>
        </p:spPr>
        <p:txBody>
          <a:bodyPr vert="horz" wrap="square" lIns="0" tIns="21808" rIns="0" bIns="0" rtlCol="0">
            <a:spAutoFit/>
          </a:bodyPr>
          <a:lstStyle/>
          <a:p>
            <a:pPr marL="17446">
              <a:spcBef>
                <a:spcPts val="172"/>
              </a:spcBef>
            </a:pPr>
            <a:r>
              <a:rPr sz="4052" spc="-41" dirty="0"/>
              <a:t>Yapay</a:t>
            </a:r>
            <a:r>
              <a:rPr sz="4052" spc="-96" dirty="0"/>
              <a:t> </a:t>
            </a:r>
            <a:r>
              <a:rPr sz="4052" dirty="0"/>
              <a:t>Zeka</a:t>
            </a:r>
            <a:r>
              <a:rPr sz="4052" spc="-96" dirty="0"/>
              <a:t> </a:t>
            </a:r>
            <a:r>
              <a:rPr sz="4052" dirty="0"/>
              <a:t>ve</a:t>
            </a:r>
            <a:r>
              <a:rPr sz="4052" spc="-55" dirty="0"/>
              <a:t> </a:t>
            </a:r>
            <a:r>
              <a:rPr sz="4052" dirty="0"/>
              <a:t>Makine</a:t>
            </a:r>
            <a:r>
              <a:rPr sz="4052" spc="-96" dirty="0"/>
              <a:t> </a:t>
            </a:r>
            <a:r>
              <a:rPr sz="4052" dirty="0"/>
              <a:t>Öğrenmesi</a:t>
            </a:r>
            <a:r>
              <a:rPr sz="4052" spc="-103" dirty="0"/>
              <a:t> </a:t>
            </a:r>
            <a:r>
              <a:rPr sz="4052" dirty="0"/>
              <a:t>Arasındaki</a:t>
            </a:r>
            <a:r>
              <a:rPr sz="4052" spc="-62" dirty="0"/>
              <a:t> </a:t>
            </a:r>
            <a:r>
              <a:rPr sz="4052" spc="-14" dirty="0"/>
              <a:t>Farklar</a:t>
            </a:r>
            <a:endParaRPr sz="4052" dirty="0"/>
          </a:p>
        </p:txBody>
      </p:sp>
      <p:sp>
        <p:nvSpPr>
          <p:cNvPr id="3" name="object 3"/>
          <p:cNvSpPr txBox="1"/>
          <p:nvPr/>
        </p:nvSpPr>
        <p:spPr>
          <a:xfrm>
            <a:off x="4450200" y="1297808"/>
            <a:ext cx="8335921" cy="5015299"/>
          </a:xfrm>
          <a:prstGeom prst="rect">
            <a:avLst/>
          </a:prstGeom>
        </p:spPr>
        <p:txBody>
          <a:bodyPr vert="horz" wrap="square" lIns="0" tIns="52339" rIns="0" bIns="0" rtlCol="0">
            <a:spAutoFit/>
          </a:bodyPr>
          <a:lstStyle/>
          <a:p>
            <a:pPr marL="274774" marR="10468" indent="-258201" algn="just">
              <a:lnSpc>
                <a:spcPts val="2212"/>
              </a:lnSpc>
              <a:spcBef>
                <a:spcPts val="412"/>
              </a:spcBef>
              <a:buFont typeface="Arial MT"/>
              <a:buChar char="•"/>
              <a:tabLst>
                <a:tab pos="276519" algn="l"/>
              </a:tabLst>
            </a:pPr>
            <a:r>
              <a:rPr sz="1992" dirty="0">
                <a:solidFill>
                  <a:srgbClr val="494949"/>
                </a:solidFill>
                <a:latin typeface="Calibri"/>
                <a:cs typeface="Calibri"/>
              </a:rPr>
              <a:t>Yapay</a:t>
            </a:r>
            <a:r>
              <a:rPr sz="1992" spc="157" dirty="0">
                <a:solidFill>
                  <a:srgbClr val="494949"/>
                </a:solidFill>
                <a:latin typeface="Calibri"/>
                <a:cs typeface="Calibri"/>
              </a:rPr>
              <a:t>  </a:t>
            </a:r>
            <a:r>
              <a:rPr sz="1992" dirty="0">
                <a:solidFill>
                  <a:srgbClr val="494949"/>
                </a:solidFill>
                <a:latin typeface="Calibri"/>
                <a:cs typeface="Calibri"/>
              </a:rPr>
              <a:t>zekada</a:t>
            </a:r>
            <a:r>
              <a:rPr sz="1992" spc="165" dirty="0">
                <a:solidFill>
                  <a:srgbClr val="494949"/>
                </a:solidFill>
                <a:latin typeface="Calibri"/>
                <a:cs typeface="Calibri"/>
              </a:rPr>
              <a:t>  </a:t>
            </a:r>
            <a:r>
              <a:rPr sz="1992" b="1" dirty="0">
                <a:solidFill>
                  <a:srgbClr val="494949"/>
                </a:solidFill>
                <a:latin typeface="Calibri"/>
                <a:cs typeface="Calibri"/>
              </a:rPr>
              <a:t>amaç</a:t>
            </a:r>
            <a:r>
              <a:rPr sz="1992" b="1" spc="172" dirty="0">
                <a:solidFill>
                  <a:srgbClr val="494949"/>
                </a:solidFill>
                <a:latin typeface="Calibri"/>
                <a:cs typeface="Calibri"/>
              </a:rPr>
              <a:t>  </a:t>
            </a:r>
            <a:r>
              <a:rPr sz="1992" dirty="0">
                <a:solidFill>
                  <a:srgbClr val="494949"/>
                </a:solidFill>
                <a:latin typeface="Calibri"/>
                <a:cs typeface="Calibri"/>
              </a:rPr>
              <a:t>doğruluk</a:t>
            </a:r>
            <a:r>
              <a:rPr sz="1992" spc="157" dirty="0">
                <a:solidFill>
                  <a:srgbClr val="494949"/>
                </a:solidFill>
                <a:latin typeface="Calibri"/>
                <a:cs typeface="Calibri"/>
              </a:rPr>
              <a:t>  </a:t>
            </a:r>
            <a:r>
              <a:rPr sz="1992" dirty="0">
                <a:solidFill>
                  <a:srgbClr val="494949"/>
                </a:solidFill>
                <a:latin typeface="Calibri"/>
                <a:cs typeface="Calibri"/>
              </a:rPr>
              <a:t>değil</a:t>
            </a:r>
            <a:r>
              <a:rPr sz="1992" spc="172" dirty="0">
                <a:solidFill>
                  <a:srgbClr val="494949"/>
                </a:solidFill>
                <a:latin typeface="Calibri"/>
                <a:cs typeface="Calibri"/>
              </a:rPr>
              <a:t>  </a:t>
            </a:r>
            <a:r>
              <a:rPr sz="1992" b="1" dirty="0">
                <a:solidFill>
                  <a:srgbClr val="494949"/>
                </a:solidFill>
                <a:latin typeface="Calibri"/>
                <a:cs typeface="Calibri"/>
              </a:rPr>
              <a:t>başarı</a:t>
            </a:r>
            <a:r>
              <a:rPr sz="1992" b="1" spc="172" dirty="0">
                <a:solidFill>
                  <a:srgbClr val="494949"/>
                </a:solidFill>
                <a:latin typeface="Calibri"/>
                <a:cs typeface="Calibri"/>
              </a:rPr>
              <a:t>  </a:t>
            </a:r>
            <a:r>
              <a:rPr sz="1992" b="1" dirty="0">
                <a:solidFill>
                  <a:srgbClr val="494949"/>
                </a:solidFill>
                <a:latin typeface="Calibri"/>
                <a:cs typeface="Calibri"/>
              </a:rPr>
              <a:t>şansını</a:t>
            </a:r>
            <a:r>
              <a:rPr sz="1992" b="1" spc="172" dirty="0">
                <a:solidFill>
                  <a:srgbClr val="494949"/>
                </a:solidFill>
                <a:latin typeface="Calibri"/>
                <a:cs typeface="Calibri"/>
              </a:rPr>
              <a:t>  </a:t>
            </a:r>
            <a:r>
              <a:rPr sz="1992" b="1" dirty="0">
                <a:solidFill>
                  <a:srgbClr val="494949"/>
                </a:solidFill>
                <a:latin typeface="Calibri"/>
                <a:cs typeface="Calibri"/>
              </a:rPr>
              <a:t>arttırmaktır</a:t>
            </a:r>
            <a:r>
              <a:rPr sz="1992" dirty="0">
                <a:solidFill>
                  <a:srgbClr val="494949"/>
                </a:solidFill>
                <a:latin typeface="Calibri"/>
                <a:cs typeface="Calibri"/>
              </a:rPr>
              <a:t>.</a:t>
            </a:r>
            <a:r>
              <a:rPr sz="1992" spc="165" dirty="0">
                <a:solidFill>
                  <a:srgbClr val="494949"/>
                </a:solidFill>
                <a:latin typeface="Calibri"/>
                <a:cs typeface="Calibri"/>
              </a:rPr>
              <a:t>  </a:t>
            </a:r>
            <a:r>
              <a:rPr sz="1992" spc="-14" dirty="0">
                <a:solidFill>
                  <a:srgbClr val="494949"/>
                </a:solidFill>
                <a:latin typeface="Calibri"/>
                <a:cs typeface="Calibri"/>
              </a:rPr>
              <a:t>Makine 	</a:t>
            </a:r>
            <a:r>
              <a:rPr sz="1992" dirty="0">
                <a:solidFill>
                  <a:srgbClr val="494949"/>
                </a:solidFill>
                <a:latin typeface="Calibri"/>
                <a:cs typeface="Calibri"/>
              </a:rPr>
              <a:t>öğrenmesi</a:t>
            </a:r>
            <a:r>
              <a:rPr sz="1992" spc="151" dirty="0">
                <a:solidFill>
                  <a:srgbClr val="494949"/>
                </a:solidFill>
                <a:latin typeface="Calibri"/>
                <a:cs typeface="Calibri"/>
              </a:rPr>
              <a:t> </a:t>
            </a:r>
            <a:r>
              <a:rPr sz="1992" dirty="0">
                <a:solidFill>
                  <a:srgbClr val="494949"/>
                </a:solidFill>
                <a:latin typeface="Calibri"/>
                <a:cs typeface="Calibri"/>
              </a:rPr>
              <a:t>başarıyı</a:t>
            </a:r>
            <a:r>
              <a:rPr sz="1992" spc="131" dirty="0">
                <a:solidFill>
                  <a:srgbClr val="494949"/>
                </a:solidFill>
                <a:latin typeface="Calibri"/>
                <a:cs typeface="Calibri"/>
              </a:rPr>
              <a:t> </a:t>
            </a:r>
            <a:r>
              <a:rPr sz="1992" dirty="0">
                <a:solidFill>
                  <a:srgbClr val="494949"/>
                </a:solidFill>
                <a:latin typeface="Calibri"/>
                <a:cs typeface="Calibri"/>
              </a:rPr>
              <a:t>önemsemez.</a:t>
            </a:r>
            <a:r>
              <a:rPr sz="1992" spc="124" dirty="0">
                <a:solidFill>
                  <a:srgbClr val="494949"/>
                </a:solidFill>
                <a:latin typeface="Calibri"/>
                <a:cs typeface="Calibri"/>
              </a:rPr>
              <a:t> </a:t>
            </a:r>
            <a:r>
              <a:rPr sz="1992" dirty="0">
                <a:solidFill>
                  <a:srgbClr val="494949"/>
                </a:solidFill>
                <a:latin typeface="Calibri"/>
                <a:cs typeface="Calibri"/>
              </a:rPr>
              <a:t>Amaç</a:t>
            </a:r>
            <a:r>
              <a:rPr sz="1992" spc="151" dirty="0">
                <a:solidFill>
                  <a:srgbClr val="494949"/>
                </a:solidFill>
                <a:latin typeface="Calibri"/>
                <a:cs typeface="Calibri"/>
              </a:rPr>
              <a:t> </a:t>
            </a:r>
            <a:r>
              <a:rPr sz="1992" b="1" dirty="0">
                <a:solidFill>
                  <a:srgbClr val="494949"/>
                </a:solidFill>
                <a:latin typeface="Calibri"/>
                <a:cs typeface="Calibri"/>
              </a:rPr>
              <a:t>doğruluğu</a:t>
            </a:r>
            <a:r>
              <a:rPr sz="1992" b="1" spc="76" dirty="0">
                <a:solidFill>
                  <a:srgbClr val="494949"/>
                </a:solidFill>
                <a:latin typeface="Calibri"/>
                <a:cs typeface="Calibri"/>
              </a:rPr>
              <a:t> </a:t>
            </a:r>
            <a:r>
              <a:rPr sz="1992" b="1" spc="-14" dirty="0">
                <a:solidFill>
                  <a:srgbClr val="494949"/>
                </a:solidFill>
                <a:latin typeface="Calibri"/>
                <a:cs typeface="Calibri"/>
              </a:rPr>
              <a:t>arttırmaktır</a:t>
            </a:r>
            <a:r>
              <a:rPr sz="1992" spc="-14" dirty="0">
                <a:solidFill>
                  <a:srgbClr val="494949"/>
                </a:solidFill>
                <a:latin typeface="Calibri"/>
                <a:cs typeface="Calibri"/>
              </a:rPr>
              <a:t>.</a:t>
            </a:r>
            <a:endParaRPr sz="1992" dirty="0">
              <a:latin typeface="Calibri"/>
              <a:cs typeface="Calibri"/>
            </a:endParaRPr>
          </a:p>
          <a:p>
            <a:pPr marL="274774" marR="7851" indent="-258201" algn="just">
              <a:lnSpc>
                <a:spcPct val="92100"/>
              </a:lnSpc>
              <a:spcBef>
                <a:spcPts val="1078"/>
              </a:spcBef>
              <a:buFont typeface="Arial MT"/>
              <a:buChar char="•"/>
              <a:tabLst>
                <a:tab pos="276519" algn="l"/>
              </a:tabLst>
            </a:pPr>
            <a:r>
              <a:rPr sz="1992" dirty="0">
                <a:solidFill>
                  <a:srgbClr val="494949"/>
                </a:solidFill>
                <a:latin typeface="Calibri"/>
                <a:cs typeface="Calibri"/>
              </a:rPr>
              <a:t>Yapay</a:t>
            </a:r>
            <a:r>
              <a:rPr sz="1992" spc="405" dirty="0">
                <a:solidFill>
                  <a:srgbClr val="494949"/>
                </a:solidFill>
                <a:latin typeface="Calibri"/>
                <a:cs typeface="Calibri"/>
              </a:rPr>
              <a:t> </a:t>
            </a:r>
            <a:r>
              <a:rPr sz="1992" dirty="0">
                <a:solidFill>
                  <a:srgbClr val="494949"/>
                </a:solidFill>
                <a:latin typeface="Calibri"/>
                <a:cs typeface="Calibri"/>
              </a:rPr>
              <a:t>zeka</a:t>
            </a:r>
            <a:r>
              <a:rPr sz="1992" spc="433" dirty="0">
                <a:solidFill>
                  <a:srgbClr val="494949"/>
                </a:solidFill>
                <a:latin typeface="Calibri"/>
                <a:cs typeface="Calibri"/>
              </a:rPr>
              <a:t> </a:t>
            </a:r>
            <a:r>
              <a:rPr sz="1992" dirty="0">
                <a:solidFill>
                  <a:srgbClr val="494949"/>
                </a:solidFill>
                <a:latin typeface="Calibri"/>
                <a:cs typeface="Calibri"/>
              </a:rPr>
              <a:t>akıllı</a:t>
            </a:r>
            <a:r>
              <a:rPr sz="1992" spc="433" dirty="0">
                <a:solidFill>
                  <a:srgbClr val="494949"/>
                </a:solidFill>
                <a:latin typeface="Calibri"/>
                <a:cs typeface="Calibri"/>
              </a:rPr>
              <a:t> </a:t>
            </a:r>
            <a:r>
              <a:rPr sz="1992" dirty="0">
                <a:solidFill>
                  <a:srgbClr val="494949"/>
                </a:solidFill>
                <a:latin typeface="Calibri"/>
                <a:cs typeface="Calibri"/>
              </a:rPr>
              <a:t>çalışan</a:t>
            </a:r>
            <a:r>
              <a:rPr sz="1992" spc="419" dirty="0">
                <a:solidFill>
                  <a:srgbClr val="494949"/>
                </a:solidFill>
                <a:latin typeface="Calibri"/>
                <a:cs typeface="Calibri"/>
              </a:rPr>
              <a:t> </a:t>
            </a:r>
            <a:r>
              <a:rPr sz="1992" b="1" dirty="0">
                <a:solidFill>
                  <a:srgbClr val="494949"/>
                </a:solidFill>
                <a:latin typeface="Calibri"/>
                <a:cs typeface="Calibri"/>
              </a:rPr>
              <a:t>bir</a:t>
            </a:r>
            <a:r>
              <a:rPr sz="1992" b="1" spc="426" dirty="0">
                <a:solidFill>
                  <a:srgbClr val="494949"/>
                </a:solidFill>
                <a:latin typeface="Calibri"/>
                <a:cs typeface="Calibri"/>
              </a:rPr>
              <a:t> </a:t>
            </a:r>
            <a:r>
              <a:rPr sz="1992" b="1" dirty="0">
                <a:solidFill>
                  <a:srgbClr val="494949"/>
                </a:solidFill>
                <a:latin typeface="Calibri"/>
                <a:cs typeface="Calibri"/>
              </a:rPr>
              <a:t>bilgisayar</a:t>
            </a:r>
            <a:r>
              <a:rPr sz="1992" b="1" spc="398" dirty="0">
                <a:solidFill>
                  <a:srgbClr val="494949"/>
                </a:solidFill>
                <a:latin typeface="Calibri"/>
                <a:cs typeface="Calibri"/>
              </a:rPr>
              <a:t> </a:t>
            </a:r>
            <a:r>
              <a:rPr sz="1992" b="1" dirty="0">
                <a:solidFill>
                  <a:srgbClr val="494949"/>
                </a:solidFill>
                <a:latin typeface="Calibri"/>
                <a:cs typeface="Calibri"/>
              </a:rPr>
              <a:t>programıdır</a:t>
            </a:r>
            <a:r>
              <a:rPr sz="1992" dirty="0">
                <a:solidFill>
                  <a:srgbClr val="494949"/>
                </a:solidFill>
                <a:latin typeface="Calibri"/>
                <a:cs typeface="Calibri"/>
              </a:rPr>
              <a:t>.</a:t>
            </a:r>
            <a:r>
              <a:rPr sz="1992" spc="405" dirty="0">
                <a:solidFill>
                  <a:srgbClr val="494949"/>
                </a:solidFill>
                <a:latin typeface="Calibri"/>
                <a:cs typeface="Calibri"/>
              </a:rPr>
              <a:t> </a:t>
            </a:r>
            <a:r>
              <a:rPr sz="1992" dirty="0">
                <a:solidFill>
                  <a:srgbClr val="494949"/>
                </a:solidFill>
                <a:latin typeface="Calibri"/>
                <a:cs typeface="Calibri"/>
              </a:rPr>
              <a:t>Makine</a:t>
            </a:r>
            <a:r>
              <a:rPr sz="1992" spc="412" dirty="0">
                <a:solidFill>
                  <a:srgbClr val="494949"/>
                </a:solidFill>
                <a:latin typeface="Calibri"/>
                <a:cs typeface="Calibri"/>
              </a:rPr>
              <a:t> </a:t>
            </a:r>
            <a:r>
              <a:rPr sz="1992" dirty="0">
                <a:solidFill>
                  <a:srgbClr val="494949"/>
                </a:solidFill>
                <a:latin typeface="Calibri"/>
                <a:cs typeface="Calibri"/>
              </a:rPr>
              <a:t>öğrenmesi</a:t>
            </a:r>
            <a:r>
              <a:rPr sz="1992" spc="412" dirty="0">
                <a:solidFill>
                  <a:srgbClr val="494949"/>
                </a:solidFill>
                <a:latin typeface="Calibri"/>
                <a:cs typeface="Calibri"/>
              </a:rPr>
              <a:t> </a:t>
            </a:r>
            <a:r>
              <a:rPr sz="1992" spc="-34" dirty="0">
                <a:solidFill>
                  <a:srgbClr val="494949"/>
                </a:solidFill>
                <a:latin typeface="Calibri"/>
                <a:cs typeface="Calibri"/>
              </a:rPr>
              <a:t>ise 	</a:t>
            </a:r>
            <a:r>
              <a:rPr sz="1992" b="1" dirty="0">
                <a:solidFill>
                  <a:srgbClr val="494949"/>
                </a:solidFill>
                <a:latin typeface="Calibri"/>
                <a:cs typeface="Calibri"/>
              </a:rPr>
              <a:t>makinenin</a:t>
            </a:r>
            <a:r>
              <a:rPr sz="1992" b="1" spc="412" dirty="0">
                <a:solidFill>
                  <a:srgbClr val="494949"/>
                </a:solidFill>
                <a:latin typeface="Calibri"/>
                <a:cs typeface="Calibri"/>
              </a:rPr>
              <a:t> </a:t>
            </a:r>
            <a:r>
              <a:rPr sz="1992" b="1" dirty="0">
                <a:solidFill>
                  <a:srgbClr val="494949"/>
                </a:solidFill>
                <a:latin typeface="Calibri"/>
                <a:cs typeface="Calibri"/>
              </a:rPr>
              <a:t>veri</a:t>
            </a:r>
            <a:r>
              <a:rPr sz="1992" b="1" spc="392" dirty="0">
                <a:solidFill>
                  <a:srgbClr val="494949"/>
                </a:solidFill>
                <a:latin typeface="Calibri"/>
                <a:cs typeface="Calibri"/>
              </a:rPr>
              <a:t> </a:t>
            </a:r>
            <a:r>
              <a:rPr sz="1992" b="1" dirty="0">
                <a:solidFill>
                  <a:srgbClr val="494949"/>
                </a:solidFill>
                <a:latin typeface="Calibri"/>
                <a:cs typeface="Calibri"/>
              </a:rPr>
              <a:t>aldığı</a:t>
            </a:r>
            <a:r>
              <a:rPr sz="1992" b="1" spc="392" dirty="0">
                <a:solidFill>
                  <a:srgbClr val="494949"/>
                </a:solidFill>
                <a:latin typeface="Calibri"/>
                <a:cs typeface="Calibri"/>
              </a:rPr>
              <a:t> </a:t>
            </a:r>
            <a:r>
              <a:rPr sz="1992" b="1" dirty="0">
                <a:solidFill>
                  <a:srgbClr val="494949"/>
                </a:solidFill>
                <a:latin typeface="Calibri"/>
                <a:cs typeface="Calibri"/>
              </a:rPr>
              <a:t>(topladığı)</a:t>
            </a:r>
            <a:r>
              <a:rPr sz="1992" b="1" spc="419" dirty="0">
                <a:solidFill>
                  <a:srgbClr val="494949"/>
                </a:solidFill>
                <a:latin typeface="Calibri"/>
                <a:cs typeface="Calibri"/>
              </a:rPr>
              <a:t> </a:t>
            </a:r>
            <a:r>
              <a:rPr sz="1992" b="1" dirty="0">
                <a:solidFill>
                  <a:srgbClr val="494949"/>
                </a:solidFill>
                <a:latin typeface="Calibri"/>
                <a:cs typeface="Calibri"/>
              </a:rPr>
              <a:t>ve</a:t>
            </a:r>
            <a:r>
              <a:rPr sz="1992" b="1" spc="398" dirty="0">
                <a:solidFill>
                  <a:srgbClr val="494949"/>
                </a:solidFill>
                <a:latin typeface="Calibri"/>
                <a:cs typeface="Calibri"/>
              </a:rPr>
              <a:t> </a:t>
            </a:r>
            <a:r>
              <a:rPr sz="1992" b="1" dirty="0">
                <a:solidFill>
                  <a:srgbClr val="494949"/>
                </a:solidFill>
                <a:latin typeface="Calibri"/>
                <a:cs typeface="Calibri"/>
              </a:rPr>
              <a:t>bu</a:t>
            </a:r>
            <a:r>
              <a:rPr sz="1992" b="1" spc="419" dirty="0">
                <a:solidFill>
                  <a:srgbClr val="494949"/>
                </a:solidFill>
                <a:latin typeface="Calibri"/>
                <a:cs typeface="Calibri"/>
              </a:rPr>
              <a:t> </a:t>
            </a:r>
            <a:r>
              <a:rPr sz="1992" b="1" dirty="0">
                <a:solidFill>
                  <a:srgbClr val="494949"/>
                </a:solidFill>
                <a:latin typeface="Calibri"/>
                <a:cs typeface="Calibri"/>
              </a:rPr>
              <a:t>veriler</a:t>
            </a:r>
            <a:r>
              <a:rPr sz="1992" b="1" spc="392" dirty="0">
                <a:solidFill>
                  <a:srgbClr val="494949"/>
                </a:solidFill>
                <a:latin typeface="Calibri"/>
                <a:cs typeface="Calibri"/>
              </a:rPr>
              <a:t> </a:t>
            </a:r>
            <a:r>
              <a:rPr sz="1992" b="1" dirty="0">
                <a:solidFill>
                  <a:srgbClr val="494949"/>
                </a:solidFill>
                <a:latin typeface="Calibri"/>
                <a:cs typeface="Calibri"/>
              </a:rPr>
              <a:t>doğrultusunda</a:t>
            </a:r>
            <a:r>
              <a:rPr sz="1992" b="1" spc="412" dirty="0">
                <a:solidFill>
                  <a:srgbClr val="494949"/>
                </a:solidFill>
                <a:latin typeface="Calibri"/>
                <a:cs typeface="Calibri"/>
              </a:rPr>
              <a:t> </a:t>
            </a:r>
            <a:r>
              <a:rPr sz="1992" b="1" dirty="0">
                <a:solidFill>
                  <a:srgbClr val="494949"/>
                </a:solidFill>
                <a:latin typeface="Calibri"/>
                <a:cs typeface="Calibri"/>
              </a:rPr>
              <a:t>öğrenen</a:t>
            </a:r>
            <a:r>
              <a:rPr sz="1992" b="1" spc="412" dirty="0">
                <a:solidFill>
                  <a:srgbClr val="494949"/>
                </a:solidFill>
                <a:latin typeface="Calibri"/>
                <a:cs typeface="Calibri"/>
              </a:rPr>
              <a:t> </a:t>
            </a:r>
            <a:r>
              <a:rPr sz="1992" b="1" spc="-34" dirty="0">
                <a:solidFill>
                  <a:srgbClr val="494949"/>
                </a:solidFill>
                <a:latin typeface="Calibri"/>
                <a:cs typeface="Calibri"/>
              </a:rPr>
              <a:t>bir 	</a:t>
            </a:r>
            <a:r>
              <a:rPr sz="1992" b="1" spc="-14" dirty="0">
                <a:solidFill>
                  <a:srgbClr val="494949"/>
                </a:solidFill>
                <a:latin typeface="Calibri"/>
                <a:cs typeface="Calibri"/>
              </a:rPr>
              <a:t>konsepttir</a:t>
            </a:r>
            <a:r>
              <a:rPr sz="1992" spc="-14" dirty="0">
                <a:solidFill>
                  <a:srgbClr val="494949"/>
                </a:solidFill>
                <a:latin typeface="Calibri"/>
                <a:cs typeface="Calibri"/>
              </a:rPr>
              <a:t>.</a:t>
            </a:r>
            <a:endParaRPr sz="1992" dirty="0">
              <a:latin typeface="Calibri"/>
              <a:cs typeface="Calibri"/>
            </a:endParaRPr>
          </a:p>
          <a:p>
            <a:pPr marL="274774" marR="6978" indent="-258201" algn="just">
              <a:lnSpc>
                <a:spcPct val="92200"/>
              </a:lnSpc>
              <a:spcBef>
                <a:spcPts val="1147"/>
              </a:spcBef>
              <a:buFont typeface="Arial MT"/>
              <a:buChar char="•"/>
              <a:tabLst>
                <a:tab pos="276519" algn="l"/>
              </a:tabLst>
            </a:pPr>
            <a:r>
              <a:rPr sz="1992" dirty="0">
                <a:solidFill>
                  <a:srgbClr val="494949"/>
                </a:solidFill>
                <a:latin typeface="Calibri"/>
                <a:cs typeface="Calibri"/>
              </a:rPr>
              <a:t>Yapay</a:t>
            </a:r>
            <a:r>
              <a:rPr sz="1992" spc="315" dirty="0">
                <a:solidFill>
                  <a:srgbClr val="494949"/>
                </a:solidFill>
                <a:latin typeface="Calibri"/>
                <a:cs typeface="Calibri"/>
              </a:rPr>
              <a:t> </a:t>
            </a:r>
            <a:r>
              <a:rPr sz="1992" dirty="0">
                <a:solidFill>
                  <a:srgbClr val="494949"/>
                </a:solidFill>
                <a:latin typeface="Calibri"/>
                <a:cs typeface="Calibri"/>
              </a:rPr>
              <a:t>zekada</a:t>
            </a:r>
            <a:r>
              <a:rPr sz="1992" spc="330" dirty="0">
                <a:solidFill>
                  <a:srgbClr val="494949"/>
                </a:solidFill>
                <a:latin typeface="Calibri"/>
                <a:cs typeface="Calibri"/>
              </a:rPr>
              <a:t> </a:t>
            </a:r>
            <a:r>
              <a:rPr sz="1992" dirty="0">
                <a:solidFill>
                  <a:srgbClr val="494949"/>
                </a:solidFill>
                <a:latin typeface="Calibri"/>
                <a:cs typeface="Calibri"/>
              </a:rPr>
              <a:t>amaç</a:t>
            </a:r>
            <a:r>
              <a:rPr sz="1992" spc="343" dirty="0">
                <a:solidFill>
                  <a:srgbClr val="494949"/>
                </a:solidFill>
                <a:latin typeface="Calibri"/>
                <a:cs typeface="Calibri"/>
              </a:rPr>
              <a:t> </a:t>
            </a:r>
            <a:r>
              <a:rPr sz="1992" dirty="0">
                <a:solidFill>
                  <a:srgbClr val="494949"/>
                </a:solidFill>
                <a:latin typeface="Calibri"/>
                <a:cs typeface="Calibri"/>
              </a:rPr>
              <a:t>karmaşık</a:t>
            </a:r>
            <a:r>
              <a:rPr sz="1992" spc="337" dirty="0">
                <a:solidFill>
                  <a:srgbClr val="494949"/>
                </a:solidFill>
                <a:latin typeface="Calibri"/>
                <a:cs typeface="Calibri"/>
              </a:rPr>
              <a:t> </a:t>
            </a:r>
            <a:r>
              <a:rPr sz="1992" dirty="0">
                <a:solidFill>
                  <a:srgbClr val="494949"/>
                </a:solidFill>
                <a:latin typeface="Calibri"/>
                <a:cs typeface="Calibri"/>
              </a:rPr>
              <a:t>problemleri</a:t>
            </a:r>
            <a:r>
              <a:rPr sz="1992" spc="302" dirty="0">
                <a:solidFill>
                  <a:srgbClr val="494949"/>
                </a:solidFill>
                <a:latin typeface="Calibri"/>
                <a:cs typeface="Calibri"/>
              </a:rPr>
              <a:t> </a:t>
            </a:r>
            <a:r>
              <a:rPr sz="1992" dirty="0">
                <a:solidFill>
                  <a:srgbClr val="494949"/>
                </a:solidFill>
                <a:latin typeface="Calibri"/>
                <a:cs typeface="Calibri"/>
              </a:rPr>
              <a:t>çözmek</a:t>
            </a:r>
            <a:r>
              <a:rPr sz="1992" spc="337" dirty="0">
                <a:solidFill>
                  <a:srgbClr val="494949"/>
                </a:solidFill>
                <a:latin typeface="Calibri"/>
                <a:cs typeface="Calibri"/>
              </a:rPr>
              <a:t> </a:t>
            </a:r>
            <a:r>
              <a:rPr sz="1992" dirty="0">
                <a:solidFill>
                  <a:srgbClr val="494949"/>
                </a:solidFill>
                <a:latin typeface="Calibri"/>
                <a:cs typeface="Calibri"/>
              </a:rPr>
              <a:t>için</a:t>
            </a:r>
            <a:r>
              <a:rPr sz="1992" spc="315" dirty="0">
                <a:solidFill>
                  <a:srgbClr val="494949"/>
                </a:solidFill>
                <a:latin typeface="Calibri"/>
                <a:cs typeface="Calibri"/>
              </a:rPr>
              <a:t> </a:t>
            </a:r>
            <a:r>
              <a:rPr sz="1992" b="1" dirty="0">
                <a:solidFill>
                  <a:srgbClr val="494949"/>
                </a:solidFill>
                <a:latin typeface="Calibri"/>
                <a:cs typeface="Calibri"/>
              </a:rPr>
              <a:t>doğal</a:t>
            </a:r>
            <a:r>
              <a:rPr sz="1992" b="1" spc="337" dirty="0">
                <a:solidFill>
                  <a:srgbClr val="494949"/>
                </a:solidFill>
                <a:latin typeface="Calibri"/>
                <a:cs typeface="Calibri"/>
              </a:rPr>
              <a:t> </a:t>
            </a:r>
            <a:r>
              <a:rPr sz="1992" b="1" dirty="0">
                <a:solidFill>
                  <a:srgbClr val="494949"/>
                </a:solidFill>
                <a:latin typeface="Calibri"/>
                <a:cs typeface="Calibri"/>
              </a:rPr>
              <a:t>zekayı</a:t>
            </a:r>
            <a:r>
              <a:rPr sz="1992" b="1" spc="309" dirty="0">
                <a:solidFill>
                  <a:srgbClr val="494949"/>
                </a:solidFill>
                <a:latin typeface="Calibri"/>
                <a:cs typeface="Calibri"/>
              </a:rPr>
              <a:t> </a:t>
            </a:r>
            <a:r>
              <a:rPr sz="1992" b="1" spc="-14" dirty="0">
                <a:solidFill>
                  <a:srgbClr val="494949"/>
                </a:solidFill>
                <a:latin typeface="Calibri"/>
                <a:cs typeface="Calibri"/>
              </a:rPr>
              <a:t>simule 	</a:t>
            </a:r>
            <a:r>
              <a:rPr sz="1992" b="1" dirty="0">
                <a:solidFill>
                  <a:srgbClr val="494949"/>
                </a:solidFill>
                <a:latin typeface="Calibri"/>
                <a:cs typeface="Calibri"/>
              </a:rPr>
              <a:t>etmektir</a:t>
            </a:r>
            <a:r>
              <a:rPr sz="1992" dirty="0">
                <a:solidFill>
                  <a:srgbClr val="494949"/>
                </a:solidFill>
                <a:latin typeface="Calibri"/>
                <a:cs typeface="Calibri"/>
              </a:rPr>
              <a:t>.</a:t>
            </a:r>
            <a:r>
              <a:rPr sz="1992" spc="562" dirty="0">
                <a:solidFill>
                  <a:srgbClr val="494949"/>
                </a:solidFill>
                <a:latin typeface="Calibri"/>
                <a:cs typeface="Calibri"/>
              </a:rPr>
              <a:t> </a:t>
            </a:r>
            <a:r>
              <a:rPr sz="1992" dirty="0">
                <a:solidFill>
                  <a:srgbClr val="494949"/>
                </a:solidFill>
                <a:latin typeface="Calibri"/>
                <a:cs typeface="Calibri"/>
              </a:rPr>
              <a:t>Makine</a:t>
            </a:r>
            <a:r>
              <a:rPr sz="1992" spc="596" dirty="0">
                <a:solidFill>
                  <a:srgbClr val="494949"/>
                </a:solidFill>
                <a:latin typeface="Calibri"/>
                <a:cs typeface="Calibri"/>
              </a:rPr>
              <a:t> </a:t>
            </a:r>
            <a:r>
              <a:rPr sz="1992" dirty="0">
                <a:solidFill>
                  <a:srgbClr val="494949"/>
                </a:solidFill>
                <a:latin typeface="Calibri"/>
                <a:cs typeface="Calibri"/>
              </a:rPr>
              <a:t>öğrenmesindeki</a:t>
            </a:r>
            <a:r>
              <a:rPr sz="1992" spc="591" dirty="0">
                <a:solidFill>
                  <a:srgbClr val="494949"/>
                </a:solidFill>
                <a:latin typeface="Calibri"/>
                <a:cs typeface="Calibri"/>
              </a:rPr>
              <a:t> </a:t>
            </a:r>
            <a:r>
              <a:rPr sz="1992" dirty="0">
                <a:solidFill>
                  <a:srgbClr val="494949"/>
                </a:solidFill>
                <a:latin typeface="Calibri"/>
                <a:cs typeface="Calibri"/>
              </a:rPr>
              <a:t>amaç</a:t>
            </a:r>
            <a:r>
              <a:rPr sz="1992" spc="577" dirty="0">
                <a:solidFill>
                  <a:srgbClr val="494949"/>
                </a:solidFill>
                <a:latin typeface="Calibri"/>
                <a:cs typeface="Calibri"/>
              </a:rPr>
              <a:t> </a:t>
            </a:r>
            <a:r>
              <a:rPr sz="1992" dirty="0">
                <a:solidFill>
                  <a:srgbClr val="494949"/>
                </a:solidFill>
                <a:latin typeface="Calibri"/>
                <a:cs typeface="Calibri"/>
              </a:rPr>
              <a:t>makinenin</a:t>
            </a:r>
            <a:r>
              <a:rPr sz="1992" spc="584" dirty="0">
                <a:solidFill>
                  <a:srgbClr val="494949"/>
                </a:solidFill>
                <a:latin typeface="Calibri"/>
                <a:cs typeface="Calibri"/>
              </a:rPr>
              <a:t> </a:t>
            </a:r>
            <a:r>
              <a:rPr sz="1992" dirty="0">
                <a:solidFill>
                  <a:srgbClr val="494949"/>
                </a:solidFill>
                <a:latin typeface="Calibri"/>
                <a:cs typeface="Calibri"/>
              </a:rPr>
              <a:t>performansını</a:t>
            </a:r>
            <a:r>
              <a:rPr sz="1992" spc="562" dirty="0">
                <a:solidFill>
                  <a:srgbClr val="494949"/>
                </a:solidFill>
                <a:latin typeface="Calibri"/>
                <a:cs typeface="Calibri"/>
              </a:rPr>
              <a:t> </a:t>
            </a:r>
            <a:r>
              <a:rPr sz="1992" dirty="0">
                <a:solidFill>
                  <a:srgbClr val="494949"/>
                </a:solidFill>
                <a:latin typeface="Calibri"/>
                <a:cs typeface="Calibri"/>
              </a:rPr>
              <a:t>en</a:t>
            </a:r>
            <a:r>
              <a:rPr sz="1992" spc="604" dirty="0">
                <a:solidFill>
                  <a:srgbClr val="494949"/>
                </a:solidFill>
                <a:latin typeface="Calibri"/>
                <a:cs typeface="Calibri"/>
              </a:rPr>
              <a:t> </a:t>
            </a:r>
            <a:r>
              <a:rPr sz="1992" spc="-34" dirty="0">
                <a:solidFill>
                  <a:srgbClr val="494949"/>
                </a:solidFill>
                <a:latin typeface="Calibri"/>
                <a:cs typeface="Calibri"/>
              </a:rPr>
              <a:t>üst 	</a:t>
            </a:r>
            <a:r>
              <a:rPr sz="1992" dirty="0">
                <a:solidFill>
                  <a:srgbClr val="494949"/>
                </a:solidFill>
                <a:latin typeface="Calibri"/>
                <a:cs typeface="Calibri"/>
              </a:rPr>
              <a:t>düzeye</a:t>
            </a:r>
            <a:r>
              <a:rPr sz="1992" spc="227" dirty="0">
                <a:solidFill>
                  <a:srgbClr val="494949"/>
                </a:solidFill>
                <a:latin typeface="Calibri"/>
                <a:cs typeface="Calibri"/>
              </a:rPr>
              <a:t> </a:t>
            </a:r>
            <a:r>
              <a:rPr sz="1992" dirty="0">
                <a:solidFill>
                  <a:srgbClr val="494949"/>
                </a:solidFill>
                <a:latin typeface="Calibri"/>
                <a:cs typeface="Calibri"/>
              </a:rPr>
              <a:t>çıkarmak</a:t>
            </a:r>
            <a:r>
              <a:rPr sz="1992" spc="206" dirty="0">
                <a:solidFill>
                  <a:srgbClr val="494949"/>
                </a:solidFill>
                <a:latin typeface="Calibri"/>
                <a:cs typeface="Calibri"/>
              </a:rPr>
              <a:t> </a:t>
            </a:r>
            <a:r>
              <a:rPr sz="1992" dirty="0">
                <a:solidFill>
                  <a:srgbClr val="494949"/>
                </a:solidFill>
                <a:latin typeface="Calibri"/>
                <a:cs typeface="Calibri"/>
              </a:rPr>
              <a:t>için</a:t>
            </a:r>
            <a:r>
              <a:rPr sz="1992" spc="192" dirty="0">
                <a:solidFill>
                  <a:srgbClr val="494949"/>
                </a:solidFill>
                <a:latin typeface="Calibri"/>
                <a:cs typeface="Calibri"/>
              </a:rPr>
              <a:t> </a:t>
            </a:r>
            <a:r>
              <a:rPr sz="1992" dirty="0">
                <a:solidFill>
                  <a:srgbClr val="494949"/>
                </a:solidFill>
                <a:latin typeface="Calibri"/>
                <a:cs typeface="Calibri"/>
              </a:rPr>
              <a:t>belirli</a:t>
            </a:r>
            <a:r>
              <a:rPr sz="1992" spc="199" dirty="0">
                <a:solidFill>
                  <a:srgbClr val="494949"/>
                </a:solidFill>
                <a:latin typeface="Calibri"/>
                <a:cs typeface="Calibri"/>
              </a:rPr>
              <a:t> </a:t>
            </a:r>
            <a:r>
              <a:rPr sz="1992" dirty="0">
                <a:solidFill>
                  <a:srgbClr val="494949"/>
                </a:solidFill>
                <a:latin typeface="Calibri"/>
                <a:cs typeface="Calibri"/>
              </a:rPr>
              <a:t>bir</a:t>
            </a:r>
            <a:r>
              <a:rPr sz="1992" spc="227" dirty="0">
                <a:solidFill>
                  <a:srgbClr val="494949"/>
                </a:solidFill>
                <a:latin typeface="Calibri"/>
                <a:cs typeface="Calibri"/>
              </a:rPr>
              <a:t> </a:t>
            </a:r>
            <a:r>
              <a:rPr sz="1992" dirty="0">
                <a:solidFill>
                  <a:srgbClr val="494949"/>
                </a:solidFill>
                <a:latin typeface="Calibri"/>
                <a:cs typeface="Calibri"/>
              </a:rPr>
              <a:t>görev</a:t>
            </a:r>
            <a:r>
              <a:rPr sz="1992" spc="220" dirty="0">
                <a:solidFill>
                  <a:srgbClr val="494949"/>
                </a:solidFill>
                <a:latin typeface="Calibri"/>
                <a:cs typeface="Calibri"/>
              </a:rPr>
              <a:t> </a:t>
            </a:r>
            <a:r>
              <a:rPr sz="1992" dirty="0">
                <a:solidFill>
                  <a:srgbClr val="494949"/>
                </a:solidFill>
                <a:latin typeface="Calibri"/>
                <a:cs typeface="Calibri"/>
              </a:rPr>
              <a:t>doğrultusunda</a:t>
            </a:r>
            <a:r>
              <a:rPr sz="1992" spc="199" dirty="0">
                <a:solidFill>
                  <a:srgbClr val="494949"/>
                </a:solidFill>
                <a:latin typeface="Calibri"/>
                <a:cs typeface="Calibri"/>
              </a:rPr>
              <a:t> </a:t>
            </a:r>
            <a:r>
              <a:rPr sz="1992" dirty="0">
                <a:solidFill>
                  <a:srgbClr val="494949"/>
                </a:solidFill>
                <a:latin typeface="Calibri"/>
                <a:cs typeface="Calibri"/>
              </a:rPr>
              <a:t>toplanan</a:t>
            </a:r>
            <a:r>
              <a:rPr sz="1992" spc="213" dirty="0">
                <a:solidFill>
                  <a:srgbClr val="494949"/>
                </a:solidFill>
                <a:latin typeface="Calibri"/>
                <a:cs typeface="Calibri"/>
              </a:rPr>
              <a:t> </a:t>
            </a:r>
            <a:r>
              <a:rPr sz="1992" dirty="0">
                <a:solidFill>
                  <a:srgbClr val="494949"/>
                </a:solidFill>
                <a:latin typeface="Calibri"/>
                <a:cs typeface="Calibri"/>
              </a:rPr>
              <a:t>verilerden</a:t>
            </a:r>
            <a:r>
              <a:rPr sz="1992" spc="213" dirty="0">
                <a:solidFill>
                  <a:srgbClr val="494949"/>
                </a:solidFill>
                <a:latin typeface="Calibri"/>
                <a:cs typeface="Calibri"/>
              </a:rPr>
              <a:t> </a:t>
            </a:r>
            <a:r>
              <a:rPr sz="1992" spc="-34" dirty="0">
                <a:solidFill>
                  <a:srgbClr val="494949"/>
                </a:solidFill>
                <a:latin typeface="Calibri"/>
                <a:cs typeface="Calibri"/>
              </a:rPr>
              <a:t>bir 	</a:t>
            </a:r>
            <a:r>
              <a:rPr sz="1992" dirty="0">
                <a:solidFill>
                  <a:srgbClr val="494949"/>
                </a:solidFill>
                <a:latin typeface="Calibri"/>
                <a:cs typeface="Calibri"/>
              </a:rPr>
              <a:t>şeyler</a:t>
            </a:r>
            <a:r>
              <a:rPr sz="1992" spc="82" dirty="0">
                <a:solidFill>
                  <a:srgbClr val="494949"/>
                </a:solidFill>
                <a:latin typeface="Calibri"/>
                <a:cs typeface="Calibri"/>
              </a:rPr>
              <a:t> </a:t>
            </a:r>
            <a:r>
              <a:rPr sz="1992" spc="-14" dirty="0">
                <a:solidFill>
                  <a:srgbClr val="494949"/>
                </a:solidFill>
                <a:latin typeface="Calibri"/>
                <a:cs typeface="Calibri"/>
              </a:rPr>
              <a:t>öğrenmektir.</a:t>
            </a:r>
            <a:endParaRPr sz="1992" dirty="0">
              <a:latin typeface="Calibri"/>
              <a:cs typeface="Calibri"/>
            </a:endParaRPr>
          </a:p>
          <a:p>
            <a:pPr marL="274774" marR="9595" indent="-258201">
              <a:lnSpc>
                <a:spcPts val="2212"/>
              </a:lnSpc>
              <a:spcBef>
                <a:spcPts val="1159"/>
              </a:spcBef>
              <a:buFont typeface="Arial MT"/>
              <a:buChar char="•"/>
              <a:tabLst>
                <a:tab pos="276519" algn="l"/>
              </a:tabLst>
            </a:pPr>
            <a:r>
              <a:rPr sz="1992" dirty="0">
                <a:solidFill>
                  <a:srgbClr val="494949"/>
                </a:solidFill>
                <a:latin typeface="Calibri"/>
                <a:cs typeface="Calibri"/>
              </a:rPr>
              <a:t>Yapay</a:t>
            </a:r>
            <a:r>
              <a:rPr sz="1992" spc="515" dirty="0">
                <a:solidFill>
                  <a:srgbClr val="494949"/>
                </a:solidFill>
                <a:latin typeface="Calibri"/>
                <a:cs typeface="Calibri"/>
              </a:rPr>
              <a:t> </a:t>
            </a:r>
            <a:r>
              <a:rPr sz="1992" dirty="0">
                <a:solidFill>
                  <a:srgbClr val="494949"/>
                </a:solidFill>
                <a:latin typeface="Calibri"/>
                <a:cs typeface="Calibri"/>
              </a:rPr>
              <a:t>zeka</a:t>
            </a:r>
            <a:r>
              <a:rPr sz="1992" spc="529" dirty="0">
                <a:solidFill>
                  <a:srgbClr val="494949"/>
                </a:solidFill>
                <a:latin typeface="Calibri"/>
                <a:cs typeface="Calibri"/>
              </a:rPr>
              <a:t> </a:t>
            </a:r>
            <a:r>
              <a:rPr sz="1992" b="1" dirty="0">
                <a:solidFill>
                  <a:srgbClr val="494949"/>
                </a:solidFill>
                <a:latin typeface="Calibri"/>
                <a:cs typeface="Calibri"/>
              </a:rPr>
              <a:t>karar</a:t>
            </a:r>
            <a:r>
              <a:rPr sz="1992" b="1" spc="543" dirty="0">
                <a:solidFill>
                  <a:srgbClr val="494949"/>
                </a:solidFill>
                <a:latin typeface="Calibri"/>
                <a:cs typeface="Calibri"/>
              </a:rPr>
              <a:t> </a:t>
            </a:r>
            <a:r>
              <a:rPr sz="1992" b="1" dirty="0">
                <a:solidFill>
                  <a:srgbClr val="494949"/>
                </a:solidFill>
                <a:latin typeface="Calibri"/>
                <a:cs typeface="Calibri"/>
              </a:rPr>
              <a:t>verir</a:t>
            </a:r>
            <a:r>
              <a:rPr sz="1992" dirty="0">
                <a:solidFill>
                  <a:srgbClr val="494949"/>
                </a:solidFill>
                <a:latin typeface="Calibri"/>
                <a:cs typeface="Calibri"/>
              </a:rPr>
              <a:t>.</a:t>
            </a:r>
            <a:r>
              <a:rPr sz="1992" spc="529" dirty="0">
                <a:solidFill>
                  <a:srgbClr val="494949"/>
                </a:solidFill>
                <a:latin typeface="Calibri"/>
                <a:cs typeface="Calibri"/>
              </a:rPr>
              <a:t> </a:t>
            </a:r>
            <a:r>
              <a:rPr sz="1992" dirty="0">
                <a:solidFill>
                  <a:srgbClr val="494949"/>
                </a:solidFill>
                <a:latin typeface="Calibri"/>
                <a:cs typeface="Calibri"/>
              </a:rPr>
              <a:t>Makine</a:t>
            </a:r>
            <a:r>
              <a:rPr sz="1992" spc="549" dirty="0">
                <a:solidFill>
                  <a:srgbClr val="494949"/>
                </a:solidFill>
                <a:latin typeface="Calibri"/>
                <a:cs typeface="Calibri"/>
              </a:rPr>
              <a:t> </a:t>
            </a:r>
            <a:r>
              <a:rPr sz="1992" dirty="0">
                <a:solidFill>
                  <a:srgbClr val="494949"/>
                </a:solidFill>
                <a:latin typeface="Calibri"/>
                <a:cs typeface="Calibri"/>
              </a:rPr>
              <a:t>öğrenmesi,</a:t>
            </a:r>
            <a:r>
              <a:rPr sz="1992" spc="529" dirty="0">
                <a:solidFill>
                  <a:srgbClr val="494949"/>
                </a:solidFill>
                <a:latin typeface="Calibri"/>
                <a:cs typeface="Calibri"/>
              </a:rPr>
              <a:t> </a:t>
            </a:r>
            <a:r>
              <a:rPr sz="1992" dirty="0">
                <a:solidFill>
                  <a:srgbClr val="494949"/>
                </a:solidFill>
                <a:latin typeface="Calibri"/>
                <a:cs typeface="Calibri"/>
              </a:rPr>
              <a:t>sistemin</a:t>
            </a:r>
            <a:r>
              <a:rPr sz="1992" spc="515" dirty="0">
                <a:solidFill>
                  <a:srgbClr val="494949"/>
                </a:solidFill>
                <a:latin typeface="Calibri"/>
                <a:cs typeface="Calibri"/>
              </a:rPr>
              <a:t> </a:t>
            </a:r>
            <a:r>
              <a:rPr sz="1992" b="1" dirty="0">
                <a:solidFill>
                  <a:srgbClr val="494949"/>
                </a:solidFill>
                <a:latin typeface="Calibri"/>
                <a:cs typeface="Calibri"/>
              </a:rPr>
              <a:t>toplanan</a:t>
            </a:r>
            <a:r>
              <a:rPr sz="1992" b="1" spc="536" dirty="0">
                <a:solidFill>
                  <a:srgbClr val="494949"/>
                </a:solidFill>
                <a:latin typeface="Calibri"/>
                <a:cs typeface="Calibri"/>
              </a:rPr>
              <a:t> </a:t>
            </a:r>
            <a:r>
              <a:rPr sz="1992" b="1" spc="-14" dirty="0">
                <a:solidFill>
                  <a:srgbClr val="494949"/>
                </a:solidFill>
                <a:latin typeface="Calibri"/>
                <a:cs typeface="Calibri"/>
              </a:rPr>
              <a:t>verilerden 	</a:t>
            </a:r>
            <a:r>
              <a:rPr sz="1992" b="1" dirty="0">
                <a:solidFill>
                  <a:srgbClr val="494949"/>
                </a:solidFill>
                <a:latin typeface="Calibri"/>
                <a:cs typeface="Calibri"/>
              </a:rPr>
              <a:t>yeni</a:t>
            </a:r>
            <a:r>
              <a:rPr sz="1992" b="1" spc="55" dirty="0">
                <a:solidFill>
                  <a:srgbClr val="494949"/>
                </a:solidFill>
                <a:latin typeface="Calibri"/>
                <a:cs typeface="Calibri"/>
              </a:rPr>
              <a:t> </a:t>
            </a:r>
            <a:r>
              <a:rPr sz="1992" b="1" dirty="0">
                <a:solidFill>
                  <a:srgbClr val="494949"/>
                </a:solidFill>
                <a:latin typeface="Calibri"/>
                <a:cs typeface="Calibri"/>
              </a:rPr>
              <a:t>şeyler</a:t>
            </a:r>
            <a:r>
              <a:rPr sz="1992" b="1" spc="89" dirty="0">
                <a:solidFill>
                  <a:srgbClr val="494949"/>
                </a:solidFill>
                <a:latin typeface="Calibri"/>
                <a:cs typeface="Calibri"/>
              </a:rPr>
              <a:t> </a:t>
            </a:r>
            <a:r>
              <a:rPr sz="1992" b="1" spc="-14" dirty="0">
                <a:solidFill>
                  <a:srgbClr val="494949"/>
                </a:solidFill>
                <a:latin typeface="Calibri"/>
                <a:cs typeface="Calibri"/>
              </a:rPr>
              <a:t>öğrenmesidir</a:t>
            </a:r>
            <a:r>
              <a:rPr sz="1992" spc="-14" dirty="0">
                <a:solidFill>
                  <a:srgbClr val="494949"/>
                </a:solidFill>
                <a:latin typeface="Calibri"/>
                <a:cs typeface="Calibri"/>
              </a:rPr>
              <a:t>.</a:t>
            </a:r>
            <a:endParaRPr sz="1992" dirty="0">
              <a:latin typeface="Calibri"/>
              <a:cs typeface="Calibri"/>
            </a:endParaRPr>
          </a:p>
          <a:p>
            <a:pPr marL="275647" indent="-258201">
              <a:lnSpc>
                <a:spcPts val="2301"/>
              </a:lnSpc>
              <a:spcBef>
                <a:spcPts val="893"/>
              </a:spcBef>
              <a:buFont typeface="Arial MT"/>
              <a:buChar char="•"/>
              <a:tabLst>
                <a:tab pos="275647" algn="l"/>
              </a:tabLst>
            </a:pPr>
            <a:r>
              <a:rPr sz="1992" dirty="0">
                <a:solidFill>
                  <a:srgbClr val="494949"/>
                </a:solidFill>
                <a:latin typeface="Calibri"/>
                <a:cs typeface="Calibri"/>
              </a:rPr>
              <a:t>Yapay</a:t>
            </a:r>
            <a:r>
              <a:rPr sz="1992" spc="62" dirty="0">
                <a:solidFill>
                  <a:srgbClr val="494949"/>
                </a:solidFill>
                <a:latin typeface="Calibri"/>
                <a:cs typeface="Calibri"/>
              </a:rPr>
              <a:t> </a:t>
            </a:r>
            <a:r>
              <a:rPr sz="1992" dirty="0">
                <a:solidFill>
                  <a:srgbClr val="494949"/>
                </a:solidFill>
                <a:latin typeface="Calibri"/>
                <a:cs typeface="Calibri"/>
              </a:rPr>
              <a:t>zeka</a:t>
            </a:r>
            <a:r>
              <a:rPr sz="1992" spc="82" dirty="0">
                <a:solidFill>
                  <a:srgbClr val="494949"/>
                </a:solidFill>
                <a:latin typeface="Calibri"/>
                <a:cs typeface="Calibri"/>
              </a:rPr>
              <a:t> </a:t>
            </a:r>
            <a:r>
              <a:rPr sz="1992" b="1" dirty="0">
                <a:solidFill>
                  <a:srgbClr val="494949"/>
                </a:solidFill>
                <a:latin typeface="Calibri"/>
                <a:cs typeface="Calibri"/>
              </a:rPr>
              <a:t>en</a:t>
            </a:r>
            <a:r>
              <a:rPr sz="1992" b="1" spc="82" dirty="0">
                <a:solidFill>
                  <a:srgbClr val="494949"/>
                </a:solidFill>
                <a:latin typeface="Calibri"/>
                <a:cs typeface="Calibri"/>
              </a:rPr>
              <a:t> </a:t>
            </a:r>
            <a:r>
              <a:rPr sz="1992" b="1" dirty="0">
                <a:solidFill>
                  <a:srgbClr val="494949"/>
                </a:solidFill>
                <a:latin typeface="Calibri"/>
                <a:cs typeface="Calibri"/>
              </a:rPr>
              <a:t>uygun</a:t>
            </a:r>
            <a:r>
              <a:rPr sz="1992" b="1" spc="89" dirty="0">
                <a:solidFill>
                  <a:srgbClr val="494949"/>
                </a:solidFill>
                <a:latin typeface="Calibri"/>
                <a:cs typeface="Calibri"/>
              </a:rPr>
              <a:t> </a:t>
            </a:r>
            <a:r>
              <a:rPr sz="1992" b="1" dirty="0">
                <a:solidFill>
                  <a:srgbClr val="494949"/>
                </a:solidFill>
                <a:latin typeface="Calibri"/>
                <a:cs typeface="Calibri"/>
              </a:rPr>
              <a:t>çözümü</a:t>
            </a:r>
            <a:r>
              <a:rPr sz="1992" b="1" spc="89" dirty="0">
                <a:solidFill>
                  <a:srgbClr val="494949"/>
                </a:solidFill>
                <a:latin typeface="Calibri"/>
                <a:cs typeface="Calibri"/>
              </a:rPr>
              <a:t> </a:t>
            </a:r>
            <a:r>
              <a:rPr sz="1992" b="1" dirty="0">
                <a:solidFill>
                  <a:srgbClr val="494949"/>
                </a:solidFill>
                <a:latin typeface="Calibri"/>
                <a:cs typeface="Calibri"/>
              </a:rPr>
              <a:t>bulmak</a:t>
            </a:r>
            <a:r>
              <a:rPr sz="1992" b="1" spc="103" dirty="0">
                <a:solidFill>
                  <a:srgbClr val="494949"/>
                </a:solidFill>
                <a:latin typeface="Calibri"/>
                <a:cs typeface="Calibri"/>
              </a:rPr>
              <a:t> </a:t>
            </a:r>
            <a:r>
              <a:rPr sz="1992" b="1" dirty="0">
                <a:solidFill>
                  <a:srgbClr val="494949"/>
                </a:solidFill>
                <a:latin typeface="Calibri"/>
                <a:cs typeface="Calibri"/>
              </a:rPr>
              <a:t>için</a:t>
            </a:r>
            <a:r>
              <a:rPr sz="1992" b="1" spc="82" dirty="0">
                <a:solidFill>
                  <a:srgbClr val="494949"/>
                </a:solidFill>
                <a:latin typeface="Calibri"/>
                <a:cs typeface="Calibri"/>
              </a:rPr>
              <a:t> </a:t>
            </a:r>
            <a:r>
              <a:rPr sz="1992" b="1" dirty="0">
                <a:solidFill>
                  <a:srgbClr val="494949"/>
                </a:solidFill>
                <a:latin typeface="Calibri"/>
                <a:cs typeface="Calibri"/>
              </a:rPr>
              <a:t>çalışır</a:t>
            </a:r>
            <a:r>
              <a:rPr sz="1992" dirty="0">
                <a:solidFill>
                  <a:srgbClr val="494949"/>
                </a:solidFill>
                <a:latin typeface="Calibri"/>
                <a:cs typeface="Calibri"/>
              </a:rPr>
              <a:t>,</a:t>
            </a:r>
            <a:r>
              <a:rPr sz="1992" spc="89" dirty="0">
                <a:solidFill>
                  <a:srgbClr val="494949"/>
                </a:solidFill>
                <a:latin typeface="Calibri"/>
                <a:cs typeface="Calibri"/>
              </a:rPr>
              <a:t> </a:t>
            </a:r>
            <a:r>
              <a:rPr sz="1992" dirty="0">
                <a:solidFill>
                  <a:srgbClr val="494949"/>
                </a:solidFill>
                <a:latin typeface="Calibri"/>
                <a:cs typeface="Calibri"/>
              </a:rPr>
              <a:t>Makine</a:t>
            </a:r>
            <a:r>
              <a:rPr sz="1992" spc="110" dirty="0">
                <a:solidFill>
                  <a:srgbClr val="494949"/>
                </a:solidFill>
                <a:latin typeface="Calibri"/>
                <a:cs typeface="Calibri"/>
              </a:rPr>
              <a:t> </a:t>
            </a:r>
            <a:r>
              <a:rPr sz="1992" dirty="0">
                <a:solidFill>
                  <a:srgbClr val="494949"/>
                </a:solidFill>
                <a:latin typeface="Calibri"/>
                <a:cs typeface="Calibri"/>
              </a:rPr>
              <a:t>öğrenmesi</a:t>
            </a:r>
            <a:r>
              <a:rPr sz="1992" spc="76" dirty="0">
                <a:solidFill>
                  <a:srgbClr val="494949"/>
                </a:solidFill>
                <a:latin typeface="Calibri"/>
                <a:cs typeface="Calibri"/>
              </a:rPr>
              <a:t> </a:t>
            </a:r>
            <a:r>
              <a:rPr sz="1992" b="1" spc="-14" dirty="0">
                <a:solidFill>
                  <a:srgbClr val="494949"/>
                </a:solidFill>
                <a:latin typeface="Calibri"/>
                <a:cs typeface="Calibri"/>
              </a:rPr>
              <a:t>optimal</a:t>
            </a:r>
            <a:endParaRPr sz="1992" dirty="0">
              <a:latin typeface="Calibri"/>
              <a:cs typeface="Calibri"/>
            </a:endParaRPr>
          </a:p>
          <a:p>
            <a:pPr marL="276519">
              <a:lnSpc>
                <a:spcPts val="2301"/>
              </a:lnSpc>
            </a:pPr>
            <a:r>
              <a:rPr sz="1992" dirty="0">
                <a:solidFill>
                  <a:srgbClr val="494949"/>
                </a:solidFill>
                <a:latin typeface="Calibri"/>
                <a:cs typeface="Calibri"/>
              </a:rPr>
              <a:t>olup</a:t>
            </a:r>
            <a:r>
              <a:rPr sz="1992" spc="124" dirty="0">
                <a:solidFill>
                  <a:srgbClr val="494949"/>
                </a:solidFill>
                <a:latin typeface="Calibri"/>
                <a:cs typeface="Calibri"/>
              </a:rPr>
              <a:t> </a:t>
            </a:r>
            <a:r>
              <a:rPr sz="1992" dirty="0">
                <a:solidFill>
                  <a:srgbClr val="494949"/>
                </a:solidFill>
                <a:latin typeface="Calibri"/>
                <a:cs typeface="Calibri"/>
              </a:rPr>
              <a:t>olmamasına</a:t>
            </a:r>
            <a:r>
              <a:rPr sz="1992" spc="103" dirty="0">
                <a:solidFill>
                  <a:srgbClr val="494949"/>
                </a:solidFill>
                <a:latin typeface="Calibri"/>
                <a:cs typeface="Calibri"/>
              </a:rPr>
              <a:t> </a:t>
            </a:r>
            <a:r>
              <a:rPr sz="1992" dirty="0">
                <a:solidFill>
                  <a:srgbClr val="494949"/>
                </a:solidFill>
                <a:latin typeface="Calibri"/>
                <a:cs typeface="Calibri"/>
              </a:rPr>
              <a:t>yönelik</a:t>
            </a:r>
            <a:r>
              <a:rPr sz="1992" spc="76" dirty="0">
                <a:solidFill>
                  <a:srgbClr val="494949"/>
                </a:solidFill>
                <a:latin typeface="Calibri"/>
                <a:cs typeface="Calibri"/>
              </a:rPr>
              <a:t> </a:t>
            </a:r>
            <a:r>
              <a:rPr sz="1992" dirty="0">
                <a:solidFill>
                  <a:srgbClr val="494949"/>
                </a:solidFill>
                <a:latin typeface="Calibri"/>
                <a:cs typeface="Calibri"/>
              </a:rPr>
              <a:t>olarak</a:t>
            </a:r>
            <a:r>
              <a:rPr sz="1992" spc="110" dirty="0">
                <a:solidFill>
                  <a:srgbClr val="494949"/>
                </a:solidFill>
                <a:latin typeface="Calibri"/>
                <a:cs typeface="Calibri"/>
              </a:rPr>
              <a:t> </a:t>
            </a:r>
            <a:r>
              <a:rPr sz="1992" b="1" dirty="0">
                <a:solidFill>
                  <a:srgbClr val="494949"/>
                </a:solidFill>
                <a:latin typeface="Calibri"/>
                <a:cs typeface="Calibri"/>
              </a:rPr>
              <a:t>sadece</a:t>
            </a:r>
            <a:r>
              <a:rPr sz="1992" b="1" spc="34" dirty="0">
                <a:solidFill>
                  <a:srgbClr val="494949"/>
                </a:solidFill>
                <a:latin typeface="Calibri"/>
                <a:cs typeface="Calibri"/>
              </a:rPr>
              <a:t> </a:t>
            </a:r>
            <a:r>
              <a:rPr sz="1992" b="1" dirty="0">
                <a:solidFill>
                  <a:srgbClr val="494949"/>
                </a:solidFill>
                <a:latin typeface="Calibri"/>
                <a:cs typeface="Calibri"/>
              </a:rPr>
              <a:t>bir</a:t>
            </a:r>
            <a:r>
              <a:rPr sz="1992" b="1" spc="55" dirty="0">
                <a:solidFill>
                  <a:srgbClr val="494949"/>
                </a:solidFill>
                <a:latin typeface="Calibri"/>
                <a:cs typeface="Calibri"/>
              </a:rPr>
              <a:t> </a:t>
            </a:r>
            <a:r>
              <a:rPr sz="1992" b="1" dirty="0">
                <a:solidFill>
                  <a:srgbClr val="494949"/>
                </a:solidFill>
                <a:latin typeface="Calibri"/>
                <a:cs typeface="Calibri"/>
              </a:rPr>
              <a:t>çözüm</a:t>
            </a:r>
            <a:r>
              <a:rPr sz="1992" b="1" spc="34" dirty="0">
                <a:solidFill>
                  <a:srgbClr val="494949"/>
                </a:solidFill>
                <a:latin typeface="Calibri"/>
                <a:cs typeface="Calibri"/>
              </a:rPr>
              <a:t> </a:t>
            </a:r>
            <a:r>
              <a:rPr sz="1992" b="1" spc="-14" dirty="0">
                <a:solidFill>
                  <a:srgbClr val="494949"/>
                </a:solidFill>
                <a:latin typeface="Calibri"/>
                <a:cs typeface="Calibri"/>
              </a:rPr>
              <a:t>bulur</a:t>
            </a:r>
            <a:r>
              <a:rPr sz="1992" spc="-14" dirty="0">
                <a:solidFill>
                  <a:srgbClr val="494949"/>
                </a:solidFill>
                <a:latin typeface="Calibri"/>
                <a:cs typeface="Calibri"/>
              </a:rPr>
              <a:t>.</a:t>
            </a:r>
            <a:endParaRPr sz="1992" dirty="0">
              <a:latin typeface="Calibri"/>
              <a:cs typeface="Calibri"/>
            </a:endParaRPr>
          </a:p>
          <a:p>
            <a:pPr marL="274774" marR="7851" indent="-258201">
              <a:lnSpc>
                <a:spcPts val="2212"/>
              </a:lnSpc>
              <a:spcBef>
                <a:spcPts val="1159"/>
              </a:spcBef>
              <a:buFont typeface="Arial MT"/>
              <a:buChar char="•"/>
              <a:tabLst>
                <a:tab pos="276519" algn="l"/>
              </a:tabLst>
            </a:pPr>
            <a:r>
              <a:rPr sz="1992" dirty="0">
                <a:solidFill>
                  <a:srgbClr val="494949"/>
                </a:solidFill>
                <a:latin typeface="Calibri"/>
                <a:cs typeface="Calibri"/>
              </a:rPr>
              <a:t>Yapay</a:t>
            </a:r>
            <a:r>
              <a:rPr sz="1992" spc="392" dirty="0">
                <a:solidFill>
                  <a:srgbClr val="494949"/>
                </a:solidFill>
                <a:latin typeface="Calibri"/>
                <a:cs typeface="Calibri"/>
              </a:rPr>
              <a:t> </a:t>
            </a:r>
            <a:r>
              <a:rPr sz="1992" dirty="0">
                <a:solidFill>
                  <a:srgbClr val="494949"/>
                </a:solidFill>
                <a:latin typeface="Calibri"/>
                <a:cs typeface="Calibri"/>
              </a:rPr>
              <a:t>zeka,</a:t>
            </a:r>
            <a:r>
              <a:rPr sz="1992" spc="392" dirty="0">
                <a:solidFill>
                  <a:srgbClr val="494949"/>
                </a:solidFill>
                <a:latin typeface="Calibri"/>
                <a:cs typeface="Calibri"/>
              </a:rPr>
              <a:t> </a:t>
            </a:r>
            <a:r>
              <a:rPr sz="1992" b="1" dirty="0">
                <a:solidFill>
                  <a:srgbClr val="494949"/>
                </a:solidFill>
                <a:latin typeface="Calibri"/>
                <a:cs typeface="Calibri"/>
              </a:rPr>
              <a:t>zekaya</a:t>
            </a:r>
            <a:r>
              <a:rPr sz="1992" b="1" spc="405" dirty="0">
                <a:solidFill>
                  <a:srgbClr val="494949"/>
                </a:solidFill>
                <a:latin typeface="Calibri"/>
                <a:cs typeface="Calibri"/>
              </a:rPr>
              <a:t> </a:t>
            </a:r>
            <a:r>
              <a:rPr sz="1992" b="1" dirty="0">
                <a:solidFill>
                  <a:srgbClr val="494949"/>
                </a:solidFill>
                <a:latin typeface="Calibri"/>
                <a:cs typeface="Calibri"/>
              </a:rPr>
              <a:t>veya</a:t>
            </a:r>
            <a:r>
              <a:rPr sz="1992" b="1" spc="364" dirty="0">
                <a:solidFill>
                  <a:srgbClr val="494949"/>
                </a:solidFill>
                <a:latin typeface="Calibri"/>
                <a:cs typeface="Calibri"/>
              </a:rPr>
              <a:t> </a:t>
            </a:r>
            <a:r>
              <a:rPr sz="1992" b="1" dirty="0">
                <a:solidFill>
                  <a:srgbClr val="494949"/>
                </a:solidFill>
                <a:latin typeface="Calibri"/>
                <a:cs typeface="Calibri"/>
              </a:rPr>
              <a:t>bilgeliğe</a:t>
            </a:r>
            <a:r>
              <a:rPr sz="1992" b="1" spc="385" dirty="0">
                <a:solidFill>
                  <a:srgbClr val="494949"/>
                </a:solidFill>
                <a:latin typeface="Calibri"/>
                <a:cs typeface="Calibri"/>
              </a:rPr>
              <a:t> </a:t>
            </a:r>
            <a:r>
              <a:rPr sz="1992" b="1" dirty="0">
                <a:solidFill>
                  <a:srgbClr val="494949"/>
                </a:solidFill>
                <a:latin typeface="Calibri"/>
                <a:cs typeface="Calibri"/>
              </a:rPr>
              <a:t>yol</a:t>
            </a:r>
            <a:r>
              <a:rPr sz="1992" b="1" spc="385" dirty="0">
                <a:solidFill>
                  <a:srgbClr val="494949"/>
                </a:solidFill>
                <a:latin typeface="Calibri"/>
                <a:cs typeface="Calibri"/>
              </a:rPr>
              <a:t> </a:t>
            </a:r>
            <a:r>
              <a:rPr sz="1992" b="1" dirty="0">
                <a:solidFill>
                  <a:srgbClr val="494949"/>
                </a:solidFill>
                <a:latin typeface="Calibri"/>
                <a:cs typeface="Calibri"/>
              </a:rPr>
              <a:t>açar</a:t>
            </a:r>
            <a:r>
              <a:rPr sz="1992" dirty="0">
                <a:solidFill>
                  <a:srgbClr val="494949"/>
                </a:solidFill>
                <a:latin typeface="Calibri"/>
                <a:cs typeface="Calibri"/>
              </a:rPr>
              <a:t>.</a:t>
            </a:r>
            <a:r>
              <a:rPr sz="1992" spc="392" dirty="0">
                <a:solidFill>
                  <a:srgbClr val="494949"/>
                </a:solidFill>
                <a:latin typeface="Calibri"/>
                <a:cs typeface="Calibri"/>
              </a:rPr>
              <a:t> </a:t>
            </a:r>
            <a:r>
              <a:rPr sz="1992" dirty="0">
                <a:solidFill>
                  <a:srgbClr val="494949"/>
                </a:solidFill>
                <a:latin typeface="Calibri"/>
                <a:cs typeface="Calibri"/>
              </a:rPr>
              <a:t>Makine</a:t>
            </a:r>
            <a:r>
              <a:rPr sz="1992" spc="398" dirty="0">
                <a:solidFill>
                  <a:srgbClr val="494949"/>
                </a:solidFill>
                <a:latin typeface="Calibri"/>
                <a:cs typeface="Calibri"/>
              </a:rPr>
              <a:t> </a:t>
            </a:r>
            <a:r>
              <a:rPr sz="1992" dirty="0">
                <a:solidFill>
                  <a:srgbClr val="494949"/>
                </a:solidFill>
                <a:latin typeface="Calibri"/>
                <a:cs typeface="Calibri"/>
              </a:rPr>
              <a:t>öğrenmesi</a:t>
            </a:r>
            <a:r>
              <a:rPr sz="1992" spc="385" dirty="0">
                <a:solidFill>
                  <a:srgbClr val="494949"/>
                </a:solidFill>
                <a:latin typeface="Calibri"/>
                <a:cs typeface="Calibri"/>
              </a:rPr>
              <a:t> </a:t>
            </a:r>
            <a:r>
              <a:rPr sz="1992" b="1" dirty="0">
                <a:solidFill>
                  <a:srgbClr val="494949"/>
                </a:solidFill>
                <a:latin typeface="Calibri"/>
                <a:cs typeface="Calibri"/>
              </a:rPr>
              <a:t>bilgiye</a:t>
            </a:r>
            <a:r>
              <a:rPr sz="1992" b="1" spc="385" dirty="0">
                <a:solidFill>
                  <a:srgbClr val="494949"/>
                </a:solidFill>
                <a:latin typeface="Calibri"/>
                <a:cs typeface="Calibri"/>
              </a:rPr>
              <a:t> </a:t>
            </a:r>
            <a:r>
              <a:rPr sz="1992" b="1" spc="-34" dirty="0">
                <a:solidFill>
                  <a:srgbClr val="494949"/>
                </a:solidFill>
                <a:latin typeface="Calibri"/>
                <a:cs typeface="Calibri"/>
              </a:rPr>
              <a:t>yol 	</a:t>
            </a:r>
            <a:r>
              <a:rPr sz="1992" b="1" spc="-14" dirty="0">
                <a:solidFill>
                  <a:srgbClr val="494949"/>
                </a:solidFill>
                <a:latin typeface="Calibri"/>
                <a:cs typeface="Calibri"/>
              </a:rPr>
              <a:t>açar</a:t>
            </a:r>
            <a:r>
              <a:rPr sz="1992" spc="-14" dirty="0">
                <a:solidFill>
                  <a:srgbClr val="494949"/>
                </a:solidFill>
                <a:latin typeface="Calibri"/>
                <a:cs typeface="Calibri"/>
              </a:rPr>
              <a:t>.</a:t>
            </a:r>
            <a:endParaRPr sz="1992" dirty="0">
              <a:latin typeface="Calibri"/>
              <a:cs typeface="Calibri"/>
            </a:endParaRPr>
          </a:p>
        </p:txBody>
      </p:sp>
      <p:pic>
        <p:nvPicPr>
          <p:cNvPr id="4" name="object 4"/>
          <p:cNvPicPr/>
          <p:nvPr/>
        </p:nvPicPr>
        <p:blipFill>
          <a:blip r:embed="rId2" cstate="print"/>
          <a:stretch>
            <a:fillRect/>
          </a:stretch>
        </p:blipFill>
        <p:spPr>
          <a:xfrm>
            <a:off x="12601231" y="80080"/>
            <a:ext cx="1102358" cy="1115875"/>
          </a:xfrm>
          <a:prstGeom prst="rect">
            <a:avLst/>
          </a:prstGeom>
        </p:spPr>
      </p:pic>
      <p:pic>
        <p:nvPicPr>
          <p:cNvPr id="5" name="object 5"/>
          <p:cNvPicPr/>
          <p:nvPr/>
        </p:nvPicPr>
        <p:blipFill>
          <a:blip r:embed="rId3" cstate="print"/>
          <a:stretch>
            <a:fillRect/>
          </a:stretch>
        </p:blipFill>
        <p:spPr>
          <a:xfrm>
            <a:off x="701214" y="2380918"/>
            <a:ext cx="3576661" cy="354651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7767" y="364158"/>
            <a:ext cx="11814633" cy="715180"/>
          </a:xfrm>
          <a:prstGeom prst="rect">
            <a:avLst/>
          </a:prstGeom>
        </p:spPr>
        <p:txBody>
          <a:bodyPr vert="horz" wrap="square" lIns="0" tIns="17446" rIns="0" bIns="0" rtlCol="0">
            <a:spAutoFit/>
          </a:bodyPr>
          <a:lstStyle/>
          <a:p>
            <a:pPr marL="17446">
              <a:spcBef>
                <a:spcPts val="137"/>
              </a:spcBef>
            </a:pPr>
            <a:r>
              <a:rPr sz="4533" dirty="0"/>
              <a:t>Makine</a:t>
            </a:r>
            <a:r>
              <a:rPr sz="4533" spc="-131" dirty="0"/>
              <a:t> </a:t>
            </a:r>
            <a:r>
              <a:rPr sz="4533" spc="-14" dirty="0"/>
              <a:t>Öğrenmesinin</a:t>
            </a:r>
            <a:r>
              <a:rPr sz="4533" spc="-137" dirty="0"/>
              <a:t> </a:t>
            </a:r>
            <a:r>
              <a:rPr sz="4533" dirty="0"/>
              <a:t>Başlıca</a:t>
            </a:r>
            <a:r>
              <a:rPr sz="4533" spc="-131" dirty="0"/>
              <a:t> </a:t>
            </a:r>
            <a:r>
              <a:rPr sz="4533" dirty="0"/>
              <a:t>Kullanım</a:t>
            </a:r>
            <a:r>
              <a:rPr sz="4533" spc="-124" dirty="0"/>
              <a:t> </a:t>
            </a:r>
            <a:r>
              <a:rPr sz="4533" spc="-14" dirty="0"/>
              <a:t>Alanları</a:t>
            </a:r>
            <a:endParaRPr sz="4533" dirty="0"/>
          </a:p>
        </p:txBody>
      </p:sp>
      <p:sp>
        <p:nvSpPr>
          <p:cNvPr id="3" name="object 3"/>
          <p:cNvSpPr txBox="1"/>
          <p:nvPr/>
        </p:nvSpPr>
        <p:spPr>
          <a:xfrm>
            <a:off x="1037767" y="1200844"/>
            <a:ext cx="3534602" cy="6086919"/>
          </a:xfrm>
          <a:prstGeom prst="rect">
            <a:avLst/>
          </a:prstGeom>
        </p:spPr>
        <p:txBody>
          <a:bodyPr vert="horz" wrap="square" lIns="0" tIns="56701" rIns="0" bIns="0" rtlCol="0">
            <a:spAutoFit/>
          </a:bodyPr>
          <a:lstStyle/>
          <a:p>
            <a:pPr marL="277391" indent="-259945" algn="l">
              <a:spcBef>
                <a:spcPts val="446"/>
              </a:spcBef>
              <a:buFont typeface="Arial MT"/>
              <a:buChar char="•"/>
              <a:tabLst>
                <a:tab pos="277391" algn="l"/>
              </a:tabLst>
            </a:pPr>
            <a:r>
              <a:rPr sz="2267" spc="-14" dirty="0">
                <a:latin typeface="Calibri"/>
                <a:cs typeface="Calibri"/>
              </a:rPr>
              <a:t>Sosyal</a:t>
            </a:r>
            <a:r>
              <a:rPr sz="2267" spc="-76" dirty="0">
                <a:latin typeface="Calibri"/>
                <a:cs typeface="Calibri"/>
              </a:rPr>
              <a:t> </a:t>
            </a:r>
            <a:r>
              <a:rPr sz="2267" spc="-27" dirty="0">
                <a:latin typeface="Calibri"/>
                <a:cs typeface="Calibri"/>
              </a:rPr>
              <a:t>medya</a:t>
            </a:r>
            <a:endParaRPr sz="2267" dirty="0">
              <a:latin typeface="Calibri"/>
              <a:cs typeface="Calibri"/>
            </a:endParaRPr>
          </a:p>
          <a:p>
            <a:pPr marL="277391" indent="-259945" algn="l">
              <a:spcBef>
                <a:spcPts val="309"/>
              </a:spcBef>
              <a:buFont typeface="Arial MT"/>
              <a:buChar char="•"/>
              <a:tabLst>
                <a:tab pos="277391" algn="l"/>
              </a:tabLst>
            </a:pPr>
            <a:r>
              <a:rPr sz="2267" dirty="0">
                <a:latin typeface="Calibri"/>
                <a:cs typeface="Calibri"/>
              </a:rPr>
              <a:t>Lojistik</a:t>
            </a:r>
            <a:r>
              <a:rPr sz="2267" spc="-55" dirty="0">
                <a:latin typeface="Calibri"/>
                <a:cs typeface="Calibri"/>
              </a:rPr>
              <a:t> </a:t>
            </a:r>
            <a:r>
              <a:rPr sz="2267" dirty="0">
                <a:latin typeface="Calibri"/>
                <a:cs typeface="Calibri"/>
              </a:rPr>
              <a:t>ve</a:t>
            </a:r>
            <a:r>
              <a:rPr sz="2267" spc="-62" dirty="0">
                <a:latin typeface="Calibri"/>
                <a:cs typeface="Calibri"/>
              </a:rPr>
              <a:t> </a:t>
            </a:r>
            <a:r>
              <a:rPr sz="2267" spc="-14" dirty="0">
                <a:latin typeface="Calibri"/>
                <a:cs typeface="Calibri"/>
              </a:rPr>
              <a:t>Üretim</a:t>
            </a:r>
            <a:endParaRPr sz="2267" dirty="0">
              <a:latin typeface="Calibri"/>
              <a:cs typeface="Calibri"/>
            </a:endParaRPr>
          </a:p>
          <a:p>
            <a:pPr marL="277391" indent="-259945" algn="l">
              <a:spcBef>
                <a:spcPts val="315"/>
              </a:spcBef>
              <a:buFont typeface="Arial MT"/>
              <a:buChar char="•"/>
              <a:tabLst>
                <a:tab pos="277391" algn="l"/>
              </a:tabLst>
            </a:pPr>
            <a:r>
              <a:rPr sz="2267" spc="-14" dirty="0">
                <a:latin typeface="Calibri"/>
                <a:cs typeface="Calibri"/>
              </a:rPr>
              <a:t>Finans</a:t>
            </a:r>
            <a:endParaRPr sz="2267" dirty="0">
              <a:latin typeface="Calibri"/>
              <a:cs typeface="Calibri"/>
            </a:endParaRPr>
          </a:p>
          <a:p>
            <a:pPr marL="277391" indent="-259945" algn="l">
              <a:spcBef>
                <a:spcPts val="315"/>
              </a:spcBef>
              <a:buFont typeface="Arial MT"/>
              <a:buChar char="•"/>
              <a:tabLst>
                <a:tab pos="277391" algn="l"/>
              </a:tabLst>
            </a:pPr>
            <a:r>
              <a:rPr sz="2267" spc="-14" dirty="0">
                <a:latin typeface="Calibri"/>
                <a:cs typeface="Calibri"/>
              </a:rPr>
              <a:t>Sağlık</a:t>
            </a:r>
            <a:endParaRPr sz="2267" dirty="0">
              <a:latin typeface="Calibri"/>
              <a:cs typeface="Calibri"/>
            </a:endParaRPr>
          </a:p>
          <a:p>
            <a:pPr marL="277391" indent="-259945" algn="l">
              <a:spcBef>
                <a:spcPts val="330"/>
              </a:spcBef>
              <a:buFont typeface="Arial MT"/>
              <a:buChar char="•"/>
              <a:tabLst>
                <a:tab pos="277391" algn="l"/>
              </a:tabLst>
            </a:pPr>
            <a:r>
              <a:rPr sz="2267" dirty="0">
                <a:latin typeface="Calibri"/>
                <a:cs typeface="Calibri"/>
              </a:rPr>
              <a:t>İnsan</a:t>
            </a:r>
            <a:r>
              <a:rPr sz="2267" spc="-41" dirty="0">
                <a:latin typeface="Calibri"/>
                <a:cs typeface="Calibri"/>
              </a:rPr>
              <a:t> </a:t>
            </a:r>
            <a:r>
              <a:rPr sz="2267" spc="-14" dirty="0">
                <a:latin typeface="Calibri"/>
                <a:cs typeface="Calibri"/>
              </a:rPr>
              <a:t>Kaynakları</a:t>
            </a:r>
            <a:endParaRPr sz="2267" dirty="0">
              <a:latin typeface="Calibri"/>
              <a:cs typeface="Calibri"/>
            </a:endParaRPr>
          </a:p>
          <a:p>
            <a:pPr marL="277391" indent="-259945" algn="l">
              <a:spcBef>
                <a:spcPts val="309"/>
              </a:spcBef>
              <a:buFont typeface="Arial MT"/>
              <a:buChar char="•"/>
              <a:tabLst>
                <a:tab pos="277391" algn="l"/>
              </a:tabLst>
            </a:pPr>
            <a:r>
              <a:rPr sz="2267" dirty="0">
                <a:latin typeface="Calibri"/>
                <a:cs typeface="Calibri"/>
              </a:rPr>
              <a:t>Satış</a:t>
            </a:r>
            <a:r>
              <a:rPr sz="2267" spc="-27" dirty="0">
                <a:latin typeface="Calibri"/>
                <a:cs typeface="Calibri"/>
              </a:rPr>
              <a:t> </a:t>
            </a:r>
            <a:r>
              <a:rPr sz="2267" dirty="0">
                <a:latin typeface="Calibri"/>
                <a:cs typeface="Calibri"/>
              </a:rPr>
              <a:t>ve</a:t>
            </a:r>
            <a:r>
              <a:rPr sz="2267" spc="-55" dirty="0">
                <a:latin typeface="Calibri"/>
                <a:cs typeface="Calibri"/>
              </a:rPr>
              <a:t> </a:t>
            </a:r>
            <a:r>
              <a:rPr sz="2267" spc="-14" dirty="0">
                <a:latin typeface="Calibri"/>
                <a:cs typeface="Calibri"/>
              </a:rPr>
              <a:t>Pazarlama</a:t>
            </a:r>
            <a:endParaRPr sz="2267" dirty="0">
              <a:latin typeface="Calibri"/>
              <a:cs typeface="Calibri"/>
            </a:endParaRPr>
          </a:p>
          <a:p>
            <a:pPr marL="277391" indent="-259945" algn="l">
              <a:spcBef>
                <a:spcPts val="315"/>
              </a:spcBef>
              <a:buFont typeface="Arial MT"/>
              <a:buChar char="•"/>
              <a:tabLst>
                <a:tab pos="277391" algn="l"/>
              </a:tabLst>
            </a:pPr>
            <a:r>
              <a:rPr sz="2267" dirty="0">
                <a:latin typeface="Calibri"/>
                <a:cs typeface="Calibri"/>
              </a:rPr>
              <a:t>Spam</a:t>
            </a:r>
            <a:r>
              <a:rPr sz="2267" spc="-14" dirty="0">
                <a:latin typeface="Calibri"/>
                <a:cs typeface="Calibri"/>
              </a:rPr>
              <a:t> </a:t>
            </a:r>
            <a:r>
              <a:rPr sz="2267" dirty="0">
                <a:latin typeface="Calibri"/>
                <a:cs typeface="Calibri"/>
              </a:rPr>
              <a:t>mail</a:t>
            </a:r>
            <a:r>
              <a:rPr sz="2267" spc="-14" dirty="0">
                <a:latin typeface="Calibri"/>
                <a:cs typeface="Calibri"/>
              </a:rPr>
              <a:t> saptama</a:t>
            </a:r>
            <a:endParaRPr sz="2267" dirty="0">
              <a:latin typeface="Calibri"/>
              <a:cs typeface="Calibri"/>
            </a:endParaRPr>
          </a:p>
          <a:p>
            <a:pPr marL="277391" indent="-259945" algn="l">
              <a:spcBef>
                <a:spcPts val="309"/>
              </a:spcBef>
              <a:buFont typeface="Arial MT"/>
              <a:buChar char="•"/>
              <a:tabLst>
                <a:tab pos="277391" algn="l"/>
              </a:tabLst>
            </a:pPr>
            <a:r>
              <a:rPr sz="2267" spc="-14" dirty="0">
                <a:latin typeface="Calibri"/>
                <a:cs typeface="Calibri"/>
              </a:rPr>
              <a:t>Yüz</a:t>
            </a:r>
            <a:r>
              <a:rPr sz="2267" spc="-89" dirty="0">
                <a:latin typeface="Calibri"/>
                <a:cs typeface="Calibri"/>
              </a:rPr>
              <a:t> </a:t>
            </a:r>
            <a:r>
              <a:rPr sz="2267" spc="-14" dirty="0">
                <a:latin typeface="Calibri"/>
                <a:cs typeface="Calibri"/>
              </a:rPr>
              <a:t>tanıma</a:t>
            </a:r>
            <a:endParaRPr sz="2267" dirty="0">
              <a:latin typeface="Calibri"/>
              <a:cs typeface="Calibri"/>
            </a:endParaRPr>
          </a:p>
          <a:p>
            <a:pPr marL="277391" indent="-259945" algn="l">
              <a:spcBef>
                <a:spcPts val="335"/>
              </a:spcBef>
              <a:buFont typeface="Arial MT"/>
              <a:buChar char="•"/>
              <a:tabLst>
                <a:tab pos="277391" algn="l"/>
              </a:tabLst>
            </a:pPr>
            <a:r>
              <a:rPr sz="2267" dirty="0">
                <a:latin typeface="Calibri"/>
                <a:cs typeface="Calibri"/>
              </a:rPr>
              <a:t>Rakam</a:t>
            </a:r>
            <a:r>
              <a:rPr sz="2267" spc="-69" dirty="0">
                <a:latin typeface="Calibri"/>
                <a:cs typeface="Calibri"/>
              </a:rPr>
              <a:t> </a:t>
            </a:r>
            <a:r>
              <a:rPr sz="2267" spc="-14" dirty="0">
                <a:latin typeface="Calibri"/>
                <a:cs typeface="Calibri"/>
              </a:rPr>
              <a:t>tanıma</a:t>
            </a:r>
            <a:endParaRPr sz="2267" dirty="0">
              <a:latin typeface="Calibri"/>
              <a:cs typeface="Calibri"/>
            </a:endParaRPr>
          </a:p>
          <a:p>
            <a:pPr marL="277391" indent="-259945" algn="l">
              <a:spcBef>
                <a:spcPts val="309"/>
              </a:spcBef>
              <a:buFont typeface="Arial MT"/>
              <a:buChar char="•"/>
              <a:tabLst>
                <a:tab pos="277391" algn="l"/>
              </a:tabLst>
            </a:pPr>
            <a:r>
              <a:rPr sz="2267" dirty="0">
                <a:latin typeface="Calibri"/>
                <a:cs typeface="Calibri"/>
              </a:rPr>
              <a:t>Ses</a:t>
            </a:r>
            <a:r>
              <a:rPr sz="2267" spc="-55" dirty="0">
                <a:latin typeface="Calibri"/>
                <a:cs typeface="Calibri"/>
              </a:rPr>
              <a:t> </a:t>
            </a:r>
            <a:r>
              <a:rPr sz="2267" spc="-14" dirty="0">
                <a:latin typeface="Calibri"/>
                <a:cs typeface="Calibri"/>
              </a:rPr>
              <a:t>tanıma</a:t>
            </a:r>
            <a:endParaRPr sz="2267" dirty="0">
              <a:latin typeface="Calibri"/>
              <a:cs typeface="Calibri"/>
            </a:endParaRPr>
          </a:p>
          <a:p>
            <a:pPr marL="277391" indent="-259945" algn="l">
              <a:spcBef>
                <a:spcPts val="315"/>
              </a:spcBef>
              <a:buFont typeface="Arial MT"/>
              <a:buChar char="•"/>
              <a:tabLst>
                <a:tab pos="277391" algn="l"/>
              </a:tabLst>
            </a:pPr>
            <a:r>
              <a:rPr sz="2267" dirty="0">
                <a:latin typeface="Calibri"/>
                <a:cs typeface="Calibri"/>
              </a:rPr>
              <a:t>Ürün</a:t>
            </a:r>
            <a:r>
              <a:rPr sz="2267" spc="-27" dirty="0">
                <a:latin typeface="Calibri"/>
                <a:cs typeface="Calibri"/>
              </a:rPr>
              <a:t> </a:t>
            </a:r>
            <a:r>
              <a:rPr sz="2267" spc="-14" dirty="0">
                <a:latin typeface="Calibri"/>
                <a:cs typeface="Calibri"/>
              </a:rPr>
              <a:t>önerileri</a:t>
            </a:r>
            <a:endParaRPr sz="2267" dirty="0">
              <a:latin typeface="Calibri"/>
              <a:cs typeface="Calibri"/>
            </a:endParaRPr>
          </a:p>
          <a:p>
            <a:pPr marL="277391" indent="-259945" algn="l">
              <a:spcBef>
                <a:spcPts val="309"/>
              </a:spcBef>
              <a:buFont typeface="Arial MT"/>
              <a:buChar char="•"/>
              <a:tabLst>
                <a:tab pos="277391" algn="l"/>
              </a:tabLst>
            </a:pPr>
            <a:r>
              <a:rPr sz="2267" dirty="0">
                <a:latin typeface="Calibri"/>
                <a:cs typeface="Calibri"/>
              </a:rPr>
              <a:t>Hastalık</a:t>
            </a:r>
            <a:r>
              <a:rPr sz="2267" spc="-48" dirty="0">
                <a:latin typeface="Calibri"/>
                <a:cs typeface="Calibri"/>
              </a:rPr>
              <a:t> </a:t>
            </a:r>
            <a:r>
              <a:rPr sz="2267" spc="-14" dirty="0">
                <a:latin typeface="Calibri"/>
                <a:cs typeface="Calibri"/>
              </a:rPr>
              <a:t>tanısı</a:t>
            </a:r>
            <a:endParaRPr sz="2267" dirty="0">
              <a:latin typeface="Calibri"/>
              <a:cs typeface="Calibri"/>
            </a:endParaRPr>
          </a:p>
          <a:p>
            <a:pPr marL="277391" indent="-259945" algn="l">
              <a:spcBef>
                <a:spcPts val="330"/>
              </a:spcBef>
              <a:buFont typeface="Arial MT"/>
              <a:buChar char="•"/>
              <a:tabLst>
                <a:tab pos="277391" algn="l"/>
              </a:tabLst>
            </a:pPr>
            <a:r>
              <a:rPr sz="2267" spc="-27" dirty="0">
                <a:latin typeface="Calibri"/>
                <a:cs typeface="Calibri"/>
              </a:rPr>
              <a:t>Trafik</a:t>
            </a:r>
            <a:r>
              <a:rPr sz="2267" spc="-48" dirty="0">
                <a:latin typeface="Calibri"/>
                <a:cs typeface="Calibri"/>
              </a:rPr>
              <a:t> </a:t>
            </a:r>
            <a:r>
              <a:rPr sz="2267" spc="-14" dirty="0">
                <a:latin typeface="Calibri"/>
                <a:cs typeface="Calibri"/>
              </a:rPr>
              <a:t>tahmini</a:t>
            </a:r>
            <a:endParaRPr sz="2267" dirty="0">
              <a:latin typeface="Calibri"/>
              <a:cs typeface="Calibri"/>
            </a:endParaRPr>
          </a:p>
          <a:p>
            <a:pPr marL="277391" indent="-259945" algn="l">
              <a:spcBef>
                <a:spcPts val="315"/>
              </a:spcBef>
              <a:buFont typeface="Arial MT"/>
              <a:buChar char="•"/>
              <a:tabLst>
                <a:tab pos="277391" algn="l"/>
              </a:tabLst>
            </a:pPr>
            <a:r>
              <a:rPr sz="2267" spc="-14" dirty="0">
                <a:latin typeface="Calibri"/>
                <a:cs typeface="Calibri"/>
              </a:rPr>
              <a:t>Karakter</a:t>
            </a:r>
            <a:r>
              <a:rPr sz="2267" spc="-76" dirty="0">
                <a:latin typeface="Calibri"/>
                <a:cs typeface="Calibri"/>
              </a:rPr>
              <a:t> </a:t>
            </a:r>
            <a:r>
              <a:rPr sz="2267" spc="-14" dirty="0">
                <a:latin typeface="Calibri"/>
                <a:cs typeface="Calibri"/>
              </a:rPr>
              <a:t>analizi</a:t>
            </a:r>
            <a:endParaRPr sz="2267" dirty="0">
              <a:latin typeface="Calibri"/>
              <a:cs typeface="Calibri"/>
            </a:endParaRPr>
          </a:p>
          <a:p>
            <a:pPr marL="276519" marR="6978" indent="-259945" algn="l">
              <a:lnSpc>
                <a:spcPct val="70300"/>
              </a:lnSpc>
              <a:spcBef>
                <a:spcPts val="1120"/>
              </a:spcBef>
              <a:buFont typeface="Arial MT"/>
              <a:buChar char="•"/>
              <a:tabLst>
                <a:tab pos="276519" algn="l"/>
                <a:tab pos="1302343" algn="l"/>
                <a:tab pos="2255767" algn="l"/>
              </a:tabLst>
            </a:pPr>
            <a:r>
              <a:rPr sz="2267" spc="-14" dirty="0">
                <a:latin typeface="Calibri"/>
                <a:cs typeface="Calibri"/>
              </a:rPr>
              <a:t>Kredi</a:t>
            </a:r>
            <a:r>
              <a:rPr sz="2267" dirty="0">
                <a:latin typeface="Calibri"/>
                <a:cs typeface="Calibri"/>
              </a:rPr>
              <a:t>	</a:t>
            </a:r>
            <a:r>
              <a:rPr sz="2267" spc="-27" dirty="0">
                <a:latin typeface="Calibri"/>
                <a:cs typeface="Calibri"/>
              </a:rPr>
              <a:t>kartı</a:t>
            </a:r>
            <a:r>
              <a:rPr sz="2267" dirty="0">
                <a:latin typeface="Calibri"/>
                <a:cs typeface="Calibri"/>
              </a:rPr>
              <a:t>	</a:t>
            </a:r>
            <a:r>
              <a:rPr sz="2267" spc="-14" dirty="0">
                <a:latin typeface="Calibri"/>
                <a:cs typeface="Calibri"/>
              </a:rPr>
              <a:t>sahtekarlık tespiti</a:t>
            </a:r>
            <a:endParaRPr sz="2267" dirty="0">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4572369" y="1507899"/>
            <a:ext cx="8920725" cy="605252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0820400" cy="715180"/>
          </a:xfrm>
          <a:prstGeom prst="rect">
            <a:avLst/>
          </a:prstGeom>
        </p:spPr>
        <p:txBody>
          <a:bodyPr vert="horz" wrap="square" lIns="0" tIns="17446" rIns="0" bIns="0" rtlCol="0">
            <a:spAutoFit/>
          </a:bodyPr>
          <a:lstStyle/>
          <a:p>
            <a:pPr marL="17446">
              <a:spcBef>
                <a:spcPts val="137"/>
              </a:spcBef>
            </a:pPr>
            <a:r>
              <a:rPr sz="4533" dirty="0"/>
              <a:t>Makine</a:t>
            </a:r>
            <a:r>
              <a:rPr sz="4533" spc="-185" dirty="0"/>
              <a:t> </a:t>
            </a:r>
            <a:r>
              <a:rPr sz="4533" dirty="0"/>
              <a:t>Öğrenmesi</a:t>
            </a:r>
            <a:r>
              <a:rPr sz="4533" spc="-157" dirty="0"/>
              <a:t> </a:t>
            </a:r>
            <a:r>
              <a:rPr sz="4533" spc="-27" dirty="0"/>
              <a:t>(ML)</a:t>
            </a:r>
            <a:endParaRPr sz="4533" dirty="0"/>
          </a:p>
        </p:txBody>
      </p:sp>
      <p:pic>
        <p:nvPicPr>
          <p:cNvPr id="3" name="object 3"/>
          <p:cNvPicPr/>
          <p:nvPr/>
        </p:nvPicPr>
        <p:blipFill>
          <a:blip r:embed="rId2" cstate="print"/>
          <a:stretch>
            <a:fillRect/>
          </a:stretch>
        </p:blipFill>
        <p:spPr>
          <a:xfrm>
            <a:off x="2002815" y="1483329"/>
            <a:ext cx="9874792" cy="5770569"/>
          </a:xfrm>
          <a:prstGeom prst="rect">
            <a:avLst/>
          </a:prstGeom>
        </p:spPr>
      </p:pic>
      <p:pic>
        <p:nvPicPr>
          <p:cNvPr id="4" name="object 4"/>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001" y="364158"/>
            <a:ext cx="11582400" cy="715180"/>
          </a:xfrm>
          <a:prstGeom prst="rect">
            <a:avLst/>
          </a:prstGeom>
        </p:spPr>
        <p:txBody>
          <a:bodyPr vert="horz" wrap="square" lIns="0" tIns="17446" rIns="0" bIns="0" rtlCol="0">
            <a:spAutoFit/>
          </a:bodyPr>
          <a:lstStyle/>
          <a:p>
            <a:pPr marL="17446">
              <a:spcBef>
                <a:spcPts val="137"/>
              </a:spcBef>
            </a:pPr>
            <a:r>
              <a:rPr sz="4533" dirty="0"/>
              <a:t>Makine</a:t>
            </a:r>
            <a:r>
              <a:rPr sz="4533" spc="-137" dirty="0"/>
              <a:t> </a:t>
            </a:r>
            <a:r>
              <a:rPr sz="4533" spc="-14" dirty="0"/>
              <a:t>Öğrenmesinde</a:t>
            </a:r>
            <a:r>
              <a:rPr sz="4533" spc="-137" dirty="0"/>
              <a:t> </a:t>
            </a:r>
            <a:r>
              <a:rPr sz="4533" spc="-14" dirty="0"/>
              <a:t>Öğrenme</a:t>
            </a:r>
            <a:r>
              <a:rPr sz="4533" spc="-137" dirty="0"/>
              <a:t> </a:t>
            </a:r>
            <a:r>
              <a:rPr sz="4533" spc="-14" dirty="0"/>
              <a:t>Modelleri</a:t>
            </a:r>
            <a:endParaRPr sz="4533" dirty="0"/>
          </a:p>
        </p:txBody>
      </p:sp>
      <p:sp>
        <p:nvSpPr>
          <p:cNvPr id="3" name="object 3"/>
          <p:cNvSpPr txBox="1"/>
          <p:nvPr/>
        </p:nvSpPr>
        <p:spPr>
          <a:xfrm>
            <a:off x="5076220" y="1184054"/>
            <a:ext cx="8308879" cy="4179233"/>
          </a:xfrm>
          <a:prstGeom prst="rect">
            <a:avLst/>
          </a:prstGeom>
        </p:spPr>
        <p:txBody>
          <a:bodyPr vert="horz" wrap="square" lIns="0" tIns="125615" rIns="0" bIns="0" rtlCol="0">
            <a:spAutoFit/>
          </a:bodyPr>
          <a:lstStyle/>
          <a:p>
            <a:pPr marL="17446">
              <a:spcBef>
                <a:spcPts val="989"/>
              </a:spcBef>
            </a:pPr>
            <a:r>
              <a:rPr sz="2000" b="1" dirty="0">
                <a:solidFill>
                  <a:srgbClr val="FF0000"/>
                </a:solidFill>
                <a:latin typeface="Calibri"/>
                <a:cs typeface="Calibri"/>
              </a:rPr>
              <a:t>Denetimli</a:t>
            </a:r>
            <a:r>
              <a:rPr sz="2000" b="1" spc="-55" dirty="0">
                <a:solidFill>
                  <a:srgbClr val="FF0000"/>
                </a:solidFill>
                <a:latin typeface="Calibri"/>
                <a:cs typeface="Calibri"/>
              </a:rPr>
              <a:t> </a:t>
            </a:r>
            <a:r>
              <a:rPr sz="2000" b="1" spc="-14" dirty="0">
                <a:solidFill>
                  <a:srgbClr val="FF0000"/>
                </a:solidFill>
                <a:latin typeface="Calibri"/>
                <a:cs typeface="Calibri"/>
              </a:rPr>
              <a:t>Öğrenme</a:t>
            </a:r>
            <a:endParaRPr sz="2000" dirty="0">
              <a:solidFill>
                <a:srgbClr val="FF0000"/>
              </a:solidFill>
              <a:latin typeface="Calibri"/>
              <a:cs typeface="Calibri"/>
            </a:endParaRPr>
          </a:p>
          <a:p>
            <a:pPr marL="277391" indent="-259945">
              <a:spcBef>
                <a:spcPts val="859"/>
              </a:spcBef>
              <a:buFont typeface="Arial MT"/>
              <a:buChar char="•"/>
              <a:tabLst>
                <a:tab pos="277391" algn="l"/>
              </a:tabLst>
            </a:pPr>
            <a:r>
              <a:rPr sz="2000" spc="-14" dirty="0">
                <a:latin typeface="Calibri"/>
                <a:cs typeface="Calibri"/>
              </a:rPr>
              <a:t>Etiketler</a:t>
            </a:r>
            <a:r>
              <a:rPr sz="2000" spc="-55" dirty="0">
                <a:latin typeface="Calibri"/>
                <a:cs typeface="Calibri"/>
              </a:rPr>
              <a:t> </a:t>
            </a:r>
            <a:r>
              <a:rPr sz="2000" spc="-14" dirty="0">
                <a:latin typeface="Calibri"/>
                <a:cs typeface="Calibri"/>
              </a:rPr>
              <a:t>sağlanmıştır,</a:t>
            </a:r>
            <a:r>
              <a:rPr sz="2000" spc="-48" dirty="0">
                <a:latin typeface="Calibri"/>
                <a:cs typeface="Calibri"/>
              </a:rPr>
              <a:t> </a:t>
            </a:r>
            <a:r>
              <a:rPr sz="2000" dirty="0">
                <a:latin typeface="Calibri"/>
                <a:cs typeface="Calibri"/>
              </a:rPr>
              <a:t>güçlü</a:t>
            </a:r>
            <a:r>
              <a:rPr sz="2000" spc="-62" dirty="0">
                <a:latin typeface="Calibri"/>
                <a:cs typeface="Calibri"/>
              </a:rPr>
              <a:t> </a:t>
            </a:r>
            <a:r>
              <a:rPr sz="2000" dirty="0">
                <a:latin typeface="Calibri"/>
                <a:cs typeface="Calibri"/>
              </a:rPr>
              <a:t>bir</a:t>
            </a:r>
            <a:r>
              <a:rPr sz="2000" spc="-76" dirty="0">
                <a:latin typeface="Calibri"/>
                <a:cs typeface="Calibri"/>
              </a:rPr>
              <a:t> </a:t>
            </a:r>
            <a:r>
              <a:rPr sz="2000" dirty="0">
                <a:latin typeface="Calibri"/>
                <a:cs typeface="Calibri"/>
              </a:rPr>
              <a:t>öğrenme</a:t>
            </a:r>
            <a:r>
              <a:rPr sz="2000" spc="-69" dirty="0">
                <a:latin typeface="Calibri"/>
                <a:cs typeface="Calibri"/>
              </a:rPr>
              <a:t> </a:t>
            </a:r>
            <a:r>
              <a:rPr sz="2000" dirty="0">
                <a:latin typeface="Calibri"/>
                <a:cs typeface="Calibri"/>
              </a:rPr>
              <a:t>sinyali</a:t>
            </a:r>
            <a:r>
              <a:rPr sz="2000" spc="-48" dirty="0">
                <a:latin typeface="Calibri"/>
                <a:cs typeface="Calibri"/>
              </a:rPr>
              <a:t> </a:t>
            </a:r>
            <a:r>
              <a:rPr sz="2000" spc="-14" dirty="0">
                <a:latin typeface="Calibri"/>
                <a:cs typeface="Calibri"/>
              </a:rPr>
              <a:t>vardır.</a:t>
            </a:r>
            <a:endParaRPr sz="2000" dirty="0">
              <a:latin typeface="Calibri"/>
              <a:cs typeface="Calibri"/>
            </a:endParaRPr>
          </a:p>
          <a:p>
            <a:pPr marL="277391" indent="-259945">
              <a:spcBef>
                <a:spcPts val="872"/>
              </a:spcBef>
              <a:buFont typeface="Arial MT"/>
              <a:buChar char="•"/>
              <a:tabLst>
                <a:tab pos="277391" algn="l"/>
              </a:tabLst>
            </a:pPr>
            <a:r>
              <a:rPr sz="2000" dirty="0">
                <a:latin typeface="Calibri"/>
                <a:cs typeface="Calibri"/>
              </a:rPr>
              <a:t>Sınıflandırma,</a:t>
            </a:r>
            <a:r>
              <a:rPr sz="2000" spc="-41" dirty="0">
                <a:latin typeface="Calibri"/>
                <a:cs typeface="Calibri"/>
              </a:rPr>
              <a:t> </a:t>
            </a:r>
            <a:r>
              <a:rPr sz="2000" spc="-14" dirty="0">
                <a:latin typeface="Calibri"/>
                <a:cs typeface="Calibri"/>
              </a:rPr>
              <a:t>Regresyon.</a:t>
            </a:r>
            <a:endParaRPr sz="2000" dirty="0">
              <a:latin typeface="Calibri"/>
              <a:cs typeface="Calibri"/>
            </a:endParaRPr>
          </a:p>
          <a:p>
            <a:pPr marL="17446">
              <a:spcBef>
                <a:spcPts val="859"/>
              </a:spcBef>
            </a:pPr>
            <a:r>
              <a:rPr sz="2000" b="1" dirty="0">
                <a:solidFill>
                  <a:srgbClr val="FF0000"/>
                </a:solidFill>
                <a:latin typeface="Calibri"/>
                <a:cs typeface="Calibri"/>
              </a:rPr>
              <a:t>Denetimsiz</a:t>
            </a:r>
            <a:r>
              <a:rPr sz="2000" b="1" spc="-41" dirty="0">
                <a:solidFill>
                  <a:srgbClr val="FF0000"/>
                </a:solidFill>
                <a:latin typeface="Calibri"/>
                <a:cs typeface="Calibri"/>
              </a:rPr>
              <a:t> </a:t>
            </a:r>
            <a:r>
              <a:rPr sz="2000" b="1" spc="-14" dirty="0">
                <a:solidFill>
                  <a:srgbClr val="FF0000"/>
                </a:solidFill>
                <a:latin typeface="Calibri"/>
                <a:cs typeface="Calibri"/>
              </a:rPr>
              <a:t>öğrenme</a:t>
            </a:r>
            <a:endParaRPr sz="2000" dirty="0">
              <a:solidFill>
                <a:srgbClr val="FF0000"/>
              </a:solidFill>
              <a:latin typeface="Calibri"/>
              <a:cs typeface="Calibri"/>
            </a:endParaRPr>
          </a:p>
          <a:p>
            <a:pPr marL="276519" marR="6978" indent="-259945">
              <a:lnSpc>
                <a:spcPts val="2458"/>
              </a:lnSpc>
              <a:spcBef>
                <a:spcPts val="1154"/>
              </a:spcBef>
              <a:buFont typeface="Arial MT"/>
              <a:buChar char="•"/>
              <a:tabLst>
                <a:tab pos="276519" algn="l"/>
                <a:tab pos="1619860" algn="l"/>
                <a:tab pos="2856781" algn="l"/>
                <a:tab pos="3709017" algn="l"/>
                <a:tab pos="4691225" algn="l"/>
                <a:tab pos="5708328" algn="l"/>
                <a:tab pos="6629476" algn="l"/>
                <a:tab pos="7294168" algn="l"/>
              </a:tabLst>
            </a:pPr>
            <a:r>
              <a:rPr sz="2000" spc="-14" dirty="0">
                <a:latin typeface="Calibri"/>
                <a:cs typeface="Calibri"/>
              </a:rPr>
              <a:t>Doğrudan</a:t>
            </a:r>
            <a:r>
              <a:rPr sz="2000" dirty="0">
                <a:latin typeface="Calibri"/>
                <a:cs typeface="Calibri"/>
              </a:rPr>
              <a:t>	</a:t>
            </a:r>
            <a:r>
              <a:rPr sz="2000" spc="-14" dirty="0">
                <a:latin typeface="Calibri"/>
                <a:cs typeface="Calibri"/>
              </a:rPr>
              <a:t>öğrenme</a:t>
            </a:r>
            <a:r>
              <a:rPr sz="2000" dirty="0">
                <a:latin typeface="Calibri"/>
                <a:cs typeface="Calibri"/>
              </a:rPr>
              <a:t>	</a:t>
            </a:r>
            <a:r>
              <a:rPr sz="2000" spc="-14" dirty="0">
                <a:latin typeface="Calibri"/>
                <a:cs typeface="Calibri"/>
              </a:rPr>
              <a:t>bilgisi</a:t>
            </a:r>
            <a:r>
              <a:rPr sz="2000" dirty="0">
                <a:latin typeface="Calibri"/>
                <a:cs typeface="Calibri"/>
              </a:rPr>
              <a:t>	</a:t>
            </a:r>
            <a:r>
              <a:rPr sz="2000" spc="-14" dirty="0">
                <a:latin typeface="Calibri"/>
                <a:cs typeface="Calibri"/>
              </a:rPr>
              <a:t>yoktur.</a:t>
            </a:r>
            <a:r>
              <a:rPr sz="2000" dirty="0">
                <a:latin typeface="Calibri"/>
                <a:cs typeface="Calibri"/>
              </a:rPr>
              <a:t>	</a:t>
            </a:r>
            <a:r>
              <a:rPr sz="2000" spc="-14" dirty="0">
                <a:latin typeface="Calibri"/>
                <a:cs typeface="Calibri"/>
              </a:rPr>
              <a:t>Sadece</a:t>
            </a:r>
            <a:r>
              <a:rPr sz="2000" dirty="0">
                <a:latin typeface="Calibri"/>
                <a:cs typeface="Calibri"/>
              </a:rPr>
              <a:t>	</a:t>
            </a:r>
            <a:r>
              <a:rPr sz="2000" spc="-14" dirty="0">
                <a:latin typeface="Calibri"/>
                <a:cs typeface="Calibri"/>
              </a:rPr>
              <a:t>veride</a:t>
            </a:r>
            <a:r>
              <a:rPr sz="2000" dirty="0">
                <a:latin typeface="Calibri"/>
                <a:cs typeface="Calibri"/>
              </a:rPr>
              <a:t>	</a:t>
            </a:r>
            <a:r>
              <a:rPr sz="2000" spc="-27" dirty="0">
                <a:latin typeface="Calibri"/>
                <a:cs typeface="Calibri"/>
              </a:rPr>
              <a:t>yapı</a:t>
            </a:r>
            <a:r>
              <a:rPr sz="2000" dirty="0">
                <a:latin typeface="Calibri"/>
                <a:cs typeface="Calibri"/>
              </a:rPr>
              <a:t>	</a:t>
            </a:r>
            <a:r>
              <a:rPr sz="2000" spc="-14" dirty="0">
                <a:latin typeface="Calibri"/>
                <a:cs typeface="Calibri"/>
              </a:rPr>
              <a:t>bulmaya çalışıyoruz.</a:t>
            </a:r>
            <a:endParaRPr sz="2000" dirty="0">
              <a:latin typeface="Calibri"/>
              <a:cs typeface="Calibri"/>
            </a:endParaRPr>
          </a:p>
          <a:p>
            <a:pPr marL="277391" indent="-259945">
              <a:spcBef>
                <a:spcPts val="817"/>
              </a:spcBef>
              <a:buFont typeface="Arial MT"/>
              <a:buChar char="•"/>
              <a:tabLst>
                <a:tab pos="277391" algn="l"/>
              </a:tabLst>
            </a:pPr>
            <a:r>
              <a:rPr sz="2000" dirty="0">
                <a:latin typeface="Calibri"/>
                <a:cs typeface="Calibri"/>
              </a:rPr>
              <a:t>Kümeleme,</a:t>
            </a:r>
            <a:r>
              <a:rPr sz="2000" spc="-103" dirty="0">
                <a:latin typeface="Calibri"/>
                <a:cs typeface="Calibri"/>
              </a:rPr>
              <a:t> </a:t>
            </a:r>
            <a:r>
              <a:rPr sz="2000" dirty="0">
                <a:latin typeface="Calibri"/>
                <a:cs typeface="Calibri"/>
              </a:rPr>
              <a:t>Boyutluluk</a:t>
            </a:r>
            <a:r>
              <a:rPr sz="2000" spc="-110" dirty="0">
                <a:latin typeface="Calibri"/>
                <a:cs typeface="Calibri"/>
              </a:rPr>
              <a:t> </a:t>
            </a:r>
            <a:r>
              <a:rPr sz="2000" spc="-14" dirty="0">
                <a:latin typeface="Calibri"/>
                <a:cs typeface="Calibri"/>
              </a:rPr>
              <a:t>azaltma.</a:t>
            </a:r>
            <a:endParaRPr sz="2000" dirty="0">
              <a:latin typeface="Calibri"/>
              <a:cs typeface="Calibri"/>
            </a:endParaRPr>
          </a:p>
          <a:p>
            <a:pPr marL="17446">
              <a:spcBef>
                <a:spcPts val="859"/>
              </a:spcBef>
            </a:pPr>
            <a:r>
              <a:rPr sz="2000" b="1" spc="-14" dirty="0" err="1">
                <a:solidFill>
                  <a:srgbClr val="FF0000"/>
                </a:solidFill>
                <a:latin typeface="Calibri"/>
                <a:cs typeface="Calibri"/>
              </a:rPr>
              <a:t>Pekiştirmeli</a:t>
            </a:r>
            <a:r>
              <a:rPr sz="2000" b="1" spc="34" dirty="0">
                <a:solidFill>
                  <a:srgbClr val="FF0000"/>
                </a:solidFill>
                <a:latin typeface="Calibri"/>
                <a:cs typeface="Calibri"/>
              </a:rPr>
              <a:t> </a:t>
            </a:r>
            <a:r>
              <a:rPr sz="2000" b="1" spc="-14" dirty="0">
                <a:solidFill>
                  <a:srgbClr val="FF0000"/>
                </a:solidFill>
                <a:latin typeface="Calibri"/>
                <a:cs typeface="Calibri"/>
              </a:rPr>
              <a:t>öğrenme</a:t>
            </a:r>
            <a:endParaRPr sz="2000" dirty="0">
              <a:solidFill>
                <a:srgbClr val="FF0000"/>
              </a:solidFill>
              <a:latin typeface="Calibri"/>
              <a:cs typeface="Calibri"/>
            </a:endParaRPr>
          </a:p>
          <a:p>
            <a:pPr marL="277391" indent="-259945">
              <a:spcBef>
                <a:spcPts val="859"/>
              </a:spcBef>
              <a:buFont typeface="Arial MT"/>
              <a:buChar char="•"/>
              <a:tabLst>
                <a:tab pos="277391" algn="l"/>
              </a:tabLst>
            </a:pPr>
            <a:r>
              <a:rPr sz="2000" dirty="0">
                <a:latin typeface="Calibri"/>
                <a:cs typeface="Calibri"/>
              </a:rPr>
              <a:t>Öğrenme</a:t>
            </a:r>
            <a:r>
              <a:rPr sz="2000" spc="-69" dirty="0">
                <a:latin typeface="Calibri"/>
                <a:cs typeface="Calibri"/>
              </a:rPr>
              <a:t> </a:t>
            </a:r>
            <a:r>
              <a:rPr sz="2000" dirty="0">
                <a:latin typeface="Calibri"/>
                <a:cs typeface="Calibri"/>
              </a:rPr>
              <a:t>bilgisi</a:t>
            </a:r>
            <a:r>
              <a:rPr sz="2000" spc="-62" dirty="0">
                <a:latin typeface="Calibri"/>
                <a:cs typeface="Calibri"/>
              </a:rPr>
              <a:t> </a:t>
            </a:r>
            <a:r>
              <a:rPr sz="2000" dirty="0">
                <a:latin typeface="Calibri"/>
                <a:cs typeface="Calibri"/>
              </a:rPr>
              <a:t>(skaler)</a:t>
            </a:r>
            <a:r>
              <a:rPr sz="2000" spc="-27" dirty="0">
                <a:latin typeface="Calibri"/>
                <a:cs typeface="Calibri"/>
              </a:rPr>
              <a:t> </a:t>
            </a:r>
            <a:r>
              <a:rPr sz="2000" dirty="0">
                <a:latin typeface="Calibri"/>
                <a:cs typeface="Calibri"/>
              </a:rPr>
              <a:t>bir</a:t>
            </a:r>
            <a:r>
              <a:rPr sz="2000" spc="-48" dirty="0">
                <a:latin typeface="Calibri"/>
                <a:cs typeface="Calibri"/>
              </a:rPr>
              <a:t> </a:t>
            </a:r>
            <a:r>
              <a:rPr sz="2000" dirty="0">
                <a:latin typeface="Calibri"/>
                <a:cs typeface="Calibri"/>
              </a:rPr>
              <a:t>ödüldür</a:t>
            </a:r>
            <a:r>
              <a:rPr sz="2000" spc="-82" dirty="0">
                <a:latin typeface="Calibri"/>
                <a:cs typeface="Calibri"/>
              </a:rPr>
              <a:t> </a:t>
            </a:r>
            <a:r>
              <a:rPr sz="2000" dirty="0">
                <a:latin typeface="Calibri"/>
                <a:cs typeface="Calibri"/>
              </a:rPr>
              <a:t>ve</a:t>
            </a:r>
            <a:r>
              <a:rPr sz="2000" spc="-34" dirty="0">
                <a:latin typeface="Calibri"/>
                <a:cs typeface="Calibri"/>
              </a:rPr>
              <a:t> </a:t>
            </a:r>
            <a:r>
              <a:rPr sz="2000" dirty="0">
                <a:latin typeface="Calibri"/>
                <a:cs typeface="Calibri"/>
              </a:rPr>
              <a:t>bir</a:t>
            </a:r>
            <a:r>
              <a:rPr sz="2000" spc="-48" dirty="0">
                <a:latin typeface="Calibri"/>
                <a:cs typeface="Calibri"/>
              </a:rPr>
              <a:t> </a:t>
            </a:r>
            <a:r>
              <a:rPr sz="2000" dirty="0">
                <a:latin typeface="Calibri"/>
                <a:cs typeface="Calibri"/>
              </a:rPr>
              <a:t>gecikmeyle</a:t>
            </a:r>
            <a:r>
              <a:rPr sz="2000" spc="-62" dirty="0">
                <a:latin typeface="Calibri"/>
                <a:cs typeface="Calibri"/>
              </a:rPr>
              <a:t> </a:t>
            </a:r>
            <a:r>
              <a:rPr sz="2000" spc="-14" dirty="0">
                <a:latin typeface="Calibri"/>
                <a:cs typeface="Calibri"/>
              </a:rPr>
              <a:t>gelebilir.</a:t>
            </a:r>
            <a:endParaRPr sz="2000" dirty="0">
              <a:latin typeface="Calibri"/>
              <a:cs typeface="Calibri"/>
            </a:endParaRPr>
          </a:p>
          <a:p>
            <a:pPr marL="277391" indent="-259945">
              <a:spcBef>
                <a:spcPts val="852"/>
              </a:spcBef>
              <a:buFont typeface="Arial MT"/>
              <a:buChar char="•"/>
              <a:tabLst>
                <a:tab pos="277391" algn="l"/>
              </a:tabLst>
            </a:pPr>
            <a:r>
              <a:rPr sz="2000" dirty="0">
                <a:latin typeface="Calibri"/>
                <a:cs typeface="Calibri"/>
              </a:rPr>
              <a:t>Örneğin.</a:t>
            </a:r>
            <a:r>
              <a:rPr sz="2000" spc="-96" dirty="0">
                <a:latin typeface="Calibri"/>
                <a:cs typeface="Calibri"/>
              </a:rPr>
              <a:t> </a:t>
            </a:r>
            <a:r>
              <a:rPr sz="2000" spc="-14" dirty="0">
                <a:latin typeface="Calibri"/>
                <a:cs typeface="Calibri"/>
              </a:rPr>
              <a:t>labirentte</a:t>
            </a:r>
            <a:r>
              <a:rPr sz="2000" spc="-55" dirty="0">
                <a:latin typeface="Calibri"/>
                <a:cs typeface="Calibri"/>
              </a:rPr>
              <a:t> </a:t>
            </a:r>
            <a:r>
              <a:rPr sz="2000" dirty="0">
                <a:latin typeface="Calibri"/>
                <a:cs typeface="Calibri"/>
              </a:rPr>
              <a:t>bir</a:t>
            </a:r>
            <a:r>
              <a:rPr sz="2000" spc="-62" dirty="0">
                <a:latin typeface="Calibri"/>
                <a:cs typeface="Calibri"/>
              </a:rPr>
              <a:t> </a:t>
            </a:r>
            <a:r>
              <a:rPr sz="2000" dirty="0">
                <a:latin typeface="Calibri"/>
                <a:cs typeface="Calibri"/>
              </a:rPr>
              <a:t>fare,</a:t>
            </a:r>
            <a:r>
              <a:rPr sz="2000" spc="-41" dirty="0">
                <a:latin typeface="Calibri"/>
                <a:cs typeface="Calibri"/>
              </a:rPr>
              <a:t> </a:t>
            </a:r>
            <a:r>
              <a:rPr sz="2000" dirty="0">
                <a:latin typeface="Calibri"/>
                <a:cs typeface="Calibri"/>
              </a:rPr>
              <a:t>satranç</a:t>
            </a:r>
            <a:r>
              <a:rPr sz="2000" spc="-21" dirty="0">
                <a:latin typeface="Calibri"/>
                <a:cs typeface="Calibri"/>
              </a:rPr>
              <a:t> </a:t>
            </a:r>
            <a:r>
              <a:rPr sz="2000" spc="-14" dirty="0">
                <a:latin typeface="Calibri"/>
                <a:cs typeface="Calibri"/>
              </a:rPr>
              <a:t>oynamayı</a:t>
            </a:r>
            <a:r>
              <a:rPr sz="2000" spc="-41" dirty="0">
                <a:latin typeface="Calibri"/>
                <a:cs typeface="Calibri"/>
              </a:rPr>
              <a:t> </a:t>
            </a:r>
            <a:r>
              <a:rPr sz="2000" spc="-14" dirty="0">
                <a:latin typeface="Calibri"/>
                <a:cs typeface="Calibri"/>
              </a:rPr>
              <a:t>öğrenmeye</a:t>
            </a:r>
            <a:r>
              <a:rPr sz="2000" spc="-62" dirty="0">
                <a:latin typeface="Calibri"/>
                <a:cs typeface="Calibri"/>
              </a:rPr>
              <a:t> </a:t>
            </a:r>
            <a:r>
              <a:rPr sz="2000" spc="-14" dirty="0">
                <a:latin typeface="Calibri"/>
                <a:cs typeface="Calibri"/>
              </a:rPr>
              <a:t>çalışıyor.</a:t>
            </a:r>
            <a:endParaRPr sz="2000" dirty="0">
              <a:latin typeface="Calibri"/>
              <a:cs typeface="Calibri"/>
            </a:endParaRPr>
          </a:p>
        </p:txBody>
      </p:sp>
      <p:pic>
        <p:nvPicPr>
          <p:cNvPr id="4" name="object 4"/>
          <p:cNvPicPr/>
          <p:nvPr/>
        </p:nvPicPr>
        <p:blipFill>
          <a:blip r:embed="rId2" cstate="print"/>
          <a:stretch>
            <a:fillRect/>
          </a:stretch>
        </p:blipFill>
        <p:spPr>
          <a:xfrm>
            <a:off x="496177" y="1300634"/>
            <a:ext cx="4157840" cy="2200348"/>
          </a:xfrm>
          <a:prstGeom prst="rect">
            <a:avLst/>
          </a:prstGeom>
        </p:spPr>
      </p:pic>
      <p:pic>
        <p:nvPicPr>
          <p:cNvPr id="5" name="object 5"/>
          <p:cNvPicPr/>
          <p:nvPr/>
        </p:nvPicPr>
        <p:blipFill>
          <a:blip r:embed="rId3" cstate="print"/>
          <a:stretch>
            <a:fillRect/>
          </a:stretch>
        </p:blipFill>
        <p:spPr>
          <a:xfrm>
            <a:off x="1186928" y="3927710"/>
            <a:ext cx="2845473" cy="3341707"/>
          </a:xfrm>
          <a:prstGeom prst="rect">
            <a:avLst/>
          </a:prstGeom>
        </p:spPr>
      </p:pic>
      <p:pic>
        <p:nvPicPr>
          <p:cNvPr id="6" name="object 6"/>
          <p:cNvPicPr/>
          <p:nvPr/>
        </p:nvPicPr>
        <p:blipFill>
          <a:blip r:embed="rId4" cstate="print"/>
          <a:stretch>
            <a:fillRect/>
          </a:stretch>
        </p:blipFill>
        <p:spPr>
          <a:xfrm>
            <a:off x="12601231" y="73798"/>
            <a:ext cx="1102358" cy="1115875"/>
          </a:xfrm>
          <a:prstGeom prst="rect">
            <a:avLst/>
          </a:prstGeom>
        </p:spPr>
      </p:pic>
      <p:pic>
        <p:nvPicPr>
          <p:cNvPr id="12290" name="Picture 2">
            <a:extLst>
              <a:ext uri="{FF2B5EF4-FFF2-40B4-BE49-F238E27FC236}">
                <a16:creationId xmlns:a16="http://schemas.microsoft.com/office/drawing/2014/main" id="{836A05D0-DA20-94B4-CB92-AE20B19EC7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3600" y="5437059"/>
            <a:ext cx="4533900" cy="23025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801" y="364158"/>
            <a:ext cx="11430000" cy="715180"/>
          </a:xfrm>
          <a:prstGeom prst="rect">
            <a:avLst/>
          </a:prstGeom>
        </p:spPr>
        <p:txBody>
          <a:bodyPr vert="horz" wrap="square" lIns="0" tIns="17446" rIns="0" bIns="0" rtlCol="0">
            <a:spAutoFit/>
          </a:bodyPr>
          <a:lstStyle/>
          <a:p>
            <a:pPr marL="17446">
              <a:spcBef>
                <a:spcPts val="137"/>
              </a:spcBef>
            </a:pPr>
            <a:r>
              <a:rPr sz="4533" dirty="0"/>
              <a:t>Makine</a:t>
            </a:r>
            <a:r>
              <a:rPr sz="4533" spc="-172" dirty="0"/>
              <a:t> </a:t>
            </a:r>
            <a:r>
              <a:rPr sz="4533" dirty="0"/>
              <a:t>Öğrenme</a:t>
            </a:r>
            <a:r>
              <a:rPr sz="4533" spc="-172" dirty="0"/>
              <a:t> </a:t>
            </a:r>
            <a:r>
              <a:rPr sz="4533" spc="-14" dirty="0"/>
              <a:t>Türleri</a:t>
            </a:r>
            <a:endParaRPr sz="4533" dirty="0"/>
          </a:p>
        </p:txBody>
      </p:sp>
      <p:sp>
        <p:nvSpPr>
          <p:cNvPr id="3" name="object 3"/>
          <p:cNvSpPr txBox="1"/>
          <p:nvPr/>
        </p:nvSpPr>
        <p:spPr>
          <a:xfrm>
            <a:off x="1037701" y="1297807"/>
            <a:ext cx="11747577" cy="3804583"/>
          </a:xfrm>
          <a:prstGeom prst="rect">
            <a:avLst/>
          </a:prstGeom>
        </p:spPr>
        <p:txBody>
          <a:bodyPr vert="horz" wrap="square" lIns="0" tIns="52339" rIns="0" bIns="0" rtlCol="0">
            <a:spAutoFit/>
          </a:bodyPr>
          <a:lstStyle/>
          <a:p>
            <a:pPr marL="274774" marR="9595" indent="-258201">
              <a:lnSpc>
                <a:spcPts val="2212"/>
              </a:lnSpc>
              <a:spcBef>
                <a:spcPts val="412"/>
              </a:spcBef>
              <a:buFont typeface="Arial MT"/>
              <a:buChar char="•"/>
              <a:tabLst>
                <a:tab pos="276519" algn="l"/>
              </a:tabLst>
            </a:pPr>
            <a:r>
              <a:rPr sz="1992" dirty="0">
                <a:latin typeface="Calibri"/>
                <a:cs typeface="Calibri"/>
              </a:rPr>
              <a:t>Makine</a:t>
            </a:r>
            <a:r>
              <a:rPr sz="1992" spc="323" dirty="0">
                <a:latin typeface="Calibri"/>
                <a:cs typeface="Calibri"/>
              </a:rPr>
              <a:t> </a:t>
            </a:r>
            <a:r>
              <a:rPr sz="1992" dirty="0">
                <a:latin typeface="Calibri"/>
                <a:cs typeface="Calibri"/>
              </a:rPr>
              <a:t>öğrenmesi</a:t>
            </a:r>
            <a:r>
              <a:rPr sz="1992" spc="302" dirty="0">
                <a:latin typeface="Calibri"/>
                <a:cs typeface="Calibri"/>
              </a:rPr>
              <a:t> </a:t>
            </a:r>
            <a:r>
              <a:rPr sz="1992" dirty="0">
                <a:latin typeface="Calibri"/>
                <a:cs typeface="Calibri"/>
              </a:rPr>
              <a:t>algoritmalarının</a:t>
            </a:r>
            <a:r>
              <a:rPr sz="1992" spc="315" dirty="0">
                <a:latin typeface="Calibri"/>
                <a:cs typeface="Calibri"/>
              </a:rPr>
              <a:t> </a:t>
            </a:r>
            <a:r>
              <a:rPr sz="1992" dirty="0">
                <a:latin typeface="Calibri"/>
                <a:cs typeface="Calibri"/>
              </a:rPr>
              <a:t>türleri</a:t>
            </a:r>
            <a:r>
              <a:rPr sz="1992" spc="330" dirty="0">
                <a:latin typeface="Calibri"/>
                <a:cs typeface="Calibri"/>
              </a:rPr>
              <a:t> </a:t>
            </a:r>
            <a:r>
              <a:rPr sz="1992" dirty="0">
                <a:latin typeface="Calibri"/>
                <a:cs typeface="Calibri"/>
              </a:rPr>
              <a:t>yaklaşımlarına,</a:t>
            </a:r>
            <a:r>
              <a:rPr sz="1992" spc="343" dirty="0">
                <a:latin typeface="Calibri"/>
                <a:cs typeface="Calibri"/>
              </a:rPr>
              <a:t> </a:t>
            </a:r>
            <a:r>
              <a:rPr sz="1992" dirty="0">
                <a:latin typeface="Calibri"/>
                <a:cs typeface="Calibri"/>
              </a:rPr>
              <a:t>girdi</a:t>
            </a:r>
            <a:r>
              <a:rPr sz="1992" spc="330" dirty="0">
                <a:latin typeface="Calibri"/>
                <a:cs typeface="Calibri"/>
              </a:rPr>
              <a:t> </a:t>
            </a:r>
            <a:r>
              <a:rPr sz="1992" dirty="0">
                <a:latin typeface="Calibri"/>
                <a:cs typeface="Calibri"/>
              </a:rPr>
              <a:t>ve</a:t>
            </a:r>
            <a:r>
              <a:rPr sz="1992" spc="330" dirty="0">
                <a:latin typeface="Calibri"/>
                <a:cs typeface="Calibri"/>
              </a:rPr>
              <a:t> </a:t>
            </a:r>
            <a:r>
              <a:rPr sz="1992" dirty="0">
                <a:latin typeface="Calibri"/>
                <a:cs typeface="Calibri"/>
              </a:rPr>
              <a:t>çıktı</a:t>
            </a:r>
            <a:r>
              <a:rPr sz="1992" spc="323" dirty="0">
                <a:latin typeface="Calibri"/>
                <a:cs typeface="Calibri"/>
              </a:rPr>
              <a:t> </a:t>
            </a:r>
            <a:r>
              <a:rPr sz="1992" dirty="0">
                <a:latin typeface="Calibri"/>
                <a:cs typeface="Calibri"/>
              </a:rPr>
              <a:t>veri</a:t>
            </a:r>
            <a:r>
              <a:rPr sz="1992" spc="309" dirty="0">
                <a:latin typeface="Calibri"/>
                <a:cs typeface="Calibri"/>
              </a:rPr>
              <a:t> </a:t>
            </a:r>
            <a:r>
              <a:rPr sz="1992" dirty="0">
                <a:latin typeface="Calibri"/>
                <a:cs typeface="Calibri"/>
              </a:rPr>
              <a:t>türlerine,</a:t>
            </a:r>
            <a:r>
              <a:rPr sz="1992" spc="323" dirty="0">
                <a:latin typeface="Calibri"/>
                <a:cs typeface="Calibri"/>
              </a:rPr>
              <a:t> </a:t>
            </a:r>
            <a:r>
              <a:rPr sz="1992" dirty="0">
                <a:latin typeface="Calibri"/>
                <a:cs typeface="Calibri"/>
              </a:rPr>
              <a:t>çözmeleri</a:t>
            </a:r>
            <a:r>
              <a:rPr sz="1992" spc="309" dirty="0">
                <a:latin typeface="Calibri"/>
                <a:cs typeface="Calibri"/>
              </a:rPr>
              <a:t> </a:t>
            </a:r>
            <a:r>
              <a:rPr sz="1992" spc="-14" dirty="0">
                <a:latin typeface="Calibri"/>
                <a:cs typeface="Calibri"/>
              </a:rPr>
              <a:t>amaçlanan 	</a:t>
            </a:r>
            <a:r>
              <a:rPr sz="1992" dirty="0">
                <a:latin typeface="Calibri"/>
                <a:cs typeface="Calibri"/>
              </a:rPr>
              <a:t>görev</a:t>
            </a:r>
            <a:r>
              <a:rPr sz="1992" spc="62" dirty="0">
                <a:latin typeface="Calibri"/>
                <a:cs typeface="Calibri"/>
              </a:rPr>
              <a:t> </a:t>
            </a:r>
            <a:r>
              <a:rPr sz="1992" dirty="0">
                <a:latin typeface="Calibri"/>
                <a:cs typeface="Calibri"/>
              </a:rPr>
              <a:t>veya</a:t>
            </a:r>
            <a:r>
              <a:rPr sz="1992" spc="21" dirty="0">
                <a:latin typeface="Calibri"/>
                <a:cs typeface="Calibri"/>
              </a:rPr>
              <a:t> </a:t>
            </a:r>
            <a:r>
              <a:rPr sz="1992" dirty="0">
                <a:latin typeface="Calibri"/>
                <a:cs typeface="Calibri"/>
              </a:rPr>
              <a:t>sorun</a:t>
            </a:r>
            <a:r>
              <a:rPr sz="1992" spc="55" dirty="0">
                <a:latin typeface="Calibri"/>
                <a:cs typeface="Calibri"/>
              </a:rPr>
              <a:t> </a:t>
            </a:r>
            <a:r>
              <a:rPr sz="1992" dirty="0">
                <a:latin typeface="Calibri"/>
                <a:cs typeface="Calibri"/>
              </a:rPr>
              <a:t>türlerine</a:t>
            </a:r>
            <a:r>
              <a:rPr sz="1992" spc="48" dirty="0">
                <a:latin typeface="Calibri"/>
                <a:cs typeface="Calibri"/>
              </a:rPr>
              <a:t> </a:t>
            </a:r>
            <a:r>
              <a:rPr sz="1992" dirty="0">
                <a:latin typeface="Calibri"/>
                <a:cs typeface="Calibri"/>
              </a:rPr>
              <a:t>göre</a:t>
            </a:r>
            <a:r>
              <a:rPr sz="1992" spc="89" dirty="0">
                <a:latin typeface="Calibri"/>
                <a:cs typeface="Calibri"/>
              </a:rPr>
              <a:t> </a:t>
            </a:r>
            <a:r>
              <a:rPr sz="1992" dirty="0">
                <a:latin typeface="Calibri"/>
                <a:cs typeface="Calibri"/>
              </a:rPr>
              <a:t>farklılık</a:t>
            </a:r>
            <a:r>
              <a:rPr sz="1992" spc="55" dirty="0">
                <a:latin typeface="Calibri"/>
                <a:cs typeface="Calibri"/>
              </a:rPr>
              <a:t> </a:t>
            </a:r>
            <a:r>
              <a:rPr sz="1992" spc="-14" dirty="0">
                <a:latin typeface="Calibri"/>
                <a:cs typeface="Calibri"/>
              </a:rPr>
              <a:t>gösterir.</a:t>
            </a:r>
            <a:endParaRPr sz="1992">
              <a:latin typeface="Calibri"/>
              <a:cs typeface="Calibri"/>
            </a:endParaRPr>
          </a:p>
          <a:p>
            <a:pPr marL="275647" indent="-258201">
              <a:spcBef>
                <a:spcPts val="893"/>
              </a:spcBef>
              <a:buFont typeface="Arial MT"/>
              <a:buChar char="•"/>
              <a:tabLst>
                <a:tab pos="275647" algn="l"/>
              </a:tabLst>
            </a:pPr>
            <a:r>
              <a:rPr sz="1992" b="1" dirty="0">
                <a:latin typeface="Calibri"/>
                <a:cs typeface="Calibri"/>
              </a:rPr>
              <a:t>Eğitim</a:t>
            </a:r>
            <a:r>
              <a:rPr sz="1992" b="1" spc="96" dirty="0">
                <a:latin typeface="Calibri"/>
                <a:cs typeface="Calibri"/>
              </a:rPr>
              <a:t> </a:t>
            </a:r>
            <a:r>
              <a:rPr sz="1992" b="1" spc="-14" dirty="0">
                <a:latin typeface="Calibri"/>
                <a:cs typeface="Calibri"/>
              </a:rPr>
              <a:t>modelleri:</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Genellikle,</a:t>
            </a:r>
            <a:r>
              <a:rPr sz="1992" spc="110" dirty="0">
                <a:latin typeface="Calibri"/>
                <a:cs typeface="Calibri"/>
              </a:rPr>
              <a:t> </a:t>
            </a:r>
            <a:r>
              <a:rPr sz="1992" dirty="0">
                <a:latin typeface="Calibri"/>
                <a:cs typeface="Calibri"/>
              </a:rPr>
              <a:t>makine</a:t>
            </a:r>
            <a:r>
              <a:rPr sz="1992" spc="89" dirty="0">
                <a:latin typeface="Calibri"/>
                <a:cs typeface="Calibri"/>
              </a:rPr>
              <a:t> </a:t>
            </a:r>
            <a:r>
              <a:rPr sz="1992" dirty="0">
                <a:latin typeface="Calibri"/>
                <a:cs typeface="Calibri"/>
              </a:rPr>
              <a:t>öğrenmesi</a:t>
            </a:r>
            <a:r>
              <a:rPr sz="1992" spc="69" dirty="0">
                <a:latin typeface="Calibri"/>
                <a:cs typeface="Calibri"/>
              </a:rPr>
              <a:t> </a:t>
            </a:r>
            <a:r>
              <a:rPr sz="1992" dirty="0">
                <a:latin typeface="Calibri"/>
                <a:cs typeface="Calibri"/>
              </a:rPr>
              <a:t>modelleri</a:t>
            </a:r>
            <a:r>
              <a:rPr sz="1992" spc="82" dirty="0">
                <a:latin typeface="Calibri"/>
                <a:cs typeface="Calibri"/>
              </a:rPr>
              <a:t> </a:t>
            </a:r>
            <a:r>
              <a:rPr sz="1992" dirty="0">
                <a:latin typeface="Calibri"/>
                <a:cs typeface="Calibri"/>
              </a:rPr>
              <a:t>iyi</a:t>
            </a:r>
            <a:r>
              <a:rPr sz="1992" spc="89" dirty="0">
                <a:latin typeface="Calibri"/>
                <a:cs typeface="Calibri"/>
              </a:rPr>
              <a:t> </a:t>
            </a:r>
            <a:r>
              <a:rPr sz="1992" dirty="0">
                <a:latin typeface="Calibri"/>
                <a:cs typeface="Calibri"/>
              </a:rPr>
              <a:t>performans</a:t>
            </a:r>
            <a:r>
              <a:rPr sz="1992" spc="110" dirty="0">
                <a:latin typeface="Calibri"/>
                <a:cs typeface="Calibri"/>
              </a:rPr>
              <a:t> </a:t>
            </a:r>
            <a:r>
              <a:rPr sz="1992" dirty="0">
                <a:latin typeface="Calibri"/>
                <a:cs typeface="Calibri"/>
              </a:rPr>
              <a:t>gösterebilmeleri</a:t>
            </a:r>
            <a:r>
              <a:rPr sz="1992" spc="62" dirty="0">
                <a:latin typeface="Calibri"/>
                <a:cs typeface="Calibri"/>
              </a:rPr>
              <a:t> </a:t>
            </a:r>
            <a:r>
              <a:rPr sz="1992" dirty="0">
                <a:latin typeface="Calibri"/>
                <a:cs typeface="Calibri"/>
              </a:rPr>
              <a:t>için</a:t>
            </a:r>
            <a:r>
              <a:rPr sz="1992" spc="124" dirty="0">
                <a:latin typeface="Calibri"/>
                <a:cs typeface="Calibri"/>
              </a:rPr>
              <a:t> </a:t>
            </a:r>
            <a:r>
              <a:rPr sz="1992" b="1" dirty="0">
                <a:latin typeface="Calibri"/>
                <a:cs typeface="Calibri"/>
              </a:rPr>
              <a:t>çok</a:t>
            </a:r>
            <a:r>
              <a:rPr sz="1992" b="1" spc="55" dirty="0">
                <a:latin typeface="Calibri"/>
                <a:cs typeface="Calibri"/>
              </a:rPr>
              <a:t> </a:t>
            </a:r>
            <a:r>
              <a:rPr sz="1992" b="1" dirty="0">
                <a:latin typeface="Calibri"/>
                <a:cs typeface="Calibri"/>
              </a:rPr>
              <a:t>fazla</a:t>
            </a:r>
            <a:r>
              <a:rPr sz="1992" b="1" spc="96" dirty="0">
                <a:latin typeface="Calibri"/>
                <a:cs typeface="Calibri"/>
              </a:rPr>
              <a:t> </a:t>
            </a:r>
            <a:r>
              <a:rPr sz="1992" b="1" dirty="0">
                <a:latin typeface="Calibri"/>
                <a:cs typeface="Calibri"/>
              </a:rPr>
              <a:t>veri</a:t>
            </a:r>
            <a:r>
              <a:rPr sz="1992" b="1" spc="76" dirty="0">
                <a:latin typeface="Calibri"/>
                <a:cs typeface="Calibri"/>
              </a:rPr>
              <a:t> </a:t>
            </a:r>
            <a:r>
              <a:rPr sz="1992" b="1" spc="-14" dirty="0">
                <a:latin typeface="Calibri"/>
                <a:cs typeface="Calibri"/>
              </a:rPr>
              <a:t>gerektirir</a:t>
            </a:r>
            <a:r>
              <a:rPr sz="1992" spc="-14" dirty="0">
                <a:latin typeface="Calibri"/>
                <a:cs typeface="Calibri"/>
              </a:rPr>
              <a:t>.</a:t>
            </a:r>
            <a:endParaRPr sz="1992">
              <a:latin typeface="Calibri"/>
              <a:cs typeface="Calibri"/>
            </a:endParaRPr>
          </a:p>
          <a:p>
            <a:pPr marL="274774" marR="6978" indent="-258201" algn="just">
              <a:lnSpc>
                <a:spcPct val="92200"/>
              </a:lnSpc>
              <a:spcBef>
                <a:spcPts val="1140"/>
              </a:spcBef>
              <a:buFont typeface="Arial MT"/>
              <a:buChar char="•"/>
              <a:tabLst>
                <a:tab pos="276519" algn="l"/>
              </a:tabLst>
            </a:pPr>
            <a:r>
              <a:rPr sz="1992" dirty="0">
                <a:latin typeface="Calibri"/>
                <a:cs typeface="Calibri"/>
              </a:rPr>
              <a:t>Bir</a:t>
            </a:r>
            <a:r>
              <a:rPr sz="1992" spc="543" dirty="0">
                <a:latin typeface="Calibri"/>
                <a:cs typeface="Calibri"/>
              </a:rPr>
              <a:t> </a:t>
            </a:r>
            <a:r>
              <a:rPr sz="1992" dirty="0">
                <a:latin typeface="Calibri"/>
                <a:cs typeface="Calibri"/>
              </a:rPr>
              <a:t>makine</a:t>
            </a:r>
            <a:r>
              <a:rPr sz="1992" spc="570" dirty="0">
                <a:latin typeface="Calibri"/>
                <a:cs typeface="Calibri"/>
              </a:rPr>
              <a:t> </a:t>
            </a:r>
            <a:r>
              <a:rPr sz="1992" dirty="0">
                <a:latin typeface="Calibri"/>
                <a:cs typeface="Calibri"/>
              </a:rPr>
              <a:t>öğrenmesi</a:t>
            </a:r>
            <a:r>
              <a:rPr sz="1992" spc="562" dirty="0">
                <a:latin typeface="Calibri"/>
                <a:cs typeface="Calibri"/>
              </a:rPr>
              <a:t> </a:t>
            </a:r>
            <a:r>
              <a:rPr sz="1992" dirty="0">
                <a:latin typeface="Calibri"/>
                <a:cs typeface="Calibri"/>
              </a:rPr>
              <a:t>modeli</a:t>
            </a:r>
            <a:r>
              <a:rPr sz="1992" spc="562" dirty="0">
                <a:latin typeface="Calibri"/>
                <a:cs typeface="Calibri"/>
              </a:rPr>
              <a:t> </a:t>
            </a:r>
            <a:r>
              <a:rPr sz="1992" dirty="0">
                <a:latin typeface="Calibri"/>
                <a:cs typeface="Calibri"/>
              </a:rPr>
              <a:t>eğitilirken,</a:t>
            </a:r>
            <a:r>
              <a:rPr sz="1992" spc="562" dirty="0">
                <a:latin typeface="Calibri"/>
                <a:cs typeface="Calibri"/>
              </a:rPr>
              <a:t> </a:t>
            </a:r>
            <a:r>
              <a:rPr sz="1992" dirty="0">
                <a:latin typeface="Calibri"/>
                <a:cs typeface="Calibri"/>
              </a:rPr>
              <a:t>bir</a:t>
            </a:r>
            <a:r>
              <a:rPr sz="1992" spc="549" dirty="0">
                <a:latin typeface="Calibri"/>
                <a:cs typeface="Calibri"/>
              </a:rPr>
              <a:t> </a:t>
            </a:r>
            <a:r>
              <a:rPr sz="1992" dirty="0">
                <a:latin typeface="Calibri"/>
                <a:cs typeface="Calibri"/>
              </a:rPr>
              <a:t>eğitim</a:t>
            </a:r>
            <a:r>
              <a:rPr sz="1992" spc="570" dirty="0">
                <a:latin typeface="Calibri"/>
                <a:cs typeface="Calibri"/>
              </a:rPr>
              <a:t> </a:t>
            </a:r>
            <a:r>
              <a:rPr sz="1992" dirty="0">
                <a:latin typeface="Calibri"/>
                <a:cs typeface="Calibri"/>
              </a:rPr>
              <a:t>setinden</a:t>
            </a:r>
            <a:r>
              <a:rPr sz="1992" spc="584" dirty="0">
                <a:latin typeface="Calibri"/>
                <a:cs typeface="Calibri"/>
              </a:rPr>
              <a:t> </a:t>
            </a:r>
            <a:r>
              <a:rPr sz="1992" dirty="0">
                <a:latin typeface="Calibri"/>
                <a:cs typeface="Calibri"/>
              </a:rPr>
              <a:t>büyük,</a:t>
            </a:r>
            <a:r>
              <a:rPr sz="1992" spc="611" dirty="0">
                <a:latin typeface="Calibri"/>
                <a:cs typeface="Calibri"/>
              </a:rPr>
              <a:t> </a:t>
            </a:r>
            <a:r>
              <a:rPr sz="1992" b="1" dirty="0">
                <a:latin typeface="Calibri"/>
                <a:cs typeface="Calibri"/>
              </a:rPr>
              <a:t>temsili</a:t>
            </a:r>
            <a:r>
              <a:rPr sz="1992" b="1" spc="577" dirty="0">
                <a:latin typeface="Calibri"/>
                <a:cs typeface="Calibri"/>
              </a:rPr>
              <a:t> </a:t>
            </a:r>
            <a:r>
              <a:rPr sz="1992" b="1" dirty="0">
                <a:latin typeface="Calibri"/>
                <a:cs typeface="Calibri"/>
              </a:rPr>
              <a:t>bir</a:t>
            </a:r>
            <a:r>
              <a:rPr sz="1992" b="1" spc="556" dirty="0">
                <a:latin typeface="Calibri"/>
                <a:cs typeface="Calibri"/>
              </a:rPr>
              <a:t> </a:t>
            </a:r>
            <a:r>
              <a:rPr sz="1992" b="1" dirty="0">
                <a:latin typeface="Calibri"/>
                <a:cs typeface="Calibri"/>
              </a:rPr>
              <a:t>veri</a:t>
            </a:r>
            <a:r>
              <a:rPr sz="1992" b="1" spc="556" dirty="0">
                <a:latin typeface="Calibri"/>
                <a:cs typeface="Calibri"/>
              </a:rPr>
              <a:t> </a:t>
            </a:r>
            <a:r>
              <a:rPr sz="1992" b="1" dirty="0">
                <a:latin typeface="Calibri"/>
                <a:cs typeface="Calibri"/>
              </a:rPr>
              <a:t>örneği</a:t>
            </a:r>
            <a:r>
              <a:rPr sz="1992" b="1" spc="556" dirty="0">
                <a:latin typeface="Calibri"/>
                <a:cs typeface="Calibri"/>
              </a:rPr>
              <a:t> </a:t>
            </a:r>
            <a:r>
              <a:rPr sz="1992" b="1" spc="-14" dirty="0">
                <a:latin typeface="Calibri"/>
                <a:cs typeface="Calibri"/>
              </a:rPr>
              <a:t>toplanması 	</a:t>
            </a:r>
            <a:r>
              <a:rPr sz="1992" b="1" dirty="0">
                <a:latin typeface="Calibri"/>
                <a:cs typeface="Calibri"/>
              </a:rPr>
              <a:t>gerekir</a:t>
            </a:r>
            <a:r>
              <a:rPr sz="1992" dirty="0">
                <a:latin typeface="Calibri"/>
                <a:cs typeface="Calibri"/>
              </a:rPr>
              <a:t>.</a:t>
            </a:r>
            <a:r>
              <a:rPr sz="1992" spc="488" dirty="0">
                <a:latin typeface="Calibri"/>
                <a:cs typeface="Calibri"/>
              </a:rPr>
              <a:t> </a:t>
            </a:r>
            <a:r>
              <a:rPr sz="1992" dirty="0">
                <a:latin typeface="Calibri"/>
                <a:cs typeface="Calibri"/>
              </a:rPr>
              <a:t>Eğitim</a:t>
            </a:r>
            <a:r>
              <a:rPr sz="1992" spc="474" dirty="0">
                <a:latin typeface="Calibri"/>
                <a:cs typeface="Calibri"/>
              </a:rPr>
              <a:t> </a:t>
            </a:r>
            <a:r>
              <a:rPr sz="1992" dirty="0">
                <a:latin typeface="Calibri"/>
                <a:cs typeface="Calibri"/>
              </a:rPr>
              <a:t>setindeki</a:t>
            </a:r>
            <a:r>
              <a:rPr sz="1992" spc="474" dirty="0">
                <a:latin typeface="Calibri"/>
                <a:cs typeface="Calibri"/>
              </a:rPr>
              <a:t> </a:t>
            </a:r>
            <a:r>
              <a:rPr sz="1992" dirty="0">
                <a:latin typeface="Calibri"/>
                <a:cs typeface="Calibri"/>
              </a:rPr>
              <a:t>veriler,</a:t>
            </a:r>
            <a:r>
              <a:rPr sz="1992" spc="515" dirty="0">
                <a:latin typeface="Calibri"/>
                <a:cs typeface="Calibri"/>
              </a:rPr>
              <a:t> </a:t>
            </a:r>
            <a:r>
              <a:rPr sz="1992" dirty="0">
                <a:latin typeface="Calibri"/>
                <a:cs typeface="Calibri"/>
              </a:rPr>
              <a:t>bir</a:t>
            </a:r>
            <a:r>
              <a:rPr sz="1992" spc="495" dirty="0">
                <a:latin typeface="Calibri"/>
                <a:cs typeface="Calibri"/>
              </a:rPr>
              <a:t> </a:t>
            </a:r>
            <a:r>
              <a:rPr sz="1992" dirty="0">
                <a:latin typeface="Calibri"/>
                <a:cs typeface="Calibri"/>
              </a:rPr>
              <a:t>metin</a:t>
            </a:r>
            <a:r>
              <a:rPr sz="1992" spc="481" dirty="0">
                <a:latin typeface="Calibri"/>
                <a:cs typeface="Calibri"/>
              </a:rPr>
              <a:t> </a:t>
            </a:r>
            <a:r>
              <a:rPr sz="1992" dirty="0">
                <a:latin typeface="Calibri"/>
                <a:cs typeface="Calibri"/>
              </a:rPr>
              <a:t>topluluğuna,</a:t>
            </a:r>
            <a:r>
              <a:rPr sz="1992" spc="495" dirty="0">
                <a:latin typeface="Calibri"/>
                <a:cs typeface="Calibri"/>
              </a:rPr>
              <a:t> </a:t>
            </a:r>
            <a:r>
              <a:rPr sz="1992" dirty="0">
                <a:latin typeface="Calibri"/>
                <a:cs typeface="Calibri"/>
              </a:rPr>
              <a:t>bir</a:t>
            </a:r>
            <a:r>
              <a:rPr sz="1992" spc="474" dirty="0">
                <a:latin typeface="Calibri"/>
                <a:cs typeface="Calibri"/>
              </a:rPr>
              <a:t> </a:t>
            </a:r>
            <a:r>
              <a:rPr sz="1992" dirty="0">
                <a:latin typeface="Calibri"/>
                <a:cs typeface="Calibri"/>
              </a:rPr>
              <a:t>resim</a:t>
            </a:r>
            <a:r>
              <a:rPr sz="1992" spc="495" dirty="0">
                <a:latin typeface="Calibri"/>
                <a:cs typeface="Calibri"/>
              </a:rPr>
              <a:t> </a:t>
            </a:r>
            <a:r>
              <a:rPr sz="1992" dirty="0">
                <a:latin typeface="Calibri"/>
                <a:cs typeface="Calibri"/>
              </a:rPr>
              <a:t>koleksiyonuna</a:t>
            </a:r>
            <a:r>
              <a:rPr sz="1992" spc="495" dirty="0">
                <a:latin typeface="Calibri"/>
                <a:cs typeface="Calibri"/>
              </a:rPr>
              <a:t> </a:t>
            </a:r>
            <a:r>
              <a:rPr sz="1992" dirty="0">
                <a:latin typeface="Calibri"/>
                <a:cs typeface="Calibri"/>
              </a:rPr>
              <a:t>ve</a:t>
            </a:r>
            <a:r>
              <a:rPr sz="1992" spc="501" dirty="0">
                <a:latin typeface="Calibri"/>
                <a:cs typeface="Calibri"/>
              </a:rPr>
              <a:t> </a:t>
            </a:r>
            <a:r>
              <a:rPr sz="1992" dirty="0">
                <a:latin typeface="Calibri"/>
                <a:cs typeface="Calibri"/>
              </a:rPr>
              <a:t>bir</a:t>
            </a:r>
            <a:r>
              <a:rPr sz="1992" spc="495" dirty="0">
                <a:latin typeface="Calibri"/>
                <a:cs typeface="Calibri"/>
              </a:rPr>
              <a:t> </a:t>
            </a:r>
            <a:r>
              <a:rPr sz="1992" dirty="0">
                <a:latin typeface="Calibri"/>
                <a:cs typeface="Calibri"/>
              </a:rPr>
              <a:t>hizmetin</a:t>
            </a:r>
            <a:r>
              <a:rPr sz="1992" spc="481" dirty="0">
                <a:latin typeface="Calibri"/>
                <a:cs typeface="Calibri"/>
              </a:rPr>
              <a:t> </a:t>
            </a:r>
            <a:r>
              <a:rPr sz="1992" dirty="0">
                <a:latin typeface="Calibri"/>
                <a:cs typeface="Calibri"/>
              </a:rPr>
              <a:t>tek</a:t>
            </a:r>
            <a:r>
              <a:rPr sz="1992" spc="488" dirty="0">
                <a:latin typeface="Calibri"/>
                <a:cs typeface="Calibri"/>
              </a:rPr>
              <a:t> </a:t>
            </a:r>
            <a:r>
              <a:rPr sz="1992" spc="-34" dirty="0">
                <a:latin typeface="Calibri"/>
                <a:cs typeface="Calibri"/>
              </a:rPr>
              <a:t>tek 	</a:t>
            </a:r>
            <a:r>
              <a:rPr sz="1992" dirty="0">
                <a:latin typeface="Calibri"/>
                <a:cs typeface="Calibri"/>
              </a:rPr>
              <a:t>kullanıcılarından</a:t>
            </a:r>
            <a:r>
              <a:rPr sz="1992" spc="611" dirty="0">
                <a:latin typeface="Calibri"/>
                <a:cs typeface="Calibri"/>
              </a:rPr>
              <a:t> </a:t>
            </a:r>
            <a:r>
              <a:rPr sz="1992" dirty="0">
                <a:latin typeface="Calibri"/>
                <a:cs typeface="Calibri"/>
              </a:rPr>
              <a:t>toplanan</a:t>
            </a:r>
            <a:r>
              <a:rPr sz="1992" spc="596" dirty="0">
                <a:latin typeface="Calibri"/>
                <a:cs typeface="Calibri"/>
              </a:rPr>
              <a:t> </a:t>
            </a:r>
            <a:r>
              <a:rPr sz="1992" dirty="0">
                <a:latin typeface="Calibri"/>
                <a:cs typeface="Calibri"/>
              </a:rPr>
              <a:t>verilere</a:t>
            </a:r>
            <a:r>
              <a:rPr sz="1992" spc="611" dirty="0">
                <a:latin typeface="Calibri"/>
                <a:cs typeface="Calibri"/>
              </a:rPr>
              <a:t> </a:t>
            </a:r>
            <a:r>
              <a:rPr sz="1992" dirty="0">
                <a:latin typeface="Calibri"/>
                <a:cs typeface="Calibri"/>
              </a:rPr>
              <a:t>kadar</a:t>
            </a:r>
            <a:r>
              <a:rPr sz="1992" spc="611" dirty="0">
                <a:latin typeface="Calibri"/>
                <a:cs typeface="Calibri"/>
              </a:rPr>
              <a:t> </a:t>
            </a:r>
            <a:r>
              <a:rPr sz="1992" dirty="0">
                <a:latin typeface="Calibri"/>
                <a:cs typeface="Calibri"/>
              </a:rPr>
              <a:t>değişebilir.</a:t>
            </a:r>
            <a:r>
              <a:rPr sz="1992" spc="577" dirty="0">
                <a:latin typeface="Calibri"/>
                <a:cs typeface="Calibri"/>
              </a:rPr>
              <a:t> </a:t>
            </a:r>
            <a:r>
              <a:rPr sz="1992" dirty="0">
                <a:latin typeface="Calibri"/>
                <a:cs typeface="Calibri"/>
              </a:rPr>
              <a:t>Aşırı</a:t>
            </a:r>
            <a:r>
              <a:rPr sz="1992" spc="584" dirty="0">
                <a:latin typeface="Calibri"/>
                <a:cs typeface="Calibri"/>
              </a:rPr>
              <a:t> </a:t>
            </a:r>
            <a:r>
              <a:rPr sz="1992" dirty="0">
                <a:latin typeface="Calibri"/>
                <a:cs typeface="Calibri"/>
              </a:rPr>
              <a:t>sığdırma,</a:t>
            </a:r>
            <a:r>
              <a:rPr sz="1992" spc="596" dirty="0">
                <a:latin typeface="Calibri"/>
                <a:cs typeface="Calibri"/>
              </a:rPr>
              <a:t> </a:t>
            </a:r>
            <a:r>
              <a:rPr sz="1992" dirty="0">
                <a:latin typeface="Calibri"/>
                <a:cs typeface="Calibri"/>
              </a:rPr>
              <a:t>bir</a:t>
            </a:r>
            <a:r>
              <a:rPr sz="1992" spc="611" dirty="0">
                <a:latin typeface="Calibri"/>
                <a:cs typeface="Calibri"/>
              </a:rPr>
              <a:t> </a:t>
            </a:r>
            <a:r>
              <a:rPr sz="1992" dirty="0">
                <a:latin typeface="Calibri"/>
                <a:cs typeface="Calibri"/>
              </a:rPr>
              <a:t>makine</a:t>
            </a:r>
            <a:r>
              <a:rPr sz="1992" spc="611" dirty="0">
                <a:latin typeface="Calibri"/>
                <a:cs typeface="Calibri"/>
              </a:rPr>
              <a:t> </a:t>
            </a:r>
            <a:r>
              <a:rPr sz="1992" dirty="0">
                <a:latin typeface="Calibri"/>
                <a:cs typeface="Calibri"/>
              </a:rPr>
              <a:t>öğrenme</a:t>
            </a:r>
            <a:r>
              <a:rPr sz="1992" spc="611" dirty="0">
                <a:latin typeface="Calibri"/>
                <a:cs typeface="Calibri"/>
              </a:rPr>
              <a:t> </a:t>
            </a:r>
            <a:r>
              <a:rPr sz="1992" dirty="0">
                <a:latin typeface="Calibri"/>
                <a:cs typeface="Calibri"/>
              </a:rPr>
              <a:t>modeli</a:t>
            </a:r>
            <a:r>
              <a:rPr sz="1992" spc="577" dirty="0">
                <a:latin typeface="Calibri"/>
                <a:cs typeface="Calibri"/>
              </a:rPr>
              <a:t> </a:t>
            </a:r>
            <a:r>
              <a:rPr sz="1992" spc="-14" dirty="0">
                <a:latin typeface="Calibri"/>
                <a:cs typeface="Calibri"/>
              </a:rPr>
              <a:t>eğitimi 	</a:t>
            </a:r>
            <a:r>
              <a:rPr sz="1992" dirty="0">
                <a:latin typeface="Calibri"/>
                <a:cs typeface="Calibri"/>
              </a:rPr>
              <a:t>alırken</a:t>
            </a:r>
            <a:r>
              <a:rPr sz="1992" spc="48" dirty="0">
                <a:latin typeface="Calibri"/>
                <a:cs typeface="Calibri"/>
              </a:rPr>
              <a:t> </a:t>
            </a:r>
            <a:r>
              <a:rPr sz="1992" dirty="0">
                <a:latin typeface="Calibri"/>
                <a:cs typeface="Calibri"/>
              </a:rPr>
              <a:t>dikkat</a:t>
            </a:r>
            <a:r>
              <a:rPr sz="1992" spc="27" dirty="0">
                <a:latin typeface="Calibri"/>
                <a:cs typeface="Calibri"/>
              </a:rPr>
              <a:t> </a:t>
            </a:r>
            <a:r>
              <a:rPr sz="1992" dirty="0">
                <a:latin typeface="Calibri"/>
                <a:cs typeface="Calibri"/>
              </a:rPr>
              <a:t>edilmesi</a:t>
            </a:r>
            <a:r>
              <a:rPr sz="1992" spc="41" dirty="0">
                <a:latin typeface="Calibri"/>
                <a:cs typeface="Calibri"/>
              </a:rPr>
              <a:t> </a:t>
            </a:r>
            <a:r>
              <a:rPr sz="1992" dirty="0">
                <a:latin typeface="Calibri"/>
                <a:cs typeface="Calibri"/>
              </a:rPr>
              <a:t>gereken</a:t>
            </a:r>
            <a:r>
              <a:rPr sz="1992" spc="48" dirty="0">
                <a:latin typeface="Calibri"/>
                <a:cs typeface="Calibri"/>
              </a:rPr>
              <a:t> </a:t>
            </a:r>
            <a:r>
              <a:rPr sz="1992" dirty="0">
                <a:latin typeface="Calibri"/>
                <a:cs typeface="Calibri"/>
              </a:rPr>
              <a:t>bir</a:t>
            </a:r>
            <a:r>
              <a:rPr sz="1992" spc="48" dirty="0">
                <a:latin typeface="Calibri"/>
                <a:cs typeface="Calibri"/>
              </a:rPr>
              <a:t> </a:t>
            </a:r>
            <a:r>
              <a:rPr sz="1992" spc="-14" dirty="0">
                <a:latin typeface="Calibri"/>
                <a:cs typeface="Calibri"/>
              </a:rPr>
              <a:t>şeydir.</a:t>
            </a:r>
            <a:endParaRPr sz="1992">
              <a:latin typeface="Calibri"/>
              <a:cs typeface="Calibri"/>
            </a:endParaRPr>
          </a:p>
          <a:p>
            <a:pPr marL="275647" indent="-258201" algn="just">
              <a:spcBef>
                <a:spcPts val="941"/>
              </a:spcBef>
              <a:buFont typeface="Arial MT"/>
              <a:buChar char="•"/>
              <a:tabLst>
                <a:tab pos="275647" algn="l"/>
              </a:tabLst>
            </a:pPr>
            <a:r>
              <a:rPr sz="1992" b="1" dirty="0">
                <a:latin typeface="Calibri"/>
                <a:cs typeface="Calibri"/>
              </a:rPr>
              <a:t>Makine</a:t>
            </a:r>
            <a:r>
              <a:rPr sz="1992" b="1" spc="131" dirty="0">
                <a:latin typeface="Calibri"/>
                <a:cs typeface="Calibri"/>
              </a:rPr>
              <a:t> </a:t>
            </a:r>
            <a:r>
              <a:rPr sz="1992" b="1" dirty="0">
                <a:latin typeface="Calibri"/>
                <a:cs typeface="Calibri"/>
              </a:rPr>
              <a:t>öğrenimi</a:t>
            </a:r>
            <a:r>
              <a:rPr sz="1992" b="1" spc="82" dirty="0">
                <a:latin typeface="Calibri"/>
                <a:cs typeface="Calibri"/>
              </a:rPr>
              <a:t> </a:t>
            </a:r>
            <a:r>
              <a:rPr sz="1992" b="1" dirty="0">
                <a:latin typeface="Calibri"/>
                <a:cs typeface="Calibri"/>
              </a:rPr>
              <a:t>algoritmaları</a:t>
            </a:r>
            <a:r>
              <a:rPr sz="1992" b="1" spc="144" dirty="0">
                <a:latin typeface="Calibri"/>
                <a:cs typeface="Calibri"/>
              </a:rPr>
              <a:t> </a:t>
            </a:r>
            <a:r>
              <a:rPr sz="1992" b="1" dirty="0">
                <a:latin typeface="Calibri"/>
                <a:cs typeface="Calibri"/>
              </a:rPr>
              <a:t>iki</a:t>
            </a:r>
            <a:r>
              <a:rPr sz="1992" b="1" spc="151" dirty="0">
                <a:latin typeface="Calibri"/>
                <a:cs typeface="Calibri"/>
              </a:rPr>
              <a:t> </a:t>
            </a:r>
            <a:r>
              <a:rPr sz="1992" b="1" dirty="0">
                <a:latin typeface="Calibri"/>
                <a:cs typeface="Calibri"/>
              </a:rPr>
              <a:t>gruba</a:t>
            </a:r>
            <a:r>
              <a:rPr sz="1992" b="1" spc="117" dirty="0">
                <a:latin typeface="Calibri"/>
                <a:cs typeface="Calibri"/>
              </a:rPr>
              <a:t> </a:t>
            </a:r>
            <a:r>
              <a:rPr sz="1992" b="1" spc="-14" dirty="0">
                <a:latin typeface="Calibri"/>
                <a:cs typeface="Calibri"/>
              </a:rPr>
              <a:t>ayrılır:</a:t>
            </a:r>
            <a:endParaRPr sz="1992">
              <a:latin typeface="Calibri"/>
              <a:cs typeface="Calibri"/>
            </a:endParaRPr>
          </a:p>
          <a:p>
            <a:pPr marL="793793" lvl="1" indent="-257328" algn="just">
              <a:spcBef>
                <a:spcPts val="405"/>
              </a:spcBef>
              <a:buFont typeface="Arial MT"/>
              <a:buChar char="•"/>
              <a:tabLst>
                <a:tab pos="793793" algn="l"/>
              </a:tabLst>
            </a:pPr>
            <a:r>
              <a:rPr sz="1786" dirty="0">
                <a:latin typeface="Calibri"/>
                <a:cs typeface="Calibri"/>
              </a:rPr>
              <a:t>Denetimli</a:t>
            </a:r>
            <a:r>
              <a:rPr sz="1786" spc="7" dirty="0">
                <a:latin typeface="Calibri"/>
                <a:cs typeface="Calibri"/>
              </a:rPr>
              <a:t> </a:t>
            </a:r>
            <a:r>
              <a:rPr sz="1786" dirty="0">
                <a:latin typeface="Calibri"/>
                <a:cs typeface="Calibri"/>
              </a:rPr>
              <a:t>Öğrenme</a:t>
            </a:r>
            <a:r>
              <a:rPr sz="1786" spc="34" dirty="0">
                <a:latin typeface="Calibri"/>
                <a:cs typeface="Calibri"/>
              </a:rPr>
              <a:t> </a:t>
            </a:r>
            <a:r>
              <a:rPr sz="1786" dirty="0">
                <a:latin typeface="Calibri"/>
                <a:cs typeface="Calibri"/>
              </a:rPr>
              <a:t>algoritmaları</a:t>
            </a:r>
            <a:r>
              <a:rPr sz="1786" spc="14" dirty="0">
                <a:latin typeface="Calibri"/>
                <a:cs typeface="Calibri"/>
              </a:rPr>
              <a:t> </a:t>
            </a:r>
            <a:r>
              <a:rPr sz="1786" dirty="0">
                <a:latin typeface="Calibri"/>
                <a:cs typeface="Calibri"/>
              </a:rPr>
              <a:t>(Supervised</a:t>
            </a:r>
            <a:r>
              <a:rPr sz="1786" spc="41" dirty="0">
                <a:latin typeface="Calibri"/>
                <a:cs typeface="Calibri"/>
              </a:rPr>
              <a:t> </a:t>
            </a:r>
            <a:r>
              <a:rPr sz="1786" dirty="0">
                <a:latin typeface="Calibri"/>
                <a:cs typeface="Calibri"/>
              </a:rPr>
              <a:t>Learning</a:t>
            </a:r>
            <a:r>
              <a:rPr sz="1786" spc="34" dirty="0">
                <a:latin typeface="Calibri"/>
                <a:cs typeface="Calibri"/>
              </a:rPr>
              <a:t> </a:t>
            </a:r>
            <a:r>
              <a:rPr sz="1786" spc="-14" dirty="0">
                <a:latin typeface="Calibri"/>
                <a:cs typeface="Calibri"/>
              </a:rPr>
              <a:t>algorithms)</a:t>
            </a:r>
            <a:endParaRPr sz="1786">
              <a:latin typeface="Calibri"/>
              <a:cs typeface="Calibri"/>
            </a:endParaRPr>
          </a:p>
          <a:p>
            <a:pPr marL="793793" lvl="1" indent="-257328" algn="just">
              <a:spcBef>
                <a:spcPts val="378"/>
              </a:spcBef>
              <a:buFont typeface="Arial MT"/>
              <a:buChar char="•"/>
              <a:tabLst>
                <a:tab pos="793793" algn="l"/>
              </a:tabLst>
            </a:pPr>
            <a:r>
              <a:rPr sz="1786" dirty="0">
                <a:latin typeface="Calibri"/>
                <a:cs typeface="Calibri"/>
              </a:rPr>
              <a:t>Denetimsiz</a:t>
            </a:r>
            <a:r>
              <a:rPr sz="1786" spc="27" dirty="0">
                <a:latin typeface="Calibri"/>
                <a:cs typeface="Calibri"/>
              </a:rPr>
              <a:t> </a:t>
            </a:r>
            <a:r>
              <a:rPr sz="1786" dirty="0">
                <a:latin typeface="Calibri"/>
                <a:cs typeface="Calibri"/>
              </a:rPr>
              <a:t>Öğrenme</a:t>
            </a:r>
            <a:r>
              <a:rPr sz="1786" spc="7" dirty="0">
                <a:latin typeface="Calibri"/>
                <a:cs typeface="Calibri"/>
              </a:rPr>
              <a:t> </a:t>
            </a:r>
            <a:r>
              <a:rPr sz="1786" dirty="0">
                <a:latin typeface="Calibri"/>
                <a:cs typeface="Calibri"/>
              </a:rPr>
              <a:t>algoritmaları</a:t>
            </a:r>
            <a:r>
              <a:rPr sz="1786" spc="27" dirty="0">
                <a:latin typeface="Calibri"/>
                <a:cs typeface="Calibri"/>
              </a:rPr>
              <a:t> </a:t>
            </a:r>
            <a:r>
              <a:rPr sz="1786" dirty="0">
                <a:latin typeface="Calibri"/>
                <a:cs typeface="Calibri"/>
              </a:rPr>
              <a:t>(Unsupervised</a:t>
            </a:r>
            <a:r>
              <a:rPr sz="1786" spc="27" dirty="0">
                <a:latin typeface="Calibri"/>
                <a:cs typeface="Calibri"/>
              </a:rPr>
              <a:t> </a:t>
            </a:r>
            <a:r>
              <a:rPr sz="1786" dirty="0">
                <a:latin typeface="Calibri"/>
                <a:cs typeface="Calibri"/>
              </a:rPr>
              <a:t>Learning</a:t>
            </a:r>
            <a:r>
              <a:rPr sz="1786" spc="27" dirty="0">
                <a:latin typeface="Calibri"/>
                <a:cs typeface="Calibri"/>
              </a:rPr>
              <a:t> </a:t>
            </a:r>
            <a:r>
              <a:rPr sz="1786" spc="-14" dirty="0">
                <a:latin typeface="Calibri"/>
                <a:cs typeface="Calibri"/>
              </a:rPr>
              <a:t>algorithms)</a:t>
            </a:r>
            <a:endParaRPr sz="1786">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799" y="364158"/>
            <a:ext cx="11506201" cy="715180"/>
          </a:xfrm>
          <a:prstGeom prst="rect">
            <a:avLst/>
          </a:prstGeom>
        </p:spPr>
        <p:txBody>
          <a:bodyPr vert="horz" wrap="square" lIns="0" tIns="17446" rIns="0" bIns="0" rtlCol="0">
            <a:spAutoFit/>
          </a:bodyPr>
          <a:lstStyle/>
          <a:p>
            <a:pPr marL="17446">
              <a:spcBef>
                <a:spcPts val="137"/>
              </a:spcBef>
            </a:pPr>
            <a:r>
              <a:rPr sz="4533" dirty="0"/>
              <a:t>Makine</a:t>
            </a:r>
            <a:r>
              <a:rPr sz="4533" spc="-157" dirty="0"/>
              <a:t> </a:t>
            </a:r>
            <a:r>
              <a:rPr sz="4533" dirty="0"/>
              <a:t>Öğrenme</a:t>
            </a:r>
            <a:r>
              <a:rPr sz="4533" spc="-151" dirty="0"/>
              <a:t> </a:t>
            </a:r>
            <a:r>
              <a:rPr sz="4533" spc="-27" dirty="0"/>
              <a:t>Türleri</a:t>
            </a:r>
            <a:r>
              <a:rPr sz="4533" spc="-165" dirty="0"/>
              <a:t> </a:t>
            </a:r>
            <a:r>
              <a:rPr sz="4533" dirty="0"/>
              <a:t>–</a:t>
            </a:r>
            <a:r>
              <a:rPr sz="4533" spc="-137" dirty="0"/>
              <a:t> </a:t>
            </a:r>
            <a:r>
              <a:rPr sz="4533" dirty="0"/>
              <a:t>Denetimli</a:t>
            </a:r>
            <a:r>
              <a:rPr sz="4533" spc="-124" dirty="0"/>
              <a:t> </a:t>
            </a:r>
            <a:r>
              <a:rPr sz="4533" spc="-14" dirty="0"/>
              <a:t>Öğrenme</a:t>
            </a:r>
            <a:endParaRPr sz="4533" dirty="0"/>
          </a:p>
        </p:txBody>
      </p:sp>
      <p:sp>
        <p:nvSpPr>
          <p:cNvPr id="3" name="object 3"/>
          <p:cNvSpPr txBox="1"/>
          <p:nvPr/>
        </p:nvSpPr>
        <p:spPr>
          <a:xfrm>
            <a:off x="1037700" y="1186334"/>
            <a:ext cx="9002376" cy="3700070"/>
          </a:xfrm>
          <a:prstGeom prst="rect">
            <a:avLst/>
          </a:prstGeom>
        </p:spPr>
        <p:txBody>
          <a:bodyPr vert="horz" wrap="square" lIns="0" tIns="135210" rIns="0" bIns="0" rtlCol="0">
            <a:spAutoFit/>
          </a:bodyPr>
          <a:lstStyle/>
          <a:p>
            <a:pPr marL="275647" indent="-258201" algn="just">
              <a:spcBef>
                <a:spcPts val="1065"/>
              </a:spcBef>
              <a:buFont typeface="Arial MT"/>
              <a:buChar char="•"/>
              <a:tabLst>
                <a:tab pos="275647" algn="l"/>
              </a:tabLst>
            </a:pPr>
            <a:r>
              <a:rPr sz="1992" dirty="0">
                <a:latin typeface="Calibri"/>
                <a:cs typeface="Calibri"/>
              </a:rPr>
              <a:t>Hedef:</a:t>
            </a:r>
            <a:r>
              <a:rPr sz="1992" spc="62" dirty="0">
                <a:latin typeface="Calibri"/>
                <a:cs typeface="Calibri"/>
              </a:rPr>
              <a:t> </a:t>
            </a:r>
            <a:r>
              <a:rPr sz="1992" dirty="0">
                <a:latin typeface="Calibri"/>
                <a:cs typeface="Calibri"/>
              </a:rPr>
              <a:t>Sınıfı</a:t>
            </a:r>
            <a:r>
              <a:rPr sz="1992" spc="62" dirty="0">
                <a:latin typeface="Calibri"/>
                <a:cs typeface="Calibri"/>
              </a:rPr>
              <a:t> </a:t>
            </a:r>
            <a:r>
              <a:rPr sz="1992" dirty="0">
                <a:latin typeface="Calibri"/>
                <a:cs typeface="Calibri"/>
              </a:rPr>
              <a:t>veya</a:t>
            </a:r>
            <a:r>
              <a:rPr sz="1992" spc="69" dirty="0">
                <a:latin typeface="Calibri"/>
                <a:cs typeface="Calibri"/>
              </a:rPr>
              <a:t> </a:t>
            </a:r>
            <a:r>
              <a:rPr sz="1992" dirty="0">
                <a:latin typeface="Calibri"/>
                <a:cs typeface="Calibri"/>
              </a:rPr>
              <a:t>değer</a:t>
            </a:r>
            <a:r>
              <a:rPr sz="1992" spc="41" dirty="0">
                <a:latin typeface="Calibri"/>
                <a:cs typeface="Calibri"/>
              </a:rPr>
              <a:t> </a:t>
            </a:r>
            <a:r>
              <a:rPr sz="1992" dirty="0">
                <a:latin typeface="Calibri"/>
                <a:cs typeface="Calibri"/>
              </a:rPr>
              <a:t>etiketini</a:t>
            </a:r>
            <a:r>
              <a:rPr sz="1992" spc="62" dirty="0">
                <a:latin typeface="Calibri"/>
                <a:cs typeface="Calibri"/>
              </a:rPr>
              <a:t> </a:t>
            </a:r>
            <a:r>
              <a:rPr sz="1992" dirty="0">
                <a:latin typeface="Calibri"/>
                <a:cs typeface="Calibri"/>
              </a:rPr>
              <a:t>tahmin</a:t>
            </a:r>
            <a:r>
              <a:rPr sz="1992" spc="55" dirty="0">
                <a:latin typeface="Calibri"/>
                <a:cs typeface="Calibri"/>
              </a:rPr>
              <a:t> </a:t>
            </a:r>
            <a:r>
              <a:rPr sz="1992" spc="-14" dirty="0">
                <a:latin typeface="Calibri"/>
                <a:cs typeface="Calibri"/>
              </a:rPr>
              <a:t>edin.</a:t>
            </a:r>
            <a:endParaRPr sz="1992">
              <a:latin typeface="Calibri"/>
              <a:cs typeface="Calibri"/>
            </a:endParaRPr>
          </a:p>
          <a:p>
            <a:pPr marL="274774" marR="7851" indent="-258201" algn="just">
              <a:lnSpc>
                <a:spcPct val="92200"/>
              </a:lnSpc>
              <a:spcBef>
                <a:spcPts val="1125"/>
              </a:spcBef>
              <a:buFont typeface="Arial MT"/>
              <a:buChar char="•"/>
              <a:tabLst>
                <a:tab pos="276519" algn="l"/>
              </a:tabLst>
            </a:pPr>
            <a:r>
              <a:rPr sz="1992" dirty="0">
                <a:latin typeface="Calibri"/>
                <a:cs typeface="Calibri"/>
              </a:rPr>
              <a:t>Denetimli</a:t>
            </a:r>
            <a:r>
              <a:rPr sz="1992" spc="192" dirty="0">
                <a:latin typeface="Calibri"/>
                <a:cs typeface="Calibri"/>
              </a:rPr>
              <a:t>  </a:t>
            </a:r>
            <a:r>
              <a:rPr sz="1992" dirty="0">
                <a:latin typeface="Calibri"/>
                <a:cs typeface="Calibri"/>
              </a:rPr>
              <a:t>öğrenme,</a:t>
            </a:r>
            <a:r>
              <a:rPr sz="1992" spc="199" dirty="0">
                <a:latin typeface="Calibri"/>
                <a:cs typeface="Calibri"/>
              </a:rPr>
              <a:t>  </a:t>
            </a:r>
            <a:r>
              <a:rPr sz="1992" dirty="0">
                <a:latin typeface="Calibri"/>
                <a:cs typeface="Calibri"/>
              </a:rPr>
              <a:t>etiketli</a:t>
            </a:r>
            <a:r>
              <a:rPr sz="1992" spc="185" dirty="0">
                <a:latin typeface="Calibri"/>
                <a:cs typeface="Calibri"/>
              </a:rPr>
              <a:t>  </a:t>
            </a:r>
            <a:r>
              <a:rPr sz="1992" dirty="0">
                <a:latin typeface="Calibri"/>
                <a:cs typeface="Calibri"/>
              </a:rPr>
              <a:t>eğitim</a:t>
            </a:r>
            <a:r>
              <a:rPr sz="1992" spc="199" dirty="0">
                <a:latin typeface="Calibri"/>
                <a:cs typeface="Calibri"/>
              </a:rPr>
              <a:t>  </a:t>
            </a:r>
            <a:r>
              <a:rPr sz="1992" dirty="0">
                <a:latin typeface="Calibri"/>
                <a:cs typeface="Calibri"/>
              </a:rPr>
              <a:t>verilerinden</a:t>
            </a:r>
            <a:r>
              <a:rPr sz="1992" spc="192" dirty="0">
                <a:latin typeface="Calibri"/>
                <a:cs typeface="Calibri"/>
              </a:rPr>
              <a:t>  </a:t>
            </a:r>
            <a:r>
              <a:rPr sz="1992" dirty="0">
                <a:latin typeface="Calibri"/>
                <a:cs typeface="Calibri"/>
              </a:rPr>
              <a:t>bir</a:t>
            </a:r>
            <a:r>
              <a:rPr sz="1992" spc="185" dirty="0">
                <a:latin typeface="Calibri"/>
                <a:cs typeface="Calibri"/>
              </a:rPr>
              <a:t>  </a:t>
            </a:r>
            <a:r>
              <a:rPr sz="1992" dirty="0">
                <a:latin typeface="Calibri"/>
                <a:cs typeface="Calibri"/>
              </a:rPr>
              <a:t>işlevin</a:t>
            </a:r>
            <a:r>
              <a:rPr sz="1992" spc="199" dirty="0">
                <a:latin typeface="Calibri"/>
                <a:cs typeface="Calibri"/>
              </a:rPr>
              <a:t>  </a:t>
            </a:r>
            <a:r>
              <a:rPr sz="1992" dirty="0">
                <a:latin typeface="Calibri"/>
                <a:cs typeface="Calibri"/>
              </a:rPr>
              <a:t>çıkarılmasıyla</a:t>
            </a:r>
            <a:r>
              <a:rPr sz="1992" spc="199" dirty="0">
                <a:latin typeface="Calibri"/>
                <a:cs typeface="Calibri"/>
              </a:rPr>
              <a:t>  </a:t>
            </a:r>
            <a:r>
              <a:rPr sz="1992" spc="-14" dirty="0">
                <a:latin typeface="Calibri"/>
                <a:cs typeface="Calibri"/>
              </a:rPr>
              <a:t>ilgili 	</a:t>
            </a:r>
            <a:r>
              <a:rPr sz="1992" dirty="0">
                <a:latin typeface="Calibri"/>
                <a:cs typeface="Calibri"/>
              </a:rPr>
              <a:t>makine</a:t>
            </a:r>
            <a:r>
              <a:rPr sz="1992" spc="673" dirty="0">
                <a:latin typeface="Calibri"/>
                <a:cs typeface="Calibri"/>
              </a:rPr>
              <a:t> </a:t>
            </a:r>
            <a:r>
              <a:rPr sz="1992" dirty="0">
                <a:latin typeface="Calibri"/>
                <a:cs typeface="Calibri"/>
              </a:rPr>
              <a:t>öğreniminin</a:t>
            </a:r>
            <a:r>
              <a:rPr sz="1992" spc="680" dirty="0">
                <a:latin typeface="Calibri"/>
                <a:cs typeface="Calibri"/>
              </a:rPr>
              <a:t> </a:t>
            </a:r>
            <a:r>
              <a:rPr sz="1992" dirty="0">
                <a:latin typeface="Calibri"/>
                <a:cs typeface="Calibri"/>
              </a:rPr>
              <a:t>bir</a:t>
            </a:r>
            <a:r>
              <a:rPr sz="1992" spc="680" dirty="0">
                <a:latin typeface="Calibri"/>
                <a:cs typeface="Calibri"/>
              </a:rPr>
              <a:t> </a:t>
            </a:r>
            <a:r>
              <a:rPr sz="1992" dirty="0">
                <a:latin typeface="Calibri"/>
                <a:cs typeface="Calibri"/>
              </a:rPr>
              <a:t>dalıdır.</a:t>
            </a:r>
            <a:r>
              <a:rPr sz="1992" spc="680" dirty="0">
                <a:latin typeface="Calibri"/>
                <a:cs typeface="Calibri"/>
              </a:rPr>
              <a:t> </a:t>
            </a:r>
            <a:r>
              <a:rPr sz="1992" dirty="0">
                <a:latin typeface="Calibri"/>
                <a:cs typeface="Calibri"/>
              </a:rPr>
              <a:t>Eğitim</a:t>
            </a:r>
            <a:r>
              <a:rPr sz="1992" spc="673" dirty="0">
                <a:latin typeface="Calibri"/>
                <a:cs typeface="Calibri"/>
              </a:rPr>
              <a:t> </a:t>
            </a:r>
            <a:r>
              <a:rPr sz="1992" dirty="0">
                <a:latin typeface="Calibri"/>
                <a:cs typeface="Calibri"/>
              </a:rPr>
              <a:t>verileri</a:t>
            </a:r>
            <a:r>
              <a:rPr sz="1992" spc="665" dirty="0">
                <a:latin typeface="Calibri"/>
                <a:cs typeface="Calibri"/>
              </a:rPr>
              <a:t> </a:t>
            </a:r>
            <a:r>
              <a:rPr sz="1992" b="1" dirty="0">
                <a:latin typeface="Calibri"/>
                <a:cs typeface="Calibri"/>
              </a:rPr>
              <a:t>bir</a:t>
            </a:r>
            <a:r>
              <a:rPr sz="1992" b="1" spc="673" dirty="0">
                <a:latin typeface="Calibri"/>
                <a:cs typeface="Calibri"/>
              </a:rPr>
              <a:t> </a:t>
            </a:r>
            <a:r>
              <a:rPr sz="1992" b="1" dirty="0">
                <a:latin typeface="Calibri"/>
                <a:cs typeface="Calibri"/>
              </a:rPr>
              <a:t>dizi</a:t>
            </a:r>
            <a:r>
              <a:rPr sz="1992" b="1" spc="653" dirty="0">
                <a:latin typeface="Calibri"/>
                <a:cs typeface="Calibri"/>
              </a:rPr>
              <a:t> </a:t>
            </a:r>
            <a:r>
              <a:rPr sz="1992" b="1" dirty="0">
                <a:latin typeface="Calibri"/>
                <a:cs typeface="Calibri"/>
              </a:rPr>
              <a:t>[giriş,</a:t>
            </a:r>
            <a:r>
              <a:rPr sz="1992" b="1" spc="680" dirty="0">
                <a:latin typeface="Calibri"/>
                <a:cs typeface="Calibri"/>
              </a:rPr>
              <a:t> </a:t>
            </a:r>
            <a:r>
              <a:rPr sz="1992" b="1" dirty="0">
                <a:latin typeface="Calibri"/>
                <a:cs typeface="Calibri"/>
              </a:rPr>
              <a:t>hedef]</a:t>
            </a:r>
            <a:r>
              <a:rPr sz="1992" b="1" spc="659" dirty="0">
                <a:latin typeface="Calibri"/>
                <a:cs typeface="Calibri"/>
              </a:rPr>
              <a:t> </a:t>
            </a:r>
            <a:r>
              <a:rPr sz="1992" b="1" spc="-14" dirty="0">
                <a:latin typeface="Calibri"/>
                <a:cs typeface="Calibri"/>
              </a:rPr>
              <a:t>çiftinden 	</a:t>
            </a:r>
            <a:r>
              <a:rPr sz="1992" dirty="0">
                <a:latin typeface="Calibri"/>
                <a:cs typeface="Calibri"/>
              </a:rPr>
              <a:t>oluşur;</a:t>
            </a:r>
            <a:r>
              <a:rPr sz="1992" spc="192" dirty="0">
                <a:latin typeface="Calibri"/>
                <a:cs typeface="Calibri"/>
              </a:rPr>
              <a:t> </a:t>
            </a:r>
            <a:r>
              <a:rPr sz="1992" dirty="0">
                <a:latin typeface="Calibri"/>
                <a:cs typeface="Calibri"/>
              </a:rPr>
              <a:t>burada</a:t>
            </a:r>
            <a:r>
              <a:rPr sz="1992" spc="179" dirty="0">
                <a:latin typeface="Calibri"/>
                <a:cs typeface="Calibri"/>
              </a:rPr>
              <a:t> </a:t>
            </a:r>
            <a:r>
              <a:rPr sz="1992" b="1" dirty="0">
                <a:latin typeface="Calibri"/>
                <a:cs typeface="Calibri"/>
              </a:rPr>
              <a:t>giriş,</a:t>
            </a:r>
            <a:r>
              <a:rPr sz="1992" b="1" spc="179" dirty="0">
                <a:latin typeface="Calibri"/>
                <a:cs typeface="Calibri"/>
              </a:rPr>
              <a:t> </a:t>
            </a:r>
            <a:r>
              <a:rPr sz="1992" b="1" dirty="0">
                <a:latin typeface="Calibri"/>
                <a:cs typeface="Calibri"/>
              </a:rPr>
              <a:t>özelliklerin</a:t>
            </a:r>
            <a:r>
              <a:rPr sz="1992" b="1" spc="172" dirty="0">
                <a:latin typeface="Calibri"/>
                <a:cs typeface="Calibri"/>
              </a:rPr>
              <a:t> </a:t>
            </a:r>
            <a:r>
              <a:rPr sz="1992" b="1" dirty="0">
                <a:latin typeface="Calibri"/>
                <a:cs typeface="Calibri"/>
              </a:rPr>
              <a:t>bir</a:t>
            </a:r>
            <a:r>
              <a:rPr sz="1992" b="1" spc="179" dirty="0">
                <a:latin typeface="Calibri"/>
                <a:cs typeface="Calibri"/>
              </a:rPr>
              <a:t> </a:t>
            </a:r>
            <a:r>
              <a:rPr sz="1992" b="1" dirty="0">
                <a:latin typeface="Calibri"/>
                <a:cs typeface="Calibri"/>
              </a:rPr>
              <a:t>vektörü</a:t>
            </a:r>
            <a:r>
              <a:rPr sz="1992" b="1" spc="199" dirty="0">
                <a:latin typeface="Calibri"/>
                <a:cs typeface="Calibri"/>
              </a:rPr>
              <a:t> </a:t>
            </a:r>
            <a:r>
              <a:rPr sz="1992" b="1" dirty="0">
                <a:latin typeface="Calibri"/>
                <a:cs typeface="Calibri"/>
              </a:rPr>
              <a:t>olabilir</a:t>
            </a:r>
            <a:r>
              <a:rPr sz="1992" b="1" spc="179" dirty="0">
                <a:latin typeface="Calibri"/>
                <a:cs typeface="Calibri"/>
              </a:rPr>
              <a:t> </a:t>
            </a:r>
            <a:r>
              <a:rPr sz="1992" b="1" dirty="0">
                <a:latin typeface="Calibri"/>
                <a:cs typeface="Calibri"/>
              </a:rPr>
              <a:t>ve</a:t>
            </a:r>
            <a:r>
              <a:rPr sz="1992" b="1" spc="157" dirty="0">
                <a:latin typeface="Calibri"/>
                <a:cs typeface="Calibri"/>
              </a:rPr>
              <a:t> </a:t>
            </a:r>
            <a:r>
              <a:rPr sz="1992" b="1" dirty="0">
                <a:latin typeface="Calibri"/>
                <a:cs typeface="Calibri"/>
              </a:rPr>
              <a:t>hedef,</a:t>
            </a:r>
            <a:r>
              <a:rPr sz="1992" b="1" spc="199" dirty="0">
                <a:latin typeface="Calibri"/>
                <a:cs typeface="Calibri"/>
              </a:rPr>
              <a:t> </a:t>
            </a:r>
            <a:r>
              <a:rPr sz="1992" b="1" dirty="0">
                <a:latin typeface="Calibri"/>
                <a:cs typeface="Calibri"/>
              </a:rPr>
              <a:t>işlevin</a:t>
            </a:r>
            <a:r>
              <a:rPr sz="1992" b="1" spc="172" dirty="0">
                <a:latin typeface="Calibri"/>
                <a:cs typeface="Calibri"/>
              </a:rPr>
              <a:t> </a:t>
            </a:r>
            <a:r>
              <a:rPr sz="1992" b="1" dirty="0">
                <a:latin typeface="Calibri"/>
                <a:cs typeface="Calibri"/>
              </a:rPr>
              <a:t>çıktı</a:t>
            </a:r>
            <a:r>
              <a:rPr sz="1992" b="1" spc="179" dirty="0">
                <a:latin typeface="Calibri"/>
                <a:cs typeface="Calibri"/>
              </a:rPr>
              <a:t> </a:t>
            </a:r>
            <a:r>
              <a:rPr sz="1992" b="1" spc="-14" dirty="0">
                <a:latin typeface="Calibri"/>
                <a:cs typeface="Calibri"/>
              </a:rPr>
              <a:t>vermesi 	</a:t>
            </a:r>
            <a:r>
              <a:rPr sz="1992" dirty="0">
                <a:latin typeface="Calibri"/>
                <a:cs typeface="Calibri"/>
              </a:rPr>
              <a:t>için</a:t>
            </a:r>
            <a:r>
              <a:rPr sz="1992" spc="179" dirty="0">
                <a:latin typeface="Calibri"/>
                <a:cs typeface="Calibri"/>
              </a:rPr>
              <a:t> </a:t>
            </a:r>
            <a:r>
              <a:rPr sz="1992" dirty="0">
                <a:latin typeface="Calibri"/>
                <a:cs typeface="Calibri"/>
              </a:rPr>
              <a:t>ne</a:t>
            </a:r>
            <a:r>
              <a:rPr sz="1992" spc="172" dirty="0">
                <a:latin typeface="Calibri"/>
                <a:cs typeface="Calibri"/>
              </a:rPr>
              <a:t> </a:t>
            </a:r>
            <a:r>
              <a:rPr sz="1992" dirty="0">
                <a:latin typeface="Calibri"/>
                <a:cs typeface="Calibri"/>
              </a:rPr>
              <a:t>istediğimizi</a:t>
            </a:r>
            <a:r>
              <a:rPr sz="1992" spc="192" dirty="0">
                <a:latin typeface="Calibri"/>
                <a:cs typeface="Calibri"/>
              </a:rPr>
              <a:t> </a:t>
            </a:r>
            <a:r>
              <a:rPr sz="1992" dirty="0">
                <a:latin typeface="Calibri"/>
                <a:cs typeface="Calibri"/>
              </a:rPr>
              <a:t>belirtir.</a:t>
            </a:r>
            <a:r>
              <a:rPr sz="1992" spc="144" dirty="0">
                <a:latin typeface="Calibri"/>
                <a:cs typeface="Calibri"/>
              </a:rPr>
              <a:t> </a:t>
            </a:r>
            <a:r>
              <a:rPr sz="1992" dirty="0">
                <a:latin typeface="Calibri"/>
                <a:cs typeface="Calibri"/>
              </a:rPr>
              <a:t>Hedefin</a:t>
            </a:r>
            <a:r>
              <a:rPr sz="1992" spc="157" dirty="0">
                <a:latin typeface="Calibri"/>
                <a:cs typeface="Calibri"/>
              </a:rPr>
              <a:t> </a:t>
            </a:r>
            <a:r>
              <a:rPr sz="1992" dirty="0">
                <a:latin typeface="Calibri"/>
                <a:cs typeface="Calibri"/>
              </a:rPr>
              <a:t>türüne</a:t>
            </a:r>
            <a:r>
              <a:rPr sz="1992" spc="172" dirty="0">
                <a:latin typeface="Calibri"/>
                <a:cs typeface="Calibri"/>
              </a:rPr>
              <a:t> </a:t>
            </a:r>
            <a:r>
              <a:rPr sz="1992" dirty="0">
                <a:latin typeface="Calibri"/>
                <a:cs typeface="Calibri"/>
              </a:rPr>
              <a:t>bağlı</a:t>
            </a:r>
            <a:r>
              <a:rPr sz="1992" spc="144" dirty="0">
                <a:latin typeface="Calibri"/>
                <a:cs typeface="Calibri"/>
              </a:rPr>
              <a:t> </a:t>
            </a:r>
            <a:r>
              <a:rPr sz="1992" dirty="0">
                <a:latin typeface="Calibri"/>
                <a:cs typeface="Calibri"/>
              </a:rPr>
              <a:t>olarak,</a:t>
            </a:r>
            <a:r>
              <a:rPr sz="1992" spc="144" dirty="0">
                <a:latin typeface="Calibri"/>
                <a:cs typeface="Calibri"/>
              </a:rPr>
              <a:t> </a:t>
            </a:r>
            <a:r>
              <a:rPr sz="1992" dirty="0">
                <a:latin typeface="Calibri"/>
                <a:cs typeface="Calibri"/>
              </a:rPr>
              <a:t>denetimli</a:t>
            </a:r>
            <a:r>
              <a:rPr sz="1992" spc="144" dirty="0">
                <a:latin typeface="Calibri"/>
                <a:cs typeface="Calibri"/>
              </a:rPr>
              <a:t> </a:t>
            </a:r>
            <a:r>
              <a:rPr sz="1992" dirty="0">
                <a:latin typeface="Calibri"/>
                <a:cs typeface="Calibri"/>
              </a:rPr>
              <a:t>öğrenimi</a:t>
            </a:r>
            <a:r>
              <a:rPr sz="1992" spc="144" dirty="0">
                <a:latin typeface="Calibri"/>
                <a:cs typeface="Calibri"/>
              </a:rPr>
              <a:t> </a:t>
            </a:r>
            <a:r>
              <a:rPr sz="1992" spc="-14" dirty="0">
                <a:latin typeface="Calibri"/>
                <a:cs typeface="Calibri"/>
              </a:rPr>
              <a:t>kabaca 	</a:t>
            </a:r>
            <a:r>
              <a:rPr sz="1992" dirty="0">
                <a:latin typeface="Calibri"/>
                <a:cs typeface="Calibri"/>
              </a:rPr>
              <a:t>iki</a:t>
            </a:r>
            <a:r>
              <a:rPr sz="1992" spc="69" dirty="0">
                <a:latin typeface="Calibri"/>
                <a:cs typeface="Calibri"/>
              </a:rPr>
              <a:t> </a:t>
            </a:r>
            <a:r>
              <a:rPr sz="1992" dirty="0">
                <a:latin typeface="Calibri"/>
                <a:cs typeface="Calibri"/>
              </a:rPr>
              <a:t>kategoriye</a:t>
            </a:r>
            <a:r>
              <a:rPr sz="1992" spc="76" dirty="0">
                <a:latin typeface="Calibri"/>
                <a:cs typeface="Calibri"/>
              </a:rPr>
              <a:t> </a:t>
            </a:r>
            <a:r>
              <a:rPr sz="1992" dirty="0">
                <a:latin typeface="Calibri"/>
                <a:cs typeface="Calibri"/>
              </a:rPr>
              <a:t>ayırabiliriz:</a:t>
            </a:r>
            <a:r>
              <a:rPr sz="1992" spc="137" dirty="0">
                <a:latin typeface="Calibri"/>
                <a:cs typeface="Calibri"/>
              </a:rPr>
              <a:t> </a:t>
            </a:r>
            <a:r>
              <a:rPr sz="1992" b="1" dirty="0">
                <a:latin typeface="Calibri"/>
                <a:cs typeface="Calibri"/>
              </a:rPr>
              <a:t>Sınıflandırma</a:t>
            </a:r>
            <a:r>
              <a:rPr sz="1992" b="1" spc="-7" dirty="0">
                <a:latin typeface="Calibri"/>
                <a:cs typeface="Calibri"/>
              </a:rPr>
              <a:t> </a:t>
            </a:r>
            <a:r>
              <a:rPr sz="1992" b="1" dirty="0">
                <a:latin typeface="Calibri"/>
                <a:cs typeface="Calibri"/>
              </a:rPr>
              <a:t>ve</a:t>
            </a:r>
            <a:r>
              <a:rPr sz="1992" b="1" spc="62" dirty="0">
                <a:latin typeface="Calibri"/>
                <a:cs typeface="Calibri"/>
              </a:rPr>
              <a:t> </a:t>
            </a:r>
            <a:r>
              <a:rPr sz="1992" b="1" spc="-14" dirty="0">
                <a:latin typeface="Calibri"/>
                <a:cs typeface="Calibri"/>
              </a:rPr>
              <a:t>Regresyon</a:t>
            </a:r>
            <a:r>
              <a:rPr sz="1992" spc="-14" dirty="0">
                <a:latin typeface="Calibri"/>
                <a:cs typeface="Calibri"/>
              </a:rPr>
              <a:t>.</a:t>
            </a:r>
            <a:endParaRPr sz="1992">
              <a:latin typeface="Calibri"/>
              <a:cs typeface="Calibri"/>
            </a:endParaRPr>
          </a:p>
          <a:p>
            <a:pPr marL="274774" marR="6978" indent="-258201" algn="just">
              <a:lnSpc>
                <a:spcPts val="2212"/>
              </a:lnSpc>
              <a:spcBef>
                <a:spcPts val="1159"/>
              </a:spcBef>
              <a:buFont typeface="Arial MT"/>
              <a:buChar char="•"/>
              <a:tabLst>
                <a:tab pos="276519" algn="l"/>
              </a:tabLst>
            </a:pPr>
            <a:r>
              <a:rPr sz="1992" b="1" dirty="0">
                <a:latin typeface="Calibri"/>
                <a:cs typeface="Calibri"/>
              </a:rPr>
              <a:t>Sınıflandırma</a:t>
            </a:r>
            <a:r>
              <a:rPr sz="1992" dirty="0">
                <a:latin typeface="Calibri"/>
                <a:cs typeface="Calibri"/>
              </a:rPr>
              <a:t>,</a:t>
            </a:r>
            <a:r>
              <a:rPr sz="1992" spc="562" dirty="0">
                <a:latin typeface="Calibri"/>
                <a:cs typeface="Calibri"/>
              </a:rPr>
              <a:t> </a:t>
            </a:r>
            <a:r>
              <a:rPr sz="1992" b="1" dirty="0">
                <a:latin typeface="Calibri"/>
                <a:cs typeface="Calibri"/>
              </a:rPr>
              <a:t>kategorik</a:t>
            </a:r>
            <a:r>
              <a:rPr sz="1992" b="1" spc="562" dirty="0">
                <a:latin typeface="Calibri"/>
                <a:cs typeface="Calibri"/>
              </a:rPr>
              <a:t> </a:t>
            </a:r>
            <a:r>
              <a:rPr sz="1992" dirty="0">
                <a:latin typeface="Calibri"/>
                <a:cs typeface="Calibri"/>
              </a:rPr>
              <a:t>hedefleri</a:t>
            </a:r>
            <a:r>
              <a:rPr sz="1992" spc="543" dirty="0">
                <a:latin typeface="Calibri"/>
                <a:cs typeface="Calibri"/>
              </a:rPr>
              <a:t> </a:t>
            </a:r>
            <a:r>
              <a:rPr sz="1992" dirty="0">
                <a:latin typeface="Calibri"/>
                <a:cs typeface="Calibri"/>
              </a:rPr>
              <a:t>içerir;</a:t>
            </a:r>
            <a:r>
              <a:rPr sz="1992" spc="584" dirty="0">
                <a:latin typeface="Calibri"/>
                <a:cs typeface="Calibri"/>
              </a:rPr>
              <a:t> </a:t>
            </a:r>
            <a:r>
              <a:rPr sz="1992" dirty="0">
                <a:latin typeface="Calibri"/>
                <a:cs typeface="Calibri"/>
              </a:rPr>
              <a:t>Görüntü</a:t>
            </a:r>
            <a:r>
              <a:rPr sz="1992" spc="562" dirty="0">
                <a:latin typeface="Calibri"/>
                <a:cs typeface="Calibri"/>
              </a:rPr>
              <a:t> </a:t>
            </a:r>
            <a:r>
              <a:rPr sz="1992" dirty="0">
                <a:latin typeface="Calibri"/>
                <a:cs typeface="Calibri"/>
              </a:rPr>
              <a:t>sınıflandırması</a:t>
            </a:r>
            <a:r>
              <a:rPr sz="1992" spc="549" dirty="0">
                <a:latin typeface="Calibri"/>
                <a:cs typeface="Calibri"/>
              </a:rPr>
              <a:t> </a:t>
            </a:r>
            <a:r>
              <a:rPr sz="1992" dirty="0">
                <a:latin typeface="Calibri"/>
                <a:cs typeface="Calibri"/>
              </a:rPr>
              <a:t>gibi</a:t>
            </a:r>
            <a:r>
              <a:rPr sz="1992" spc="549" dirty="0">
                <a:latin typeface="Calibri"/>
                <a:cs typeface="Calibri"/>
              </a:rPr>
              <a:t> </a:t>
            </a:r>
            <a:r>
              <a:rPr sz="1992" dirty="0">
                <a:latin typeface="Calibri"/>
                <a:cs typeface="Calibri"/>
              </a:rPr>
              <a:t>bazı</a:t>
            </a:r>
            <a:r>
              <a:rPr sz="1992" spc="543" dirty="0">
                <a:latin typeface="Calibri"/>
                <a:cs typeface="Calibri"/>
              </a:rPr>
              <a:t> </a:t>
            </a:r>
            <a:r>
              <a:rPr sz="1992" spc="-14" dirty="0">
                <a:latin typeface="Calibri"/>
                <a:cs typeface="Calibri"/>
              </a:rPr>
              <a:t>basit 	</a:t>
            </a:r>
            <a:r>
              <a:rPr sz="1992" dirty="0">
                <a:latin typeface="Calibri"/>
                <a:cs typeface="Calibri"/>
              </a:rPr>
              <a:t>durumlardan</a:t>
            </a:r>
            <a:r>
              <a:rPr sz="1992" spc="481" dirty="0">
                <a:latin typeface="Calibri"/>
                <a:cs typeface="Calibri"/>
              </a:rPr>
              <a:t> </a:t>
            </a:r>
            <a:r>
              <a:rPr sz="1992" dirty="0">
                <a:latin typeface="Calibri"/>
                <a:cs typeface="Calibri"/>
              </a:rPr>
              <a:t>makine</a:t>
            </a:r>
            <a:r>
              <a:rPr sz="1992" spc="501" dirty="0">
                <a:latin typeface="Calibri"/>
                <a:cs typeface="Calibri"/>
              </a:rPr>
              <a:t> </a:t>
            </a:r>
            <a:r>
              <a:rPr sz="1992" dirty="0">
                <a:latin typeface="Calibri"/>
                <a:cs typeface="Calibri"/>
              </a:rPr>
              <a:t>çevirileri</a:t>
            </a:r>
            <a:r>
              <a:rPr sz="1992" spc="481" dirty="0">
                <a:latin typeface="Calibri"/>
                <a:cs typeface="Calibri"/>
              </a:rPr>
              <a:t> </a:t>
            </a:r>
            <a:r>
              <a:rPr sz="1992" dirty="0">
                <a:latin typeface="Calibri"/>
                <a:cs typeface="Calibri"/>
              </a:rPr>
              <a:t>ve</a:t>
            </a:r>
            <a:r>
              <a:rPr sz="1992" spc="501" dirty="0">
                <a:latin typeface="Calibri"/>
                <a:cs typeface="Calibri"/>
              </a:rPr>
              <a:t> </a:t>
            </a:r>
            <a:r>
              <a:rPr sz="1992" dirty="0">
                <a:latin typeface="Calibri"/>
                <a:cs typeface="Calibri"/>
              </a:rPr>
              <a:t>resim</a:t>
            </a:r>
            <a:r>
              <a:rPr sz="1992" spc="481" dirty="0">
                <a:latin typeface="Calibri"/>
                <a:cs typeface="Calibri"/>
              </a:rPr>
              <a:t> </a:t>
            </a:r>
            <a:r>
              <a:rPr sz="1992" dirty="0">
                <a:latin typeface="Calibri"/>
                <a:cs typeface="Calibri"/>
              </a:rPr>
              <a:t>yazısı</a:t>
            </a:r>
            <a:r>
              <a:rPr sz="1992" spc="474" dirty="0">
                <a:latin typeface="Calibri"/>
                <a:cs typeface="Calibri"/>
              </a:rPr>
              <a:t> </a:t>
            </a:r>
            <a:r>
              <a:rPr sz="1992" dirty="0">
                <a:latin typeface="Calibri"/>
                <a:cs typeface="Calibri"/>
              </a:rPr>
              <a:t>gibi</a:t>
            </a:r>
            <a:r>
              <a:rPr sz="1992" spc="481" dirty="0">
                <a:latin typeface="Calibri"/>
                <a:cs typeface="Calibri"/>
              </a:rPr>
              <a:t> </a:t>
            </a:r>
            <a:r>
              <a:rPr sz="1992" dirty="0">
                <a:latin typeface="Calibri"/>
                <a:cs typeface="Calibri"/>
              </a:rPr>
              <a:t>bazı</a:t>
            </a:r>
            <a:r>
              <a:rPr sz="1992" spc="495" dirty="0">
                <a:latin typeface="Calibri"/>
                <a:cs typeface="Calibri"/>
              </a:rPr>
              <a:t> </a:t>
            </a:r>
            <a:r>
              <a:rPr sz="1992" dirty="0">
                <a:latin typeface="Calibri"/>
                <a:cs typeface="Calibri"/>
              </a:rPr>
              <a:t>gelişmiş</a:t>
            </a:r>
            <a:r>
              <a:rPr sz="1992" spc="495" dirty="0">
                <a:latin typeface="Calibri"/>
                <a:cs typeface="Calibri"/>
              </a:rPr>
              <a:t> </a:t>
            </a:r>
            <a:r>
              <a:rPr sz="1992" dirty="0">
                <a:latin typeface="Calibri"/>
                <a:cs typeface="Calibri"/>
              </a:rPr>
              <a:t>konulara</a:t>
            </a:r>
            <a:r>
              <a:rPr sz="1992" spc="474" dirty="0">
                <a:latin typeface="Calibri"/>
                <a:cs typeface="Calibri"/>
              </a:rPr>
              <a:t> </a:t>
            </a:r>
            <a:r>
              <a:rPr sz="1992" spc="-14" dirty="0">
                <a:latin typeface="Calibri"/>
                <a:cs typeface="Calibri"/>
              </a:rPr>
              <a:t>kadar 	</a:t>
            </a:r>
            <a:r>
              <a:rPr sz="1992" dirty="0">
                <a:latin typeface="Calibri"/>
                <a:cs typeface="Calibri"/>
              </a:rPr>
              <a:t>değişen</a:t>
            </a:r>
            <a:r>
              <a:rPr sz="1992" spc="117" dirty="0">
                <a:latin typeface="Calibri"/>
                <a:cs typeface="Calibri"/>
              </a:rPr>
              <a:t> </a:t>
            </a:r>
            <a:r>
              <a:rPr sz="1992" spc="-14" dirty="0">
                <a:latin typeface="Calibri"/>
                <a:cs typeface="Calibri"/>
              </a:rPr>
              <a:t>örnekler.</a:t>
            </a:r>
            <a:endParaRPr sz="1992">
              <a:latin typeface="Calibri"/>
              <a:cs typeface="Calibri"/>
            </a:endParaRPr>
          </a:p>
          <a:p>
            <a:pPr marL="274774" marR="8723" indent="-258201" algn="just">
              <a:lnSpc>
                <a:spcPts val="2212"/>
              </a:lnSpc>
              <a:spcBef>
                <a:spcPts val="1113"/>
              </a:spcBef>
              <a:buFont typeface="Arial MT"/>
              <a:buChar char="•"/>
              <a:tabLst>
                <a:tab pos="276519" algn="l"/>
              </a:tabLst>
            </a:pPr>
            <a:r>
              <a:rPr sz="1992" b="1" dirty="0">
                <a:latin typeface="Calibri"/>
                <a:cs typeface="Calibri"/>
              </a:rPr>
              <a:t>Regresyon</a:t>
            </a:r>
            <a:r>
              <a:rPr sz="1992" dirty="0">
                <a:latin typeface="Calibri"/>
                <a:cs typeface="Calibri"/>
              </a:rPr>
              <a:t>,</a:t>
            </a:r>
            <a:r>
              <a:rPr sz="1992" spc="398" dirty="0">
                <a:latin typeface="Calibri"/>
                <a:cs typeface="Calibri"/>
              </a:rPr>
              <a:t> </a:t>
            </a:r>
            <a:r>
              <a:rPr sz="1992" b="1" dirty="0">
                <a:latin typeface="Calibri"/>
                <a:cs typeface="Calibri"/>
              </a:rPr>
              <a:t>sürekli</a:t>
            </a:r>
            <a:r>
              <a:rPr sz="1992" b="1" spc="378" dirty="0">
                <a:latin typeface="Calibri"/>
                <a:cs typeface="Calibri"/>
              </a:rPr>
              <a:t> </a:t>
            </a:r>
            <a:r>
              <a:rPr sz="1992" dirty="0">
                <a:latin typeface="Calibri"/>
                <a:cs typeface="Calibri"/>
              </a:rPr>
              <a:t>hedefleri</a:t>
            </a:r>
            <a:r>
              <a:rPr sz="1992" spc="398" dirty="0">
                <a:latin typeface="Calibri"/>
                <a:cs typeface="Calibri"/>
              </a:rPr>
              <a:t> </a:t>
            </a:r>
            <a:r>
              <a:rPr sz="1992" dirty="0">
                <a:latin typeface="Calibri"/>
                <a:cs typeface="Calibri"/>
              </a:rPr>
              <a:t>içerir.</a:t>
            </a:r>
            <a:r>
              <a:rPr sz="1992" spc="419" dirty="0">
                <a:latin typeface="Calibri"/>
                <a:cs typeface="Calibri"/>
              </a:rPr>
              <a:t> </a:t>
            </a:r>
            <a:r>
              <a:rPr sz="1992" dirty="0">
                <a:latin typeface="Calibri"/>
                <a:cs typeface="Calibri"/>
              </a:rPr>
              <a:t>Uygulamaları,</a:t>
            </a:r>
            <a:r>
              <a:rPr sz="1992" spc="398" dirty="0">
                <a:latin typeface="Calibri"/>
                <a:cs typeface="Calibri"/>
              </a:rPr>
              <a:t> </a:t>
            </a:r>
            <a:r>
              <a:rPr sz="1992" dirty="0">
                <a:latin typeface="Calibri"/>
                <a:cs typeface="Calibri"/>
              </a:rPr>
              <a:t>tümü</a:t>
            </a:r>
            <a:r>
              <a:rPr sz="1992" spc="405" dirty="0">
                <a:latin typeface="Calibri"/>
                <a:cs typeface="Calibri"/>
              </a:rPr>
              <a:t> </a:t>
            </a:r>
            <a:r>
              <a:rPr sz="1992" dirty="0">
                <a:latin typeface="Calibri"/>
                <a:cs typeface="Calibri"/>
              </a:rPr>
              <a:t>bu</a:t>
            </a:r>
            <a:r>
              <a:rPr sz="1992" spc="426" dirty="0">
                <a:latin typeface="Calibri"/>
                <a:cs typeface="Calibri"/>
              </a:rPr>
              <a:t> </a:t>
            </a:r>
            <a:r>
              <a:rPr sz="1992" dirty="0">
                <a:latin typeface="Calibri"/>
                <a:cs typeface="Calibri"/>
              </a:rPr>
              <a:t>kategoriye</a:t>
            </a:r>
            <a:r>
              <a:rPr sz="1992" spc="398" dirty="0">
                <a:latin typeface="Calibri"/>
                <a:cs typeface="Calibri"/>
              </a:rPr>
              <a:t> </a:t>
            </a:r>
            <a:r>
              <a:rPr sz="1992" dirty="0">
                <a:latin typeface="Calibri"/>
                <a:cs typeface="Calibri"/>
              </a:rPr>
              <a:t>giren</a:t>
            </a:r>
            <a:r>
              <a:rPr sz="1992" spc="426" dirty="0">
                <a:latin typeface="Calibri"/>
                <a:cs typeface="Calibri"/>
              </a:rPr>
              <a:t> </a:t>
            </a:r>
            <a:r>
              <a:rPr sz="1992" spc="-27" dirty="0">
                <a:latin typeface="Calibri"/>
                <a:cs typeface="Calibri"/>
              </a:rPr>
              <a:t>stok 	</a:t>
            </a:r>
            <a:r>
              <a:rPr sz="1992" dirty="0">
                <a:latin typeface="Calibri"/>
                <a:cs typeface="Calibri"/>
              </a:rPr>
              <a:t>tahmini,</a:t>
            </a:r>
            <a:r>
              <a:rPr sz="1992" spc="96" dirty="0">
                <a:latin typeface="Calibri"/>
                <a:cs typeface="Calibri"/>
              </a:rPr>
              <a:t> </a:t>
            </a:r>
            <a:r>
              <a:rPr sz="1992" dirty="0">
                <a:latin typeface="Calibri"/>
                <a:cs typeface="Calibri"/>
              </a:rPr>
              <a:t>görüntü</a:t>
            </a:r>
            <a:r>
              <a:rPr sz="1992" spc="82" dirty="0">
                <a:latin typeface="Calibri"/>
                <a:cs typeface="Calibri"/>
              </a:rPr>
              <a:t> </a:t>
            </a:r>
            <a:r>
              <a:rPr sz="1992" dirty="0">
                <a:latin typeface="Calibri"/>
                <a:cs typeface="Calibri"/>
              </a:rPr>
              <a:t>maskeleme</a:t>
            </a:r>
            <a:r>
              <a:rPr sz="1992" spc="55" dirty="0">
                <a:latin typeface="Calibri"/>
                <a:cs typeface="Calibri"/>
              </a:rPr>
              <a:t> </a:t>
            </a:r>
            <a:r>
              <a:rPr sz="1992" dirty="0">
                <a:latin typeface="Calibri"/>
                <a:cs typeface="Calibri"/>
              </a:rPr>
              <a:t>ve</a:t>
            </a:r>
            <a:r>
              <a:rPr sz="1992" spc="82" dirty="0">
                <a:latin typeface="Calibri"/>
                <a:cs typeface="Calibri"/>
              </a:rPr>
              <a:t> </a:t>
            </a:r>
            <a:r>
              <a:rPr sz="1992" dirty="0">
                <a:latin typeface="Calibri"/>
                <a:cs typeface="Calibri"/>
              </a:rPr>
              <a:t>diğerlerini</a:t>
            </a:r>
            <a:r>
              <a:rPr sz="1992" spc="76" dirty="0">
                <a:latin typeface="Calibri"/>
                <a:cs typeface="Calibri"/>
              </a:rPr>
              <a:t> </a:t>
            </a:r>
            <a:r>
              <a:rPr sz="1992" spc="-14" dirty="0">
                <a:latin typeface="Calibri"/>
                <a:cs typeface="Calibri"/>
              </a:rPr>
              <a:t>içerir.</a:t>
            </a:r>
            <a:endParaRPr sz="1992">
              <a:latin typeface="Calibri"/>
              <a:cs typeface="Calibri"/>
            </a:endParaRPr>
          </a:p>
        </p:txBody>
      </p:sp>
      <p:pic>
        <p:nvPicPr>
          <p:cNvPr id="4" name="object 4"/>
          <p:cNvPicPr/>
          <p:nvPr/>
        </p:nvPicPr>
        <p:blipFill>
          <a:blip r:embed="rId2" cstate="print"/>
          <a:stretch>
            <a:fillRect/>
          </a:stretch>
        </p:blipFill>
        <p:spPr>
          <a:xfrm>
            <a:off x="10412806" y="2387053"/>
            <a:ext cx="2698610" cy="3204810"/>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799" y="364158"/>
            <a:ext cx="11582401" cy="715180"/>
          </a:xfrm>
          <a:prstGeom prst="rect">
            <a:avLst/>
          </a:prstGeom>
        </p:spPr>
        <p:txBody>
          <a:bodyPr vert="horz" wrap="square" lIns="0" tIns="17446" rIns="0" bIns="0" rtlCol="0">
            <a:spAutoFit/>
          </a:bodyPr>
          <a:lstStyle/>
          <a:p>
            <a:pPr marL="17446">
              <a:spcBef>
                <a:spcPts val="137"/>
              </a:spcBef>
            </a:pPr>
            <a:r>
              <a:rPr sz="4533" dirty="0"/>
              <a:t>Makine</a:t>
            </a:r>
            <a:r>
              <a:rPr sz="4533" spc="-157" dirty="0"/>
              <a:t> </a:t>
            </a:r>
            <a:r>
              <a:rPr sz="4533" dirty="0"/>
              <a:t>Öğrenme</a:t>
            </a:r>
            <a:r>
              <a:rPr sz="4533" spc="-151" dirty="0"/>
              <a:t> </a:t>
            </a:r>
            <a:r>
              <a:rPr sz="4533" spc="-27" dirty="0"/>
              <a:t>Türleri</a:t>
            </a:r>
            <a:r>
              <a:rPr sz="4533" spc="-165" dirty="0"/>
              <a:t> </a:t>
            </a:r>
            <a:r>
              <a:rPr sz="4533" dirty="0"/>
              <a:t>–</a:t>
            </a:r>
            <a:r>
              <a:rPr sz="4533" spc="-137" dirty="0"/>
              <a:t> </a:t>
            </a:r>
            <a:r>
              <a:rPr sz="4533" dirty="0"/>
              <a:t>Denetimli</a:t>
            </a:r>
            <a:r>
              <a:rPr sz="4533" spc="-124" dirty="0"/>
              <a:t> </a:t>
            </a:r>
            <a:r>
              <a:rPr sz="4533" spc="-14" dirty="0"/>
              <a:t>Öğrenme</a:t>
            </a:r>
            <a:endParaRPr sz="4533" dirty="0"/>
          </a:p>
        </p:txBody>
      </p:sp>
      <p:sp>
        <p:nvSpPr>
          <p:cNvPr id="3" name="object 3"/>
          <p:cNvSpPr txBox="1"/>
          <p:nvPr/>
        </p:nvSpPr>
        <p:spPr>
          <a:xfrm>
            <a:off x="1037759" y="1180564"/>
            <a:ext cx="6086199" cy="5274806"/>
          </a:xfrm>
          <a:prstGeom prst="rect">
            <a:avLst/>
          </a:prstGeom>
        </p:spPr>
        <p:txBody>
          <a:bodyPr vert="horz" wrap="square" lIns="0" tIns="124742" rIns="0" bIns="0" rtlCol="0">
            <a:spAutoFit/>
          </a:bodyPr>
          <a:lstStyle/>
          <a:p>
            <a:pPr marL="17446">
              <a:spcBef>
                <a:spcPts val="982"/>
              </a:spcBef>
            </a:pPr>
            <a:r>
              <a:rPr sz="2679" b="1" dirty="0">
                <a:latin typeface="Calibri"/>
                <a:cs typeface="Calibri"/>
              </a:rPr>
              <a:t>Denetimli</a:t>
            </a:r>
            <a:r>
              <a:rPr sz="2679" b="1" spc="76" dirty="0">
                <a:latin typeface="Calibri"/>
                <a:cs typeface="Calibri"/>
              </a:rPr>
              <a:t> </a:t>
            </a:r>
            <a:r>
              <a:rPr sz="2679" b="1" dirty="0">
                <a:latin typeface="Calibri"/>
                <a:cs typeface="Calibri"/>
              </a:rPr>
              <a:t>öğrenme</a:t>
            </a:r>
            <a:r>
              <a:rPr sz="2679" b="1" spc="48" dirty="0">
                <a:latin typeface="Calibri"/>
                <a:cs typeface="Calibri"/>
              </a:rPr>
              <a:t> </a:t>
            </a:r>
            <a:r>
              <a:rPr sz="2679" b="1" dirty="0">
                <a:latin typeface="Calibri"/>
                <a:cs typeface="Calibri"/>
              </a:rPr>
              <a:t>algoritmalarına</a:t>
            </a:r>
            <a:r>
              <a:rPr sz="2679" b="1" spc="89" dirty="0">
                <a:latin typeface="Calibri"/>
                <a:cs typeface="Calibri"/>
              </a:rPr>
              <a:t> </a:t>
            </a:r>
            <a:r>
              <a:rPr sz="2679" b="1" spc="-14" dirty="0">
                <a:latin typeface="Calibri"/>
                <a:cs typeface="Calibri"/>
              </a:rPr>
              <a:t>örnek:</a:t>
            </a:r>
            <a:endParaRPr sz="2679">
              <a:latin typeface="Calibri"/>
              <a:cs typeface="Calibri"/>
            </a:endParaRPr>
          </a:p>
          <a:p>
            <a:pPr marL="275647" indent="-258201">
              <a:spcBef>
                <a:spcPts val="859"/>
              </a:spcBef>
              <a:buFont typeface="Arial MT"/>
              <a:buChar char="•"/>
              <a:tabLst>
                <a:tab pos="275647" algn="l"/>
              </a:tabLst>
            </a:pPr>
            <a:r>
              <a:rPr sz="2679" dirty="0">
                <a:latin typeface="Calibri"/>
                <a:cs typeface="Calibri"/>
              </a:rPr>
              <a:t>K-En</a:t>
            </a:r>
            <a:r>
              <a:rPr sz="2679" spc="-48" dirty="0">
                <a:latin typeface="Calibri"/>
                <a:cs typeface="Calibri"/>
              </a:rPr>
              <a:t> </a:t>
            </a:r>
            <a:r>
              <a:rPr sz="2679" dirty="0">
                <a:latin typeface="Calibri"/>
                <a:cs typeface="Calibri"/>
              </a:rPr>
              <a:t>Yakın</a:t>
            </a:r>
            <a:r>
              <a:rPr sz="2679" spc="-21" dirty="0">
                <a:latin typeface="Calibri"/>
                <a:cs typeface="Calibri"/>
              </a:rPr>
              <a:t> </a:t>
            </a:r>
            <a:r>
              <a:rPr sz="2679" spc="-14" dirty="0">
                <a:latin typeface="Calibri"/>
                <a:cs typeface="Calibri"/>
              </a:rPr>
              <a:t>Komşular</a:t>
            </a:r>
            <a:endParaRPr sz="2679">
              <a:latin typeface="Calibri"/>
              <a:cs typeface="Calibri"/>
            </a:endParaRPr>
          </a:p>
          <a:p>
            <a:pPr marL="275647" indent="-258201">
              <a:spcBef>
                <a:spcPts val="859"/>
              </a:spcBef>
              <a:buFont typeface="Arial MT"/>
              <a:buChar char="•"/>
              <a:tabLst>
                <a:tab pos="275647" algn="l"/>
              </a:tabLst>
            </a:pPr>
            <a:r>
              <a:rPr sz="2679" dirty="0">
                <a:latin typeface="Calibri"/>
                <a:cs typeface="Calibri"/>
              </a:rPr>
              <a:t>Doğrusal</a:t>
            </a:r>
            <a:r>
              <a:rPr sz="2679" spc="82" dirty="0">
                <a:latin typeface="Calibri"/>
                <a:cs typeface="Calibri"/>
              </a:rPr>
              <a:t> </a:t>
            </a:r>
            <a:r>
              <a:rPr sz="2679" spc="-14" dirty="0">
                <a:latin typeface="Calibri"/>
                <a:cs typeface="Calibri"/>
              </a:rPr>
              <a:t>Regresyon</a:t>
            </a:r>
            <a:endParaRPr sz="2679">
              <a:latin typeface="Calibri"/>
              <a:cs typeface="Calibri"/>
            </a:endParaRPr>
          </a:p>
          <a:p>
            <a:pPr marL="275647" indent="-258201">
              <a:spcBef>
                <a:spcPts val="838"/>
              </a:spcBef>
              <a:buFont typeface="Arial MT"/>
              <a:buChar char="•"/>
              <a:tabLst>
                <a:tab pos="275647" algn="l"/>
              </a:tabLst>
            </a:pPr>
            <a:r>
              <a:rPr sz="2679" dirty="0">
                <a:latin typeface="Calibri"/>
                <a:cs typeface="Calibri"/>
              </a:rPr>
              <a:t>Lojistik</a:t>
            </a:r>
            <a:r>
              <a:rPr sz="2679" spc="21" dirty="0">
                <a:latin typeface="Calibri"/>
                <a:cs typeface="Calibri"/>
              </a:rPr>
              <a:t> </a:t>
            </a:r>
            <a:r>
              <a:rPr sz="2679" spc="-14" dirty="0">
                <a:latin typeface="Calibri"/>
                <a:cs typeface="Calibri"/>
              </a:rPr>
              <a:t>regresyon</a:t>
            </a:r>
            <a:endParaRPr sz="2679">
              <a:latin typeface="Calibri"/>
              <a:cs typeface="Calibri"/>
            </a:endParaRPr>
          </a:p>
          <a:p>
            <a:pPr marL="275647" indent="-258201">
              <a:spcBef>
                <a:spcPts val="859"/>
              </a:spcBef>
              <a:buFont typeface="Arial MT"/>
              <a:buChar char="•"/>
              <a:tabLst>
                <a:tab pos="275647" algn="l"/>
              </a:tabLst>
            </a:pPr>
            <a:r>
              <a:rPr sz="2679" dirty="0">
                <a:latin typeface="Calibri"/>
                <a:cs typeface="Calibri"/>
              </a:rPr>
              <a:t>Rastgele</a:t>
            </a:r>
            <a:r>
              <a:rPr sz="2679" spc="34" dirty="0">
                <a:latin typeface="Calibri"/>
                <a:cs typeface="Calibri"/>
              </a:rPr>
              <a:t> </a:t>
            </a:r>
            <a:r>
              <a:rPr sz="2679" spc="-27" dirty="0">
                <a:latin typeface="Calibri"/>
                <a:cs typeface="Calibri"/>
              </a:rPr>
              <a:t>Orman</a:t>
            </a:r>
            <a:endParaRPr sz="2679">
              <a:latin typeface="Calibri"/>
              <a:cs typeface="Calibri"/>
            </a:endParaRPr>
          </a:p>
          <a:p>
            <a:pPr marL="275647" indent="-258201">
              <a:spcBef>
                <a:spcPts val="859"/>
              </a:spcBef>
              <a:buFont typeface="Arial MT"/>
              <a:buChar char="•"/>
              <a:tabLst>
                <a:tab pos="275647" algn="l"/>
              </a:tabLst>
            </a:pPr>
            <a:r>
              <a:rPr sz="2679" dirty="0">
                <a:latin typeface="Calibri"/>
                <a:cs typeface="Calibri"/>
              </a:rPr>
              <a:t>Gradyan</a:t>
            </a:r>
            <a:r>
              <a:rPr sz="2679" spc="55" dirty="0">
                <a:latin typeface="Calibri"/>
                <a:cs typeface="Calibri"/>
              </a:rPr>
              <a:t> </a:t>
            </a:r>
            <a:r>
              <a:rPr sz="2679" dirty="0">
                <a:latin typeface="Calibri"/>
                <a:cs typeface="Calibri"/>
              </a:rPr>
              <a:t>Güçlendirilmiş</a:t>
            </a:r>
            <a:r>
              <a:rPr sz="2679" spc="7" dirty="0">
                <a:latin typeface="Calibri"/>
                <a:cs typeface="Calibri"/>
              </a:rPr>
              <a:t> </a:t>
            </a:r>
            <a:r>
              <a:rPr sz="2679" spc="-14" dirty="0">
                <a:latin typeface="Calibri"/>
                <a:cs typeface="Calibri"/>
              </a:rPr>
              <a:t>Ağaçlar</a:t>
            </a:r>
            <a:endParaRPr sz="2679">
              <a:latin typeface="Calibri"/>
              <a:cs typeface="Calibri"/>
            </a:endParaRPr>
          </a:p>
          <a:p>
            <a:pPr marL="275647" indent="-258201">
              <a:spcBef>
                <a:spcPts val="859"/>
              </a:spcBef>
              <a:buFont typeface="Arial MT"/>
              <a:buChar char="•"/>
              <a:tabLst>
                <a:tab pos="275647" algn="l"/>
              </a:tabLst>
            </a:pPr>
            <a:r>
              <a:rPr sz="2679" dirty="0">
                <a:latin typeface="Calibri"/>
                <a:cs typeface="Calibri"/>
              </a:rPr>
              <a:t>Destek</a:t>
            </a:r>
            <a:r>
              <a:rPr sz="2679" spc="7" dirty="0">
                <a:latin typeface="Calibri"/>
                <a:cs typeface="Calibri"/>
              </a:rPr>
              <a:t> </a:t>
            </a:r>
            <a:r>
              <a:rPr sz="2679" dirty="0">
                <a:latin typeface="Calibri"/>
                <a:cs typeface="Calibri"/>
              </a:rPr>
              <a:t>Vektör Makineleri</a:t>
            </a:r>
            <a:r>
              <a:rPr sz="2679" spc="-34" dirty="0">
                <a:latin typeface="Calibri"/>
                <a:cs typeface="Calibri"/>
              </a:rPr>
              <a:t> </a:t>
            </a:r>
            <a:r>
              <a:rPr sz="2679" spc="-27" dirty="0">
                <a:latin typeface="Calibri"/>
                <a:cs typeface="Calibri"/>
              </a:rPr>
              <a:t>(SVM)</a:t>
            </a:r>
            <a:endParaRPr sz="2679">
              <a:latin typeface="Calibri"/>
              <a:cs typeface="Calibri"/>
            </a:endParaRPr>
          </a:p>
          <a:p>
            <a:pPr marL="275647" indent="-258201">
              <a:spcBef>
                <a:spcPts val="852"/>
              </a:spcBef>
              <a:buFont typeface="Arial MT"/>
              <a:buChar char="•"/>
              <a:tabLst>
                <a:tab pos="275647" algn="l"/>
              </a:tabLst>
            </a:pPr>
            <a:r>
              <a:rPr sz="2679" dirty="0">
                <a:latin typeface="Calibri"/>
                <a:cs typeface="Calibri"/>
              </a:rPr>
              <a:t>Naive</a:t>
            </a:r>
            <a:r>
              <a:rPr sz="2679" spc="27" dirty="0">
                <a:latin typeface="Calibri"/>
                <a:cs typeface="Calibri"/>
              </a:rPr>
              <a:t> </a:t>
            </a:r>
            <a:r>
              <a:rPr sz="2679" spc="-27" dirty="0">
                <a:latin typeface="Calibri"/>
                <a:cs typeface="Calibri"/>
              </a:rPr>
              <a:t>Bayes</a:t>
            </a:r>
            <a:endParaRPr sz="2679">
              <a:latin typeface="Calibri"/>
              <a:cs typeface="Calibri"/>
            </a:endParaRPr>
          </a:p>
          <a:p>
            <a:pPr marL="275647" indent="-258201">
              <a:spcBef>
                <a:spcPts val="859"/>
              </a:spcBef>
              <a:buFont typeface="Arial MT"/>
              <a:buChar char="•"/>
              <a:tabLst>
                <a:tab pos="275647" algn="l"/>
              </a:tabLst>
            </a:pPr>
            <a:r>
              <a:rPr sz="2679" dirty="0">
                <a:latin typeface="Calibri"/>
                <a:cs typeface="Calibri"/>
              </a:rPr>
              <a:t>Nöral</a:t>
            </a:r>
            <a:r>
              <a:rPr sz="2679" spc="-14" dirty="0">
                <a:latin typeface="Calibri"/>
                <a:cs typeface="Calibri"/>
              </a:rPr>
              <a:t> </a:t>
            </a:r>
            <a:r>
              <a:rPr sz="2679" spc="-27" dirty="0">
                <a:latin typeface="Calibri"/>
                <a:cs typeface="Calibri"/>
              </a:rPr>
              <a:t>ağlar</a:t>
            </a:r>
            <a:endParaRPr sz="2679">
              <a:latin typeface="Calibri"/>
              <a:cs typeface="Calibri"/>
            </a:endParaRPr>
          </a:p>
          <a:p>
            <a:pPr marL="275647" indent="-258201">
              <a:spcBef>
                <a:spcPts val="859"/>
              </a:spcBef>
              <a:buFont typeface="Arial MT"/>
              <a:buChar char="•"/>
              <a:tabLst>
                <a:tab pos="275647" algn="l"/>
              </a:tabLst>
            </a:pPr>
            <a:r>
              <a:rPr sz="2679" dirty="0">
                <a:latin typeface="Calibri"/>
                <a:cs typeface="Calibri"/>
              </a:rPr>
              <a:t>Karar</a:t>
            </a:r>
            <a:r>
              <a:rPr sz="2679" spc="-41" dirty="0">
                <a:latin typeface="Calibri"/>
                <a:cs typeface="Calibri"/>
              </a:rPr>
              <a:t> </a:t>
            </a:r>
            <a:r>
              <a:rPr sz="2679" spc="-14" dirty="0">
                <a:latin typeface="Calibri"/>
                <a:cs typeface="Calibri"/>
              </a:rPr>
              <a:t>ağaçları</a:t>
            </a:r>
            <a:endParaRPr sz="2679">
              <a:latin typeface="Calibri"/>
              <a:cs typeface="Calibri"/>
            </a:endParaRPr>
          </a:p>
        </p:txBody>
      </p:sp>
      <p:pic>
        <p:nvPicPr>
          <p:cNvPr id="4" name="object 4"/>
          <p:cNvPicPr/>
          <p:nvPr/>
        </p:nvPicPr>
        <p:blipFill>
          <a:blip r:embed="rId2" cstate="print"/>
          <a:stretch>
            <a:fillRect/>
          </a:stretch>
        </p:blipFill>
        <p:spPr>
          <a:xfrm>
            <a:off x="7621109" y="1660471"/>
            <a:ext cx="5220905" cy="5157668"/>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111" y="6701965"/>
            <a:ext cx="13810489" cy="1070436"/>
          </a:xfrm>
          <a:prstGeom prst="rect">
            <a:avLst/>
          </a:prstGeom>
          <a:solidFill>
            <a:schemeClr val="tx2"/>
          </a:solidFill>
        </p:spPr>
      </p:sp>
      <p:sp>
        <p:nvSpPr>
          <p:cNvPr id="4" name="TextBox 4"/>
          <p:cNvSpPr txBox="1"/>
          <p:nvPr/>
        </p:nvSpPr>
        <p:spPr>
          <a:xfrm>
            <a:off x="760791" y="1757168"/>
            <a:ext cx="8604394" cy="2728696"/>
          </a:xfrm>
          <a:prstGeom prst="rect">
            <a:avLst/>
          </a:prstGeom>
        </p:spPr>
        <p:txBody>
          <a:bodyPr lIns="0" tIns="0" rIns="0" bIns="0" rtlCol="0" anchor="t">
            <a:spAutoFit/>
          </a:bodyPr>
          <a:lstStyle/>
          <a:p>
            <a:pPr>
              <a:lnSpc>
                <a:spcPts val="4437"/>
              </a:lnSpc>
            </a:pPr>
            <a:r>
              <a:rPr lang="en-US" sz="2626" spc="-26" dirty="0" err="1">
                <a:solidFill>
                  <a:srgbClr val="0B4693"/>
                </a:solidFill>
                <a:latin typeface="Roboto Bold"/>
              </a:rPr>
              <a:t>Lisans</a:t>
            </a:r>
            <a:r>
              <a:rPr lang="en-US" sz="2626" spc="-26" dirty="0">
                <a:solidFill>
                  <a:srgbClr val="0B4693"/>
                </a:solidFill>
                <a:latin typeface="Roboto Bold"/>
              </a:rPr>
              <a:t> - </a:t>
            </a:r>
            <a:r>
              <a:rPr lang="en-US" sz="2626" spc="-26" dirty="0" err="1">
                <a:solidFill>
                  <a:srgbClr val="0B4693"/>
                </a:solidFill>
                <a:latin typeface="Roboto Bold"/>
              </a:rPr>
              <a:t>Bilgisayar</a:t>
            </a:r>
            <a:r>
              <a:rPr lang="en-US" sz="2626" spc="-26" dirty="0">
                <a:solidFill>
                  <a:srgbClr val="0B4693"/>
                </a:solidFill>
                <a:latin typeface="Roboto Bold"/>
              </a:rPr>
              <a:t> </a:t>
            </a:r>
            <a:r>
              <a:rPr lang="en-US" sz="2626" spc="-26" dirty="0" err="1">
                <a:solidFill>
                  <a:srgbClr val="0B4693"/>
                </a:solidFill>
                <a:latin typeface="Roboto Bold"/>
              </a:rPr>
              <a:t>Mühendisliği</a:t>
            </a:r>
            <a:r>
              <a:rPr lang="en-US" sz="2626" spc="-26" dirty="0">
                <a:solidFill>
                  <a:srgbClr val="0B4693"/>
                </a:solidFill>
                <a:latin typeface="Roboto Bold"/>
              </a:rPr>
              <a:t>, </a:t>
            </a:r>
            <a:r>
              <a:rPr lang="tr-TR" sz="2626" spc="-26" dirty="0">
                <a:solidFill>
                  <a:srgbClr val="0B4693"/>
                </a:solidFill>
                <a:latin typeface="Roboto Bold"/>
              </a:rPr>
              <a:t>Süleyman Demirel</a:t>
            </a:r>
            <a:r>
              <a:rPr lang="en-US" sz="2626" spc="-26" dirty="0">
                <a:solidFill>
                  <a:srgbClr val="0B4693"/>
                </a:solidFill>
                <a:latin typeface="Roboto Bold"/>
              </a:rPr>
              <a:t> </a:t>
            </a:r>
            <a:r>
              <a:rPr lang="en-US" sz="2626" spc="-26" dirty="0" err="1">
                <a:solidFill>
                  <a:srgbClr val="0B4693"/>
                </a:solidFill>
                <a:latin typeface="Roboto Bold"/>
              </a:rPr>
              <a:t>Üniv</a:t>
            </a:r>
            <a:r>
              <a:rPr lang="en-US" sz="2626" spc="-26" dirty="0">
                <a:solidFill>
                  <a:srgbClr val="0B4693"/>
                </a:solidFill>
                <a:latin typeface="Roboto Bold"/>
              </a:rPr>
              <a:t>.</a:t>
            </a:r>
          </a:p>
          <a:p>
            <a:pPr>
              <a:lnSpc>
                <a:spcPts val="4437"/>
              </a:lnSpc>
            </a:pPr>
            <a:r>
              <a:rPr lang="en-US" sz="2626" spc="-26" dirty="0" err="1">
                <a:solidFill>
                  <a:srgbClr val="0B4693"/>
                </a:solidFill>
                <a:latin typeface="Roboto Bold"/>
              </a:rPr>
              <a:t>Yüksek</a:t>
            </a:r>
            <a:r>
              <a:rPr lang="en-US" sz="2626" spc="-26" dirty="0">
                <a:solidFill>
                  <a:srgbClr val="0B4693"/>
                </a:solidFill>
                <a:latin typeface="Roboto Bold"/>
              </a:rPr>
              <a:t> </a:t>
            </a:r>
            <a:r>
              <a:rPr lang="en-US" sz="2626" spc="-26" dirty="0" err="1">
                <a:solidFill>
                  <a:srgbClr val="0B4693"/>
                </a:solidFill>
                <a:latin typeface="Roboto Bold"/>
              </a:rPr>
              <a:t>Lisans</a:t>
            </a:r>
            <a:r>
              <a:rPr lang="en-US" sz="2626" spc="-26" dirty="0">
                <a:solidFill>
                  <a:srgbClr val="0B4693"/>
                </a:solidFill>
                <a:latin typeface="Roboto Bold"/>
              </a:rPr>
              <a:t> - </a:t>
            </a:r>
            <a:r>
              <a:rPr lang="en-US" sz="2626" spc="-26" dirty="0" err="1">
                <a:solidFill>
                  <a:srgbClr val="0B4693"/>
                </a:solidFill>
                <a:latin typeface="Roboto Bold"/>
              </a:rPr>
              <a:t>Bilgisayar</a:t>
            </a:r>
            <a:r>
              <a:rPr lang="en-US" sz="2626" spc="-26" dirty="0">
                <a:solidFill>
                  <a:srgbClr val="0B4693"/>
                </a:solidFill>
                <a:latin typeface="Roboto Bold"/>
              </a:rPr>
              <a:t> </a:t>
            </a:r>
            <a:r>
              <a:rPr lang="en-US" sz="2626" spc="-26" dirty="0" err="1">
                <a:solidFill>
                  <a:srgbClr val="0B4693"/>
                </a:solidFill>
                <a:latin typeface="Roboto Bold"/>
              </a:rPr>
              <a:t>Mühendisliği</a:t>
            </a:r>
            <a:r>
              <a:rPr lang="en-US" sz="2626" spc="-26" dirty="0">
                <a:solidFill>
                  <a:srgbClr val="0B4693"/>
                </a:solidFill>
                <a:latin typeface="Roboto Bold"/>
              </a:rPr>
              <a:t>, </a:t>
            </a:r>
            <a:r>
              <a:rPr lang="tr-TR" sz="2626" spc="-26" dirty="0">
                <a:solidFill>
                  <a:srgbClr val="0B4693"/>
                </a:solidFill>
                <a:latin typeface="Roboto Bold"/>
              </a:rPr>
              <a:t>Yalova</a:t>
            </a:r>
            <a:r>
              <a:rPr lang="en-US" sz="2626" spc="-26" dirty="0">
                <a:solidFill>
                  <a:srgbClr val="0B4693"/>
                </a:solidFill>
                <a:latin typeface="Roboto Bold"/>
              </a:rPr>
              <a:t> </a:t>
            </a:r>
            <a:r>
              <a:rPr lang="en-US" sz="2626" spc="-26" dirty="0" err="1">
                <a:solidFill>
                  <a:srgbClr val="0B4693"/>
                </a:solidFill>
                <a:latin typeface="Roboto Bold"/>
              </a:rPr>
              <a:t>Üniv</a:t>
            </a:r>
            <a:r>
              <a:rPr lang="en-US" sz="2626" spc="-26" dirty="0">
                <a:solidFill>
                  <a:srgbClr val="0B4693"/>
                </a:solidFill>
                <a:latin typeface="Roboto Bold"/>
              </a:rPr>
              <a:t>.</a:t>
            </a:r>
          </a:p>
          <a:p>
            <a:pPr>
              <a:lnSpc>
                <a:spcPts val="4437"/>
              </a:lnSpc>
            </a:pPr>
            <a:r>
              <a:rPr lang="en-US" sz="2626" spc="-26" dirty="0" err="1">
                <a:solidFill>
                  <a:srgbClr val="0B4693"/>
                </a:solidFill>
                <a:latin typeface="Roboto Bold"/>
              </a:rPr>
              <a:t>Doktora</a:t>
            </a:r>
            <a:r>
              <a:rPr lang="en-US" sz="2626" spc="-26" dirty="0">
                <a:solidFill>
                  <a:srgbClr val="0B4693"/>
                </a:solidFill>
                <a:latin typeface="Roboto Bold"/>
              </a:rPr>
              <a:t> - </a:t>
            </a:r>
            <a:r>
              <a:rPr lang="en-US" sz="2626" spc="-26" dirty="0" err="1">
                <a:solidFill>
                  <a:srgbClr val="0B4693"/>
                </a:solidFill>
                <a:latin typeface="Roboto Bold"/>
              </a:rPr>
              <a:t>Bilgisayar</a:t>
            </a:r>
            <a:r>
              <a:rPr lang="en-US" sz="2626" spc="-26" dirty="0">
                <a:solidFill>
                  <a:srgbClr val="0B4693"/>
                </a:solidFill>
                <a:latin typeface="Roboto Bold"/>
              </a:rPr>
              <a:t> </a:t>
            </a:r>
            <a:r>
              <a:rPr lang="en-US" sz="2626" spc="-26" dirty="0" err="1">
                <a:solidFill>
                  <a:srgbClr val="0B4693"/>
                </a:solidFill>
                <a:latin typeface="Roboto Bold"/>
              </a:rPr>
              <a:t>Mühendisliği</a:t>
            </a:r>
            <a:r>
              <a:rPr lang="en-US" sz="2626" spc="-26" dirty="0">
                <a:solidFill>
                  <a:srgbClr val="0B4693"/>
                </a:solidFill>
                <a:latin typeface="Roboto Bold"/>
              </a:rPr>
              <a:t>, </a:t>
            </a:r>
            <a:r>
              <a:rPr lang="tr-TR" sz="2626" spc="-26" dirty="0">
                <a:solidFill>
                  <a:srgbClr val="0B4693"/>
                </a:solidFill>
                <a:latin typeface="Roboto Bold"/>
              </a:rPr>
              <a:t>Süleyman Demirel</a:t>
            </a:r>
            <a:r>
              <a:rPr lang="en-US" sz="2626" spc="-26" dirty="0">
                <a:solidFill>
                  <a:srgbClr val="0B4693"/>
                </a:solidFill>
                <a:latin typeface="Roboto Bold"/>
              </a:rPr>
              <a:t> </a:t>
            </a:r>
            <a:r>
              <a:rPr lang="en-US" sz="2626" spc="-26" dirty="0" err="1">
                <a:solidFill>
                  <a:srgbClr val="0B4693"/>
                </a:solidFill>
                <a:latin typeface="Roboto Bold"/>
              </a:rPr>
              <a:t>Üniv</a:t>
            </a:r>
            <a:r>
              <a:rPr lang="en-US" sz="2626" spc="-26" dirty="0">
                <a:solidFill>
                  <a:srgbClr val="0B4693"/>
                </a:solidFill>
                <a:latin typeface="Roboto Bold"/>
              </a:rPr>
              <a:t>.</a:t>
            </a:r>
          </a:p>
          <a:p>
            <a:pPr>
              <a:lnSpc>
                <a:spcPts val="4437"/>
              </a:lnSpc>
            </a:pPr>
            <a:endParaRPr lang="tr-TR" sz="2626" spc="-26" dirty="0">
              <a:solidFill>
                <a:srgbClr val="0B4693"/>
              </a:solidFill>
              <a:latin typeface="Roboto Bold"/>
            </a:endParaRPr>
          </a:p>
          <a:p>
            <a:pPr>
              <a:lnSpc>
                <a:spcPts val="4437"/>
              </a:lnSpc>
            </a:pPr>
            <a:r>
              <a:rPr lang="tr-TR" sz="1511" spc="-26" dirty="0">
                <a:solidFill>
                  <a:srgbClr val="0B4693"/>
                </a:solidFill>
                <a:latin typeface="Roboto Bold"/>
              </a:rPr>
              <a:t>Yapay Zeka, Derin Öğrenme, Makine Öğrenmesi, Biyoinformatik, Kuantum Programlama, Yazılım Dilleri</a:t>
            </a:r>
            <a:endParaRPr lang="en-US" sz="1511" spc="-26" dirty="0">
              <a:solidFill>
                <a:srgbClr val="0B4693"/>
              </a:solidFill>
              <a:latin typeface="Roboto Bold"/>
            </a:endParaRPr>
          </a:p>
        </p:txBody>
      </p:sp>
      <p:sp>
        <p:nvSpPr>
          <p:cNvPr id="5" name="AutoShape 5"/>
          <p:cNvSpPr/>
          <p:nvPr/>
        </p:nvSpPr>
        <p:spPr>
          <a:xfrm rot="-5400000">
            <a:off x="7046976" y="3215471"/>
            <a:ext cx="4905248" cy="0"/>
          </a:xfrm>
          <a:prstGeom prst="line">
            <a:avLst/>
          </a:prstGeom>
          <a:ln w="38100" cap="flat">
            <a:solidFill>
              <a:srgbClr val="0B4693"/>
            </a:solidFill>
            <a:prstDash val="solid"/>
            <a:headEnd type="oval" w="lg" len="lg"/>
            <a:tailEnd type="oval" w="lg" len="lg"/>
          </a:ln>
        </p:spPr>
      </p:sp>
      <p:sp>
        <p:nvSpPr>
          <p:cNvPr id="6" name="Freeform 6"/>
          <p:cNvSpPr/>
          <p:nvPr/>
        </p:nvSpPr>
        <p:spPr>
          <a:xfrm>
            <a:off x="838521" y="5270704"/>
            <a:ext cx="640039" cy="640039"/>
          </a:xfrm>
          <a:custGeom>
            <a:avLst/>
            <a:gdLst/>
            <a:ahLst/>
            <a:cxnLst/>
            <a:rect l="l" t="t" r="r" b="b"/>
            <a:pathLst>
              <a:path w="847110" h="847110">
                <a:moveTo>
                  <a:pt x="0" y="0"/>
                </a:moveTo>
                <a:lnTo>
                  <a:pt x="847110" y="0"/>
                </a:lnTo>
                <a:lnTo>
                  <a:pt x="847110" y="847110"/>
                </a:lnTo>
                <a:lnTo>
                  <a:pt x="0" y="847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628279" y="5270704"/>
            <a:ext cx="640039" cy="640039"/>
          </a:xfrm>
          <a:custGeom>
            <a:avLst/>
            <a:gdLst/>
            <a:ahLst/>
            <a:cxnLst/>
            <a:rect l="l" t="t" r="r" b="b"/>
            <a:pathLst>
              <a:path w="847110" h="847110">
                <a:moveTo>
                  <a:pt x="0" y="0"/>
                </a:moveTo>
                <a:lnTo>
                  <a:pt x="847110" y="0"/>
                </a:lnTo>
                <a:lnTo>
                  <a:pt x="847110" y="847110"/>
                </a:lnTo>
                <a:lnTo>
                  <a:pt x="0" y="847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2402733" y="5229138"/>
            <a:ext cx="681605" cy="681605"/>
          </a:xfrm>
          <a:custGeom>
            <a:avLst/>
            <a:gdLst/>
            <a:ahLst/>
            <a:cxnLst/>
            <a:rect l="l" t="t" r="r" b="b"/>
            <a:pathLst>
              <a:path w="902124" h="902124">
                <a:moveTo>
                  <a:pt x="0" y="0"/>
                </a:moveTo>
                <a:lnTo>
                  <a:pt x="902124" y="0"/>
                </a:lnTo>
                <a:lnTo>
                  <a:pt x="902124" y="902124"/>
                </a:lnTo>
                <a:lnTo>
                  <a:pt x="0" y="9021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777241" y="387554"/>
            <a:ext cx="3348955" cy="905312"/>
          </a:xfrm>
          <a:prstGeom prst="rect">
            <a:avLst/>
          </a:prstGeom>
        </p:spPr>
        <p:txBody>
          <a:bodyPr lIns="0" tIns="0" rIns="0" bIns="0" rtlCol="0" anchor="t">
            <a:spAutoFit/>
          </a:bodyPr>
          <a:lstStyle/>
          <a:p>
            <a:pPr>
              <a:lnSpc>
                <a:spcPts val="7706"/>
              </a:lnSpc>
              <a:spcBef>
                <a:spcPct val="0"/>
              </a:spcBef>
            </a:pPr>
            <a:r>
              <a:rPr lang="en-US" sz="5137" spc="102" dirty="0" err="1">
                <a:solidFill>
                  <a:srgbClr val="0B4693"/>
                </a:solidFill>
                <a:latin typeface="Roboto Bold"/>
              </a:rPr>
              <a:t>Hakkımda</a:t>
            </a:r>
            <a:endParaRPr lang="en-US" sz="5137" spc="102" dirty="0">
              <a:solidFill>
                <a:srgbClr val="0B4693"/>
              </a:solidFill>
              <a:latin typeface="Roboto Bold"/>
            </a:endParaRPr>
          </a:p>
        </p:txBody>
      </p:sp>
      <p:sp>
        <p:nvSpPr>
          <p:cNvPr id="12" name="TextBox 12"/>
          <p:cNvSpPr txBox="1"/>
          <p:nvPr/>
        </p:nvSpPr>
        <p:spPr>
          <a:xfrm>
            <a:off x="8737600" y="5910743"/>
            <a:ext cx="4743024" cy="738664"/>
          </a:xfrm>
          <a:prstGeom prst="rect">
            <a:avLst/>
          </a:prstGeom>
        </p:spPr>
        <p:txBody>
          <a:bodyPr wrap="square" lIns="0" tIns="0" rIns="0" bIns="0" rtlCol="0" anchor="t">
            <a:spAutoFit/>
          </a:bodyPr>
          <a:lstStyle/>
          <a:p>
            <a:pPr algn="ctr">
              <a:spcBef>
                <a:spcPct val="0"/>
              </a:spcBef>
            </a:pPr>
            <a:r>
              <a:rPr lang="tr-TR" sz="2400" b="1" spc="26" dirty="0">
                <a:solidFill>
                  <a:srgbClr val="0B4693"/>
                </a:solidFill>
                <a:latin typeface="Roboto Italics"/>
              </a:rPr>
              <a:t>Dr. Öğr. Üyesi Sevdanur GENÇ</a:t>
            </a:r>
          </a:p>
          <a:p>
            <a:pPr algn="ctr">
              <a:spcBef>
                <a:spcPct val="0"/>
              </a:spcBef>
            </a:pPr>
            <a:r>
              <a:rPr lang="tr-TR" sz="2400" b="1" spc="26" dirty="0">
                <a:solidFill>
                  <a:srgbClr val="0B4693"/>
                </a:solidFill>
                <a:latin typeface="Roboto Italics"/>
              </a:rPr>
              <a:t>Balıkesir Üniversitesi</a:t>
            </a:r>
            <a:endParaRPr lang="en-US" sz="2400" b="1" spc="26" dirty="0">
              <a:solidFill>
                <a:srgbClr val="0B4693"/>
              </a:solidFill>
              <a:latin typeface="Roboto Italics"/>
            </a:endParaRPr>
          </a:p>
        </p:txBody>
      </p:sp>
      <p:sp>
        <p:nvSpPr>
          <p:cNvPr id="13" name="TextBox 13"/>
          <p:cNvSpPr txBox="1"/>
          <p:nvPr/>
        </p:nvSpPr>
        <p:spPr>
          <a:xfrm>
            <a:off x="3132766" y="5522641"/>
            <a:ext cx="3147840" cy="269946"/>
          </a:xfrm>
          <a:prstGeom prst="rect">
            <a:avLst/>
          </a:prstGeom>
        </p:spPr>
        <p:txBody>
          <a:bodyPr wrap="square" lIns="0" tIns="0" rIns="0" bIns="0" rtlCol="0" anchor="t">
            <a:spAutoFit/>
          </a:bodyPr>
          <a:lstStyle/>
          <a:p>
            <a:pPr algn="ctr">
              <a:lnSpc>
                <a:spcPts val="1903"/>
              </a:lnSpc>
              <a:spcBef>
                <a:spcPct val="0"/>
              </a:spcBef>
            </a:pPr>
            <a:r>
              <a:rPr lang="en-US" sz="2720" b="1" spc="26" dirty="0">
                <a:solidFill>
                  <a:srgbClr val="0B4693"/>
                </a:solidFill>
                <a:latin typeface="Roboto"/>
              </a:rPr>
              <a:t>@</a:t>
            </a:r>
            <a:r>
              <a:rPr lang="tr-TR" sz="2720" b="1" spc="26" dirty="0">
                <a:solidFill>
                  <a:srgbClr val="0B4693"/>
                </a:solidFill>
                <a:latin typeface="Roboto"/>
              </a:rPr>
              <a:t>sevdanurgenc</a:t>
            </a:r>
            <a:endParaRPr lang="en-US" sz="2720" b="1" spc="26" dirty="0">
              <a:solidFill>
                <a:srgbClr val="0B4693"/>
              </a:solidFill>
              <a:latin typeface="Roboto"/>
            </a:endParaRPr>
          </a:p>
        </p:txBody>
      </p:sp>
      <p:pic>
        <p:nvPicPr>
          <p:cNvPr id="17" name="Picture 16">
            <a:extLst>
              <a:ext uri="{FF2B5EF4-FFF2-40B4-BE49-F238E27FC236}">
                <a16:creationId xmlns:a16="http://schemas.microsoft.com/office/drawing/2014/main" id="{04DE1EEC-03AF-D55A-D32D-5747F65B3C26}"/>
              </a:ext>
            </a:extLst>
          </p:cNvPr>
          <p:cNvPicPr>
            <a:picLocks noChangeAspect="1"/>
          </p:cNvPicPr>
          <p:nvPr/>
        </p:nvPicPr>
        <p:blipFill>
          <a:blip r:embed="rId8"/>
          <a:stretch>
            <a:fillRect/>
          </a:stretch>
        </p:blipFill>
        <p:spPr>
          <a:xfrm>
            <a:off x="9900671" y="765725"/>
            <a:ext cx="2891583" cy="490524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800" y="364158"/>
            <a:ext cx="11582400" cy="715180"/>
          </a:xfrm>
          <a:prstGeom prst="rect">
            <a:avLst/>
          </a:prstGeom>
        </p:spPr>
        <p:txBody>
          <a:bodyPr vert="horz" wrap="square" lIns="0" tIns="17446" rIns="0" bIns="0" rtlCol="0">
            <a:spAutoFit/>
          </a:bodyPr>
          <a:lstStyle/>
          <a:p>
            <a:pPr marL="17446">
              <a:spcBef>
                <a:spcPts val="137"/>
              </a:spcBef>
            </a:pPr>
            <a:r>
              <a:rPr sz="4533" dirty="0"/>
              <a:t>Makine</a:t>
            </a:r>
            <a:r>
              <a:rPr sz="4533" spc="-157" dirty="0"/>
              <a:t> </a:t>
            </a:r>
            <a:r>
              <a:rPr sz="4533" dirty="0"/>
              <a:t>Öğrenme</a:t>
            </a:r>
            <a:r>
              <a:rPr sz="4533" spc="-157" dirty="0"/>
              <a:t> </a:t>
            </a:r>
            <a:r>
              <a:rPr sz="4533" spc="-27" dirty="0"/>
              <a:t>Türleri</a:t>
            </a:r>
            <a:r>
              <a:rPr sz="4533" spc="-165" dirty="0"/>
              <a:t> </a:t>
            </a:r>
            <a:r>
              <a:rPr sz="4533" dirty="0"/>
              <a:t>–</a:t>
            </a:r>
            <a:r>
              <a:rPr sz="4533" spc="-137" dirty="0"/>
              <a:t> </a:t>
            </a:r>
            <a:r>
              <a:rPr sz="4533" dirty="0"/>
              <a:t>Denetimsiz</a:t>
            </a:r>
            <a:r>
              <a:rPr sz="4533" spc="-131" dirty="0"/>
              <a:t> </a:t>
            </a:r>
            <a:r>
              <a:rPr sz="4533" spc="-14" dirty="0"/>
              <a:t>Öğrenme</a:t>
            </a:r>
            <a:endParaRPr sz="4533" dirty="0"/>
          </a:p>
        </p:txBody>
      </p:sp>
      <p:sp>
        <p:nvSpPr>
          <p:cNvPr id="3" name="object 3"/>
          <p:cNvSpPr txBox="1"/>
          <p:nvPr/>
        </p:nvSpPr>
        <p:spPr>
          <a:xfrm>
            <a:off x="1037702" y="1297807"/>
            <a:ext cx="8650829" cy="4671892"/>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Öğrenme</a:t>
            </a:r>
            <a:r>
              <a:rPr sz="1992" spc="117" dirty="0">
                <a:latin typeface="Calibri"/>
                <a:cs typeface="Calibri"/>
              </a:rPr>
              <a:t> </a:t>
            </a:r>
            <a:r>
              <a:rPr sz="1992" dirty="0">
                <a:latin typeface="Calibri"/>
                <a:cs typeface="Calibri"/>
              </a:rPr>
              <a:t>algoritmasına</a:t>
            </a:r>
            <a:r>
              <a:rPr sz="1992" spc="103" dirty="0">
                <a:latin typeface="Calibri"/>
                <a:cs typeface="Calibri"/>
              </a:rPr>
              <a:t> </a:t>
            </a:r>
            <a:r>
              <a:rPr sz="1992" dirty="0">
                <a:latin typeface="Calibri"/>
                <a:cs typeface="Calibri"/>
              </a:rPr>
              <a:t>hiçbir</a:t>
            </a:r>
            <a:r>
              <a:rPr sz="1992" spc="117" dirty="0">
                <a:latin typeface="Calibri"/>
                <a:cs typeface="Calibri"/>
              </a:rPr>
              <a:t> </a:t>
            </a:r>
            <a:r>
              <a:rPr sz="1992" b="1" dirty="0">
                <a:latin typeface="Calibri"/>
                <a:cs typeface="Calibri"/>
              </a:rPr>
              <a:t>etiket</a:t>
            </a:r>
            <a:r>
              <a:rPr sz="1992" b="1" spc="124" dirty="0">
                <a:latin typeface="Calibri"/>
                <a:cs typeface="Calibri"/>
              </a:rPr>
              <a:t> </a:t>
            </a:r>
            <a:r>
              <a:rPr sz="1992" b="1" dirty="0">
                <a:latin typeface="Calibri"/>
                <a:cs typeface="Calibri"/>
              </a:rPr>
              <a:t>verilmez</a:t>
            </a:r>
            <a:r>
              <a:rPr sz="1992" b="1" spc="124" dirty="0">
                <a:latin typeface="Calibri"/>
                <a:cs typeface="Calibri"/>
              </a:rPr>
              <a:t> </a:t>
            </a:r>
            <a:r>
              <a:rPr sz="1992" dirty="0">
                <a:latin typeface="Calibri"/>
                <a:cs typeface="Calibri"/>
              </a:rPr>
              <a:t>ve</a:t>
            </a:r>
            <a:r>
              <a:rPr sz="1992" spc="124" dirty="0">
                <a:latin typeface="Calibri"/>
                <a:cs typeface="Calibri"/>
              </a:rPr>
              <a:t> </a:t>
            </a:r>
            <a:r>
              <a:rPr sz="1992" dirty="0">
                <a:latin typeface="Calibri"/>
                <a:cs typeface="Calibri"/>
              </a:rPr>
              <a:t>girdisinde</a:t>
            </a:r>
            <a:r>
              <a:rPr sz="1992" spc="117" dirty="0">
                <a:latin typeface="Calibri"/>
                <a:cs typeface="Calibri"/>
              </a:rPr>
              <a:t> </a:t>
            </a:r>
            <a:r>
              <a:rPr sz="1992" dirty="0">
                <a:latin typeface="Calibri"/>
                <a:cs typeface="Calibri"/>
              </a:rPr>
              <a:t>yapı</a:t>
            </a:r>
            <a:r>
              <a:rPr sz="1992" spc="117" dirty="0">
                <a:latin typeface="Calibri"/>
                <a:cs typeface="Calibri"/>
              </a:rPr>
              <a:t> </a:t>
            </a:r>
            <a:r>
              <a:rPr sz="1992" dirty="0">
                <a:latin typeface="Calibri"/>
                <a:cs typeface="Calibri"/>
              </a:rPr>
              <a:t>bulmak</a:t>
            </a:r>
            <a:r>
              <a:rPr sz="1992" spc="131" dirty="0">
                <a:latin typeface="Calibri"/>
                <a:cs typeface="Calibri"/>
              </a:rPr>
              <a:t> </a:t>
            </a:r>
            <a:r>
              <a:rPr sz="1992" dirty="0">
                <a:latin typeface="Calibri"/>
                <a:cs typeface="Calibri"/>
              </a:rPr>
              <a:t>için</a:t>
            </a:r>
            <a:r>
              <a:rPr sz="1992" spc="110" dirty="0">
                <a:latin typeface="Calibri"/>
                <a:cs typeface="Calibri"/>
              </a:rPr>
              <a:t> </a:t>
            </a:r>
            <a:r>
              <a:rPr sz="1992" spc="-34" dirty="0">
                <a:latin typeface="Calibri"/>
                <a:cs typeface="Calibri"/>
              </a:rPr>
              <a:t>tek 	</a:t>
            </a:r>
            <a:r>
              <a:rPr sz="1992" dirty="0">
                <a:latin typeface="Calibri"/>
                <a:cs typeface="Calibri"/>
              </a:rPr>
              <a:t>başına</a:t>
            </a:r>
            <a:r>
              <a:rPr sz="1992" spc="467" dirty="0">
                <a:latin typeface="Calibri"/>
                <a:cs typeface="Calibri"/>
              </a:rPr>
              <a:t> </a:t>
            </a:r>
            <a:r>
              <a:rPr sz="1992" dirty="0">
                <a:latin typeface="Calibri"/>
                <a:cs typeface="Calibri"/>
              </a:rPr>
              <a:t>bırakılır.</a:t>
            </a:r>
            <a:r>
              <a:rPr sz="1992" spc="488" dirty="0">
                <a:latin typeface="Calibri"/>
                <a:cs typeface="Calibri"/>
              </a:rPr>
              <a:t> </a:t>
            </a:r>
            <a:r>
              <a:rPr sz="1992" dirty="0">
                <a:latin typeface="Calibri"/>
                <a:cs typeface="Calibri"/>
              </a:rPr>
              <a:t>Gözetimsiz</a:t>
            </a:r>
            <a:r>
              <a:rPr sz="1992" spc="474" dirty="0">
                <a:latin typeface="Calibri"/>
                <a:cs typeface="Calibri"/>
              </a:rPr>
              <a:t> </a:t>
            </a:r>
            <a:r>
              <a:rPr sz="1992" dirty="0">
                <a:latin typeface="Calibri"/>
                <a:cs typeface="Calibri"/>
              </a:rPr>
              <a:t>öğrenme</a:t>
            </a:r>
            <a:r>
              <a:rPr sz="1992" spc="495" dirty="0">
                <a:latin typeface="Calibri"/>
                <a:cs typeface="Calibri"/>
              </a:rPr>
              <a:t> </a:t>
            </a:r>
            <a:r>
              <a:rPr sz="1992" dirty="0">
                <a:latin typeface="Calibri"/>
                <a:cs typeface="Calibri"/>
              </a:rPr>
              <a:t>kendi</a:t>
            </a:r>
            <a:r>
              <a:rPr sz="1992" spc="488" dirty="0">
                <a:latin typeface="Calibri"/>
                <a:cs typeface="Calibri"/>
              </a:rPr>
              <a:t> </a:t>
            </a:r>
            <a:r>
              <a:rPr sz="1992" dirty="0">
                <a:latin typeface="Calibri"/>
                <a:cs typeface="Calibri"/>
              </a:rPr>
              <a:t>içinde</a:t>
            </a:r>
            <a:r>
              <a:rPr sz="1992" spc="495" dirty="0">
                <a:latin typeface="Calibri"/>
                <a:cs typeface="Calibri"/>
              </a:rPr>
              <a:t> </a:t>
            </a:r>
            <a:r>
              <a:rPr sz="1992" dirty="0">
                <a:latin typeface="Calibri"/>
                <a:cs typeface="Calibri"/>
              </a:rPr>
              <a:t>bir</a:t>
            </a:r>
            <a:r>
              <a:rPr sz="1992" spc="488" dirty="0">
                <a:latin typeface="Calibri"/>
                <a:cs typeface="Calibri"/>
              </a:rPr>
              <a:t> </a:t>
            </a:r>
            <a:r>
              <a:rPr sz="1992" dirty="0">
                <a:latin typeface="Calibri"/>
                <a:cs typeface="Calibri"/>
              </a:rPr>
              <a:t>hedef</a:t>
            </a:r>
            <a:r>
              <a:rPr sz="1992" spc="481" dirty="0">
                <a:latin typeface="Calibri"/>
                <a:cs typeface="Calibri"/>
              </a:rPr>
              <a:t> </a:t>
            </a:r>
            <a:r>
              <a:rPr sz="1992" dirty="0">
                <a:latin typeface="Calibri"/>
                <a:cs typeface="Calibri"/>
              </a:rPr>
              <a:t>(</a:t>
            </a:r>
            <a:r>
              <a:rPr sz="1992" b="1" dirty="0">
                <a:latin typeface="Calibri"/>
                <a:cs typeface="Calibri"/>
              </a:rPr>
              <a:t>verilerdeki</a:t>
            </a:r>
            <a:r>
              <a:rPr sz="1992" b="1" spc="481" dirty="0">
                <a:latin typeface="Calibri"/>
                <a:cs typeface="Calibri"/>
              </a:rPr>
              <a:t> </a:t>
            </a:r>
            <a:r>
              <a:rPr sz="1992" b="1" spc="-14" dirty="0">
                <a:latin typeface="Calibri"/>
                <a:cs typeface="Calibri"/>
              </a:rPr>
              <a:t>gizli 	</a:t>
            </a:r>
            <a:r>
              <a:rPr sz="1992" b="1" dirty="0">
                <a:latin typeface="Calibri"/>
                <a:cs typeface="Calibri"/>
              </a:rPr>
              <a:t>kalıpları</a:t>
            </a:r>
            <a:r>
              <a:rPr sz="1992" b="1" spc="41" dirty="0">
                <a:latin typeface="Calibri"/>
                <a:cs typeface="Calibri"/>
              </a:rPr>
              <a:t> </a:t>
            </a:r>
            <a:r>
              <a:rPr sz="1992" b="1" dirty="0">
                <a:latin typeface="Calibri"/>
                <a:cs typeface="Calibri"/>
              </a:rPr>
              <a:t>keşfetme</a:t>
            </a:r>
            <a:r>
              <a:rPr sz="1992" dirty="0">
                <a:latin typeface="Calibri"/>
                <a:cs typeface="Calibri"/>
              </a:rPr>
              <a:t>)</a:t>
            </a:r>
            <a:r>
              <a:rPr sz="1992" spc="41" dirty="0">
                <a:latin typeface="Calibri"/>
                <a:cs typeface="Calibri"/>
              </a:rPr>
              <a:t> </a:t>
            </a:r>
            <a:r>
              <a:rPr sz="1992" dirty="0">
                <a:latin typeface="Calibri"/>
                <a:cs typeface="Calibri"/>
              </a:rPr>
              <a:t>veya</a:t>
            </a:r>
            <a:r>
              <a:rPr sz="1992" spc="62" dirty="0">
                <a:latin typeface="Calibri"/>
                <a:cs typeface="Calibri"/>
              </a:rPr>
              <a:t> </a:t>
            </a:r>
            <a:r>
              <a:rPr sz="1992" dirty="0">
                <a:latin typeface="Calibri"/>
                <a:cs typeface="Calibri"/>
              </a:rPr>
              <a:t>bir</a:t>
            </a:r>
            <a:r>
              <a:rPr sz="1992" spc="103" dirty="0">
                <a:latin typeface="Calibri"/>
                <a:cs typeface="Calibri"/>
              </a:rPr>
              <a:t> </a:t>
            </a:r>
            <a:r>
              <a:rPr sz="1992" dirty="0">
                <a:latin typeface="Calibri"/>
                <a:cs typeface="Calibri"/>
              </a:rPr>
              <a:t>sona</a:t>
            </a:r>
            <a:r>
              <a:rPr sz="1992" spc="62" dirty="0">
                <a:latin typeface="Calibri"/>
                <a:cs typeface="Calibri"/>
              </a:rPr>
              <a:t> </a:t>
            </a:r>
            <a:r>
              <a:rPr sz="1992" dirty="0">
                <a:latin typeface="Calibri"/>
                <a:cs typeface="Calibri"/>
              </a:rPr>
              <a:t>doğru</a:t>
            </a:r>
            <a:r>
              <a:rPr sz="1992" spc="110" dirty="0">
                <a:latin typeface="Calibri"/>
                <a:cs typeface="Calibri"/>
              </a:rPr>
              <a:t> </a:t>
            </a:r>
            <a:r>
              <a:rPr sz="1992" dirty="0">
                <a:latin typeface="Calibri"/>
                <a:cs typeface="Calibri"/>
              </a:rPr>
              <a:t>bir</a:t>
            </a:r>
            <a:r>
              <a:rPr sz="1992" spc="82" dirty="0">
                <a:latin typeface="Calibri"/>
                <a:cs typeface="Calibri"/>
              </a:rPr>
              <a:t> </a:t>
            </a:r>
            <a:r>
              <a:rPr sz="1992" dirty="0">
                <a:latin typeface="Calibri"/>
                <a:cs typeface="Calibri"/>
              </a:rPr>
              <a:t>araç</a:t>
            </a:r>
            <a:r>
              <a:rPr sz="1992" spc="103" dirty="0">
                <a:latin typeface="Calibri"/>
                <a:cs typeface="Calibri"/>
              </a:rPr>
              <a:t> </a:t>
            </a:r>
            <a:r>
              <a:rPr sz="1992" dirty="0">
                <a:latin typeface="Calibri"/>
                <a:cs typeface="Calibri"/>
              </a:rPr>
              <a:t>(</a:t>
            </a:r>
            <a:r>
              <a:rPr sz="1992" b="1" dirty="0">
                <a:latin typeface="Calibri"/>
                <a:cs typeface="Calibri"/>
              </a:rPr>
              <a:t>özellik</a:t>
            </a:r>
            <a:r>
              <a:rPr sz="1992" b="1" spc="48" dirty="0">
                <a:latin typeface="Calibri"/>
                <a:cs typeface="Calibri"/>
              </a:rPr>
              <a:t> </a:t>
            </a:r>
            <a:r>
              <a:rPr sz="1992" b="1" dirty="0">
                <a:latin typeface="Calibri"/>
                <a:cs typeface="Calibri"/>
              </a:rPr>
              <a:t>öğrenme</a:t>
            </a:r>
            <a:r>
              <a:rPr sz="1992" dirty="0">
                <a:latin typeface="Calibri"/>
                <a:cs typeface="Calibri"/>
              </a:rPr>
              <a:t>)</a:t>
            </a:r>
            <a:r>
              <a:rPr sz="1992" spc="21" dirty="0">
                <a:latin typeface="Calibri"/>
                <a:cs typeface="Calibri"/>
              </a:rPr>
              <a:t> </a:t>
            </a:r>
            <a:r>
              <a:rPr sz="1992" spc="-14" dirty="0">
                <a:latin typeface="Calibri"/>
                <a:cs typeface="Calibri"/>
              </a:rPr>
              <a:t>olabilir.</a:t>
            </a:r>
            <a:endParaRPr sz="1992">
              <a:latin typeface="Calibri"/>
              <a:cs typeface="Calibri"/>
            </a:endParaRPr>
          </a:p>
          <a:p>
            <a:pPr marL="793793" lvl="1" indent="-257328">
              <a:spcBef>
                <a:spcPts val="426"/>
              </a:spcBef>
              <a:buFont typeface="Arial MT"/>
              <a:buChar char="•"/>
              <a:tabLst>
                <a:tab pos="793793" algn="l"/>
              </a:tabLst>
            </a:pPr>
            <a:r>
              <a:rPr sz="1580" spc="-14" dirty="0">
                <a:latin typeface="Calibri"/>
                <a:cs typeface="Calibri"/>
              </a:rPr>
              <a:t>k-</a:t>
            </a:r>
            <a:r>
              <a:rPr sz="1580" dirty="0">
                <a:latin typeface="Calibri"/>
                <a:cs typeface="Calibri"/>
              </a:rPr>
              <a:t>means</a:t>
            </a:r>
            <a:r>
              <a:rPr sz="1580" spc="7" dirty="0">
                <a:latin typeface="Calibri"/>
                <a:cs typeface="Calibri"/>
              </a:rPr>
              <a:t> </a:t>
            </a:r>
            <a:r>
              <a:rPr sz="1580" spc="-14" dirty="0">
                <a:latin typeface="Calibri"/>
                <a:cs typeface="Calibri"/>
              </a:rPr>
              <a:t>clustering</a:t>
            </a:r>
            <a:endParaRPr sz="1580">
              <a:latin typeface="Calibri"/>
              <a:cs typeface="Calibri"/>
            </a:endParaRPr>
          </a:p>
          <a:p>
            <a:pPr marL="793793" lvl="1" indent="-257328">
              <a:spcBef>
                <a:spcPts val="378"/>
              </a:spcBef>
              <a:buFont typeface="Arial MT"/>
              <a:buChar char="•"/>
              <a:tabLst>
                <a:tab pos="793793" algn="l"/>
              </a:tabLst>
            </a:pPr>
            <a:r>
              <a:rPr sz="1580" spc="-14" dirty="0">
                <a:latin typeface="Calibri"/>
                <a:cs typeface="Calibri"/>
              </a:rPr>
              <a:t>t-</a:t>
            </a:r>
            <a:r>
              <a:rPr sz="1580" dirty="0">
                <a:latin typeface="Calibri"/>
                <a:cs typeface="Calibri"/>
              </a:rPr>
              <a:t>SNE</a:t>
            </a:r>
            <a:r>
              <a:rPr sz="1580" spc="-48" dirty="0">
                <a:latin typeface="Calibri"/>
                <a:cs typeface="Calibri"/>
              </a:rPr>
              <a:t> </a:t>
            </a:r>
            <a:r>
              <a:rPr sz="1580" spc="-14" dirty="0">
                <a:latin typeface="Calibri"/>
                <a:cs typeface="Calibri"/>
              </a:rPr>
              <a:t>(t-</a:t>
            </a:r>
            <a:r>
              <a:rPr sz="1580" dirty="0">
                <a:latin typeface="Calibri"/>
                <a:cs typeface="Calibri"/>
              </a:rPr>
              <a:t>Distributed</a:t>
            </a:r>
            <a:r>
              <a:rPr sz="1580" spc="14" dirty="0">
                <a:latin typeface="Calibri"/>
                <a:cs typeface="Calibri"/>
              </a:rPr>
              <a:t> </a:t>
            </a:r>
            <a:r>
              <a:rPr sz="1580" dirty="0">
                <a:latin typeface="Calibri"/>
                <a:cs typeface="Calibri"/>
              </a:rPr>
              <a:t>Stochastic</a:t>
            </a:r>
            <a:r>
              <a:rPr sz="1580" spc="-55" dirty="0">
                <a:latin typeface="Calibri"/>
                <a:cs typeface="Calibri"/>
              </a:rPr>
              <a:t> </a:t>
            </a:r>
            <a:r>
              <a:rPr sz="1580" dirty="0">
                <a:latin typeface="Calibri"/>
                <a:cs typeface="Calibri"/>
              </a:rPr>
              <a:t>Neighbor</a:t>
            </a:r>
            <a:r>
              <a:rPr sz="1580" spc="-34" dirty="0">
                <a:latin typeface="Calibri"/>
                <a:cs typeface="Calibri"/>
              </a:rPr>
              <a:t> </a:t>
            </a:r>
            <a:r>
              <a:rPr sz="1580" spc="-14" dirty="0">
                <a:latin typeface="Calibri"/>
                <a:cs typeface="Calibri"/>
              </a:rPr>
              <a:t>Embedding)</a:t>
            </a:r>
            <a:endParaRPr sz="1580">
              <a:latin typeface="Calibri"/>
              <a:cs typeface="Calibri"/>
            </a:endParaRPr>
          </a:p>
          <a:p>
            <a:pPr marL="793793" lvl="1" indent="-257328">
              <a:spcBef>
                <a:spcPts val="398"/>
              </a:spcBef>
              <a:buFont typeface="Arial MT"/>
              <a:buChar char="•"/>
              <a:tabLst>
                <a:tab pos="793793" algn="l"/>
              </a:tabLst>
            </a:pPr>
            <a:r>
              <a:rPr sz="1580" dirty="0">
                <a:latin typeface="Calibri"/>
                <a:cs typeface="Calibri"/>
              </a:rPr>
              <a:t>PCA</a:t>
            </a:r>
            <a:r>
              <a:rPr sz="1580" spc="-48" dirty="0">
                <a:latin typeface="Calibri"/>
                <a:cs typeface="Calibri"/>
              </a:rPr>
              <a:t> </a:t>
            </a:r>
            <a:r>
              <a:rPr sz="1580" dirty="0">
                <a:latin typeface="Calibri"/>
                <a:cs typeface="Calibri"/>
              </a:rPr>
              <a:t>(Principal</a:t>
            </a:r>
            <a:r>
              <a:rPr sz="1580" spc="-14" dirty="0">
                <a:latin typeface="Calibri"/>
                <a:cs typeface="Calibri"/>
              </a:rPr>
              <a:t> </a:t>
            </a:r>
            <a:r>
              <a:rPr sz="1580" dirty="0">
                <a:latin typeface="Calibri"/>
                <a:cs typeface="Calibri"/>
              </a:rPr>
              <a:t>Component</a:t>
            </a:r>
            <a:r>
              <a:rPr sz="1580" spc="-14" dirty="0">
                <a:latin typeface="Calibri"/>
                <a:cs typeface="Calibri"/>
              </a:rPr>
              <a:t> Analysis)</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Association</a:t>
            </a:r>
            <a:r>
              <a:rPr sz="1580" spc="-41" dirty="0">
                <a:latin typeface="Calibri"/>
                <a:cs typeface="Calibri"/>
              </a:rPr>
              <a:t> </a:t>
            </a:r>
            <a:r>
              <a:rPr sz="1580" spc="-27" dirty="0">
                <a:latin typeface="Calibri"/>
                <a:cs typeface="Calibri"/>
              </a:rPr>
              <a:t>rule</a:t>
            </a:r>
            <a:endParaRPr sz="1580">
              <a:latin typeface="Calibri"/>
              <a:cs typeface="Calibri"/>
            </a:endParaRPr>
          </a:p>
          <a:p>
            <a:pPr marL="274774" marR="10468" indent="-258201" algn="just">
              <a:lnSpc>
                <a:spcPts val="2212"/>
              </a:lnSpc>
              <a:spcBef>
                <a:spcPts val="1133"/>
              </a:spcBef>
              <a:buFont typeface="Arial MT"/>
              <a:buChar char="•"/>
              <a:tabLst>
                <a:tab pos="276519" algn="l"/>
              </a:tabLst>
            </a:pPr>
            <a:r>
              <a:rPr sz="1992" dirty="0">
                <a:latin typeface="Calibri"/>
                <a:cs typeface="Calibri"/>
              </a:rPr>
              <a:t>Denetimli</a:t>
            </a:r>
            <a:r>
              <a:rPr sz="1992" spc="591" dirty="0">
                <a:latin typeface="Calibri"/>
                <a:cs typeface="Calibri"/>
              </a:rPr>
              <a:t> </a:t>
            </a:r>
            <a:r>
              <a:rPr sz="1992" dirty="0">
                <a:latin typeface="Calibri"/>
                <a:cs typeface="Calibri"/>
              </a:rPr>
              <a:t>öğrenmenin</a:t>
            </a:r>
            <a:r>
              <a:rPr sz="1992" spc="591" dirty="0">
                <a:latin typeface="Calibri"/>
                <a:cs typeface="Calibri"/>
              </a:rPr>
              <a:t> </a:t>
            </a:r>
            <a:r>
              <a:rPr sz="1992" dirty="0">
                <a:latin typeface="Calibri"/>
                <a:cs typeface="Calibri"/>
              </a:rPr>
              <a:t>aksine.</a:t>
            </a:r>
            <a:r>
              <a:rPr sz="1992" spc="596" dirty="0">
                <a:latin typeface="Calibri"/>
                <a:cs typeface="Calibri"/>
              </a:rPr>
              <a:t> </a:t>
            </a:r>
            <a:r>
              <a:rPr sz="1992" dirty="0">
                <a:latin typeface="Calibri"/>
                <a:cs typeface="Calibri"/>
              </a:rPr>
              <a:t>Denetimsiz</a:t>
            </a:r>
            <a:r>
              <a:rPr sz="1992" spc="591" dirty="0">
                <a:latin typeface="Calibri"/>
                <a:cs typeface="Calibri"/>
              </a:rPr>
              <a:t> </a:t>
            </a:r>
            <a:r>
              <a:rPr sz="1992" dirty="0">
                <a:latin typeface="Calibri"/>
                <a:cs typeface="Calibri"/>
              </a:rPr>
              <a:t>öğrenme,</a:t>
            </a:r>
            <a:r>
              <a:rPr sz="1992" spc="596" dirty="0">
                <a:latin typeface="Calibri"/>
                <a:cs typeface="Calibri"/>
              </a:rPr>
              <a:t> </a:t>
            </a:r>
            <a:r>
              <a:rPr sz="1992" dirty="0">
                <a:latin typeface="Calibri"/>
                <a:cs typeface="Calibri"/>
              </a:rPr>
              <a:t>verilerdeki</a:t>
            </a:r>
            <a:r>
              <a:rPr sz="1992" spc="596" dirty="0">
                <a:latin typeface="Calibri"/>
                <a:cs typeface="Calibri"/>
              </a:rPr>
              <a:t> </a:t>
            </a:r>
            <a:r>
              <a:rPr sz="1992" dirty="0">
                <a:latin typeface="Calibri"/>
                <a:cs typeface="Calibri"/>
              </a:rPr>
              <a:t>gizli</a:t>
            </a:r>
            <a:r>
              <a:rPr sz="1992" spc="591" dirty="0">
                <a:latin typeface="Calibri"/>
                <a:cs typeface="Calibri"/>
              </a:rPr>
              <a:t> </a:t>
            </a:r>
            <a:r>
              <a:rPr sz="1992" spc="-14" dirty="0">
                <a:latin typeface="Calibri"/>
                <a:cs typeface="Calibri"/>
              </a:rPr>
              <a:t>yapıları 	</a:t>
            </a:r>
            <a:r>
              <a:rPr sz="1992" dirty="0">
                <a:latin typeface="Calibri"/>
                <a:cs typeface="Calibri"/>
              </a:rPr>
              <a:t>tanımlayan</a:t>
            </a:r>
            <a:r>
              <a:rPr sz="1992" spc="124" dirty="0">
                <a:latin typeface="Calibri"/>
                <a:cs typeface="Calibri"/>
              </a:rPr>
              <a:t> </a:t>
            </a:r>
            <a:r>
              <a:rPr sz="1992" dirty="0">
                <a:latin typeface="Calibri"/>
                <a:cs typeface="Calibri"/>
              </a:rPr>
              <a:t>bir</a:t>
            </a:r>
            <a:r>
              <a:rPr sz="1992" spc="96" dirty="0">
                <a:latin typeface="Calibri"/>
                <a:cs typeface="Calibri"/>
              </a:rPr>
              <a:t> </a:t>
            </a:r>
            <a:r>
              <a:rPr sz="1992" dirty="0">
                <a:latin typeface="Calibri"/>
                <a:cs typeface="Calibri"/>
              </a:rPr>
              <a:t>işlev</a:t>
            </a:r>
            <a:r>
              <a:rPr sz="1992" spc="82" dirty="0">
                <a:latin typeface="Calibri"/>
                <a:cs typeface="Calibri"/>
              </a:rPr>
              <a:t> </a:t>
            </a:r>
            <a:r>
              <a:rPr sz="1992" dirty="0">
                <a:latin typeface="Calibri"/>
                <a:cs typeface="Calibri"/>
              </a:rPr>
              <a:t>olan</a:t>
            </a:r>
            <a:r>
              <a:rPr sz="1992" spc="124" dirty="0">
                <a:latin typeface="Calibri"/>
                <a:cs typeface="Calibri"/>
              </a:rPr>
              <a:t> </a:t>
            </a:r>
            <a:r>
              <a:rPr sz="1992" b="1" dirty="0">
                <a:latin typeface="Calibri"/>
                <a:cs typeface="Calibri"/>
              </a:rPr>
              <a:t>etiketlenmemiş</a:t>
            </a:r>
            <a:r>
              <a:rPr sz="1992" b="1" spc="21" dirty="0">
                <a:latin typeface="Calibri"/>
                <a:cs typeface="Calibri"/>
              </a:rPr>
              <a:t> </a:t>
            </a:r>
            <a:r>
              <a:rPr sz="1992" b="1" dirty="0">
                <a:latin typeface="Calibri"/>
                <a:cs typeface="Calibri"/>
              </a:rPr>
              <a:t>verilerden</a:t>
            </a:r>
            <a:r>
              <a:rPr sz="1992" b="1" spc="62" dirty="0">
                <a:latin typeface="Calibri"/>
                <a:cs typeface="Calibri"/>
              </a:rPr>
              <a:t> </a:t>
            </a:r>
            <a:r>
              <a:rPr sz="1992" spc="-14" dirty="0">
                <a:latin typeface="Calibri"/>
                <a:cs typeface="Calibri"/>
              </a:rPr>
              <a:t>kaynaklanır.</a:t>
            </a:r>
            <a:endParaRPr sz="1992">
              <a:latin typeface="Calibri"/>
              <a:cs typeface="Calibri"/>
            </a:endParaRPr>
          </a:p>
          <a:p>
            <a:pPr marL="275647" indent="-258201">
              <a:spcBef>
                <a:spcPts val="893"/>
              </a:spcBef>
              <a:buFont typeface="Arial MT"/>
              <a:buChar char="•"/>
              <a:tabLst>
                <a:tab pos="275647" algn="l"/>
              </a:tabLst>
            </a:pPr>
            <a:r>
              <a:rPr sz="1992" b="1" dirty="0">
                <a:latin typeface="Calibri"/>
                <a:cs typeface="Calibri"/>
              </a:rPr>
              <a:t>Denetimsiz</a:t>
            </a:r>
            <a:r>
              <a:rPr sz="1992" b="1" spc="206" dirty="0">
                <a:latin typeface="Calibri"/>
                <a:cs typeface="Calibri"/>
              </a:rPr>
              <a:t> </a:t>
            </a:r>
            <a:r>
              <a:rPr sz="1992" b="1" dirty="0">
                <a:latin typeface="Calibri"/>
                <a:cs typeface="Calibri"/>
              </a:rPr>
              <a:t>öğrenme</a:t>
            </a:r>
            <a:r>
              <a:rPr sz="1992" b="1" spc="165" dirty="0">
                <a:latin typeface="Calibri"/>
                <a:cs typeface="Calibri"/>
              </a:rPr>
              <a:t> </a:t>
            </a:r>
            <a:r>
              <a:rPr sz="1992" b="1" dirty="0">
                <a:latin typeface="Calibri"/>
                <a:cs typeface="Calibri"/>
              </a:rPr>
              <a:t>algoritmalarına</a:t>
            </a:r>
            <a:r>
              <a:rPr sz="1992" b="1" spc="185" dirty="0">
                <a:latin typeface="Calibri"/>
                <a:cs typeface="Calibri"/>
              </a:rPr>
              <a:t> </a:t>
            </a:r>
            <a:r>
              <a:rPr sz="1992" b="1" spc="-14" dirty="0">
                <a:latin typeface="Calibri"/>
                <a:cs typeface="Calibri"/>
              </a:rPr>
              <a:t>örnekler:</a:t>
            </a:r>
            <a:endParaRPr sz="1992">
              <a:latin typeface="Calibri"/>
              <a:cs typeface="Calibri"/>
            </a:endParaRPr>
          </a:p>
          <a:p>
            <a:pPr marL="793793" lvl="1" indent="-257328">
              <a:spcBef>
                <a:spcPts val="426"/>
              </a:spcBef>
              <a:buFont typeface="Arial MT"/>
              <a:buChar char="•"/>
              <a:tabLst>
                <a:tab pos="793793" algn="l"/>
              </a:tabLst>
            </a:pPr>
            <a:r>
              <a:rPr sz="1580" b="1" dirty="0">
                <a:latin typeface="Calibri"/>
                <a:cs typeface="Calibri"/>
              </a:rPr>
              <a:t>Boyut</a:t>
            </a:r>
            <a:r>
              <a:rPr sz="1580" b="1" spc="-34" dirty="0">
                <a:latin typeface="Calibri"/>
                <a:cs typeface="Calibri"/>
              </a:rPr>
              <a:t> </a:t>
            </a:r>
            <a:r>
              <a:rPr sz="1580" b="1" spc="-14" dirty="0">
                <a:latin typeface="Calibri"/>
                <a:cs typeface="Calibri"/>
              </a:rPr>
              <a:t>Azaltma</a:t>
            </a:r>
            <a:endParaRPr sz="1580">
              <a:latin typeface="Calibri"/>
              <a:cs typeface="Calibri"/>
            </a:endParaRPr>
          </a:p>
          <a:p>
            <a:pPr marL="793793" lvl="1" indent="-257328">
              <a:spcBef>
                <a:spcPts val="378"/>
              </a:spcBef>
              <a:buFont typeface="Arial MT"/>
              <a:buChar char="•"/>
              <a:tabLst>
                <a:tab pos="793793" algn="l"/>
              </a:tabLst>
            </a:pPr>
            <a:r>
              <a:rPr sz="1580" spc="-14" dirty="0">
                <a:latin typeface="Calibri"/>
                <a:cs typeface="Calibri"/>
              </a:rPr>
              <a:t>Yoğunluk</a:t>
            </a:r>
            <a:r>
              <a:rPr sz="1580" spc="-34" dirty="0">
                <a:latin typeface="Calibri"/>
                <a:cs typeface="Calibri"/>
              </a:rPr>
              <a:t> </a:t>
            </a:r>
            <a:r>
              <a:rPr sz="1580" spc="-14" dirty="0">
                <a:latin typeface="Calibri"/>
                <a:cs typeface="Calibri"/>
              </a:rPr>
              <a:t>Tahmini</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Pazar</a:t>
            </a:r>
            <a:r>
              <a:rPr sz="1580" spc="-48" dirty="0">
                <a:latin typeface="Calibri"/>
                <a:cs typeface="Calibri"/>
              </a:rPr>
              <a:t> </a:t>
            </a:r>
            <a:r>
              <a:rPr sz="1580" dirty="0">
                <a:latin typeface="Calibri"/>
                <a:cs typeface="Calibri"/>
              </a:rPr>
              <a:t>Sepeti</a:t>
            </a:r>
            <a:r>
              <a:rPr sz="1580" spc="-34" dirty="0">
                <a:latin typeface="Calibri"/>
                <a:cs typeface="Calibri"/>
              </a:rPr>
              <a:t> </a:t>
            </a:r>
            <a:r>
              <a:rPr sz="1580" spc="-14" dirty="0">
                <a:latin typeface="Calibri"/>
                <a:cs typeface="Calibri"/>
              </a:rPr>
              <a:t>Analizi</a:t>
            </a:r>
            <a:endParaRPr sz="1580">
              <a:latin typeface="Calibri"/>
              <a:cs typeface="Calibri"/>
            </a:endParaRPr>
          </a:p>
          <a:p>
            <a:pPr marL="793793" lvl="1" indent="-257328">
              <a:spcBef>
                <a:spcPts val="398"/>
              </a:spcBef>
              <a:buFont typeface="Arial MT"/>
              <a:buChar char="•"/>
              <a:tabLst>
                <a:tab pos="793793" algn="l"/>
              </a:tabLst>
            </a:pPr>
            <a:r>
              <a:rPr sz="1580" spc="-14" dirty="0">
                <a:latin typeface="Calibri"/>
                <a:cs typeface="Calibri"/>
              </a:rPr>
              <a:t>Üretken </a:t>
            </a:r>
            <a:r>
              <a:rPr sz="1580" dirty="0">
                <a:latin typeface="Calibri"/>
                <a:cs typeface="Calibri"/>
              </a:rPr>
              <a:t>düşmanlık</a:t>
            </a:r>
            <a:r>
              <a:rPr sz="1580" spc="7" dirty="0">
                <a:latin typeface="Calibri"/>
                <a:cs typeface="Calibri"/>
              </a:rPr>
              <a:t> </a:t>
            </a:r>
            <a:r>
              <a:rPr sz="1580" dirty="0">
                <a:latin typeface="Calibri"/>
                <a:cs typeface="Calibri"/>
              </a:rPr>
              <a:t>ağları</a:t>
            </a:r>
            <a:r>
              <a:rPr sz="1580" spc="7" dirty="0">
                <a:latin typeface="Calibri"/>
                <a:cs typeface="Calibri"/>
              </a:rPr>
              <a:t> </a:t>
            </a:r>
            <a:r>
              <a:rPr sz="1580" spc="-14" dirty="0">
                <a:latin typeface="Calibri"/>
                <a:cs typeface="Calibri"/>
              </a:rPr>
              <a:t>(GAN'lar)</a:t>
            </a:r>
            <a:endParaRPr sz="1580">
              <a:latin typeface="Calibri"/>
              <a:cs typeface="Calibri"/>
            </a:endParaRPr>
          </a:p>
          <a:p>
            <a:pPr marL="793793" lvl="1" indent="-257328">
              <a:spcBef>
                <a:spcPts val="378"/>
              </a:spcBef>
              <a:buFont typeface="Arial MT"/>
              <a:buChar char="•"/>
              <a:tabLst>
                <a:tab pos="793793" algn="l"/>
              </a:tabLst>
            </a:pPr>
            <a:r>
              <a:rPr sz="1580" b="1" spc="-14" dirty="0">
                <a:latin typeface="Calibri"/>
                <a:cs typeface="Calibri"/>
              </a:rPr>
              <a:t>Kümeleme</a:t>
            </a:r>
            <a:endParaRPr sz="1580">
              <a:latin typeface="Calibri"/>
              <a:cs typeface="Calibri"/>
            </a:endParaRPr>
          </a:p>
        </p:txBody>
      </p:sp>
      <p:pic>
        <p:nvPicPr>
          <p:cNvPr id="4" name="object 4"/>
          <p:cNvPicPr/>
          <p:nvPr/>
        </p:nvPicPr>
        <p:blipFill>
          <a:blip r:embed="rId2" cstate="print"/>
          <a:stretch>
            <a:fillRect/>
          </a:stretch>
        </p:blipFill>
        <p:spPr>
          <a:xfrm>
            <a:off x="10071171" y="2267156"/>
            <a:ext cx="2925975" cy="3519194"/>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en-US" sz="4400" dirty="0" err="1"/>
              <a:t>Makine</a:t>
            </a:r>
            <a:r>
              <a:rPr lang="en-US" sz="4400" spc="-157" dirty="0"/>
              <a:t> </a:t>
            </a:r>
            <a:r>
              <a:rPr lang="en-US" sz="4400" dirty="0" err="1"/>
              <a:t>Öğrenme</a:t>
            </a:r>
            <a:r>
              <a:rPr lang="en-US" sz="4400" spc="-157" dirty="0"/>
              <a:t> </a:t>
            </a:r>
            <a:r>
              <a:rPr lang="en-US" sz="4400" spc="-27" dirty="0" err="1"/>
              <a:t>Türleri</a:t>
            </a:r>
            <a:r>
              <a:rPr lang="en-US" sz="4400" spc="-165" dirty="0"/>
              <a:t> </a:t>
            </a:r>
            <a:r>
              <a:rPr lang="en-US" sz="4400" dirty="0"/>
              <a:t>–</a:t>
            </a:r>
            <a:r>
              <a:rPr lang="en-US" sz="4400" spc="-137" dirty="0"/>
              <a:t> </a:t>
            </a:r>
            <a:r>
              <a:rPr lang="en-US" sz="4400" dirty="0" err="1"/>
              <a:t>Denetimsiz</a:t>
            </a:r>
            <a:r>
              <a:rPr lang="en-US" sz="4400" spc="-131" dirty="0"/>
              <a:t> </a:t>
            </a:r>
            <a:r>
              <a:rPr lang="en-US" sz="4400" spc="-14" dirty="0" err="1"/>
              <a:t>Öğrenme</a:t>
            </a:r>
            <a:endParaRPr sz="4530" dirty="0"/>
          </a:p>
        </p:txBody>
      </p:sp>
      <p:sp>
        <p:nvSpPr>
          <p:cNvPr id="3" name="object 3"/>
          <p:cNvSpPr txBox="1"/>
          <p:nvPr/>
        </p:nvSpPr>
        <p:spPr>
          <a:xfrm>
            <a:off x="1037701" y="1297807"/>
            <a:ext cx="8630766" cy="2728091"/>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Yarı</a:t>
            </a:r>
            <a:r>
              <a:rPr sz="1992" spc="275" dirty="0">
                <a:latin typeface="Calibri"/>
                <a:cs typeface="Calibri"/>
              </a:rPr>
              <a:t>  </a:t>
            </a:r>
            <a:r>
              <a:rPr sz="1992" dirty="0">
                <a:latin typeface="Calibri"/>
                <a:cs typeface="Calibri"/>
              </a:rPr>
              <a:t>denetimli</a:t>
            </a:r>
            <a:r>
              <a:rPr sz="1992" spc="280" dirty="0">
                <a:latin typeface="Calibri"/>
                <a:cs typeface="Calibri"/>
              </a:rPr>
              <a:t>  </a:t>
            </a:r>
            <a:r>
              <a:rPr sz="1992" dirty="0">
                <a:latin typeface="Calibri"/>
                <a:cs typeface="Calibri"/>
              </a:rPr>
              <a:t>öğrenme,</a:t>
            </a:r>
            <a:r>
              <a:rPr sz="1992" spc="288" dirty="0">
                <a:latin typeface="Calibri"/>
                <a:cs typeface="Calibri"/>
              </a:rPr>
              <a:t>  </a:t>
            </a:r>
            <a:r>
              <a:rPr sz="1992" dirty="0">
                <a:latin typeface="Calibri"/>
                <a:cs typeface="Calibri"/>
              </a:rPr>
              <a:t>denetimsiz</a:t>
            </a:r>
            <a:r>
              <a:rPr sz="1992" spc="280" dirty="0">
                <a:latin typeface="Calibri"/>
                <a:cs typeface="Calibri"/>
              </a:rPr>
              <a:t>  </a:t>
            </a:r>
            <a:r>
              <a:rPr sz="1992" dirty="0">
                <a:latin typeface="Calibri"/>
                <a:cs typeface="Calibri"/>
              </a:rPr>
              <a:t>öğrenme</a:t>
            </a:r>
            <a:r>
              <a:rPr sz="1992" spc="295" dirty="0">
                <a:latin typeface="Calibri"/>
                <a:cs typeface="Calibri"/>
              </a:rPr>
              <a:t>  </a:t>
            </a:r>
            <a:r>
              <a:rPr sz="1992" dirty="0">
                <a:latin typeface="Calibri"/>
                <a:cs typeface="Calibri"/>
              </a:rPr>
              <a:t>(herhangi</a:t>
            </a:r>
            <a:r>
              <a:rPr sz="1992" spc="275" dirty="0">
                <a:latin typeface="Calibri"/>
                <a:cs typeface="Calibri"/>
              </a:rPr>
              <a:t>  </a:t>
            </a:r>
            <a:r>
              <a:rPr sz="1992" dirty="0">
                <a:latin typeface="Calibri"/>
                <a:cs typeface="Calibri"/>
              </a:rPr>
              <a:t>bir</a:t>
            </a:r>
            <a:r>
              <a:rPr sz="1992" spc="302" dirty="0">
                <a:latin typeface="Calibri"/>
                <a:cs typeface="Calibri"/>
              </a:rPr>
              <a:t>  </a:t>
            </a:r>
            <a:r>
              <a:rPr sz="1992" spc="-14" dirty="0">
                <a:latin typeface="Calibri"/>
                <a:cs typeface="Calibri"/>
              </a:rPr>
              <a:t>etiketlenmiş 	</a:t>
            </a:r>
            <a:r>
              <a:rPr sz="1992" dirty="0">
                <a:latin typeface="Calibri"/>
                <a:cs typeface="Calibri"/>
              </a:rPr>
              <a:t>öğrenme</a:t>
            </a:r>
            <a:r>
              <a:rPr sz="1992" spc="288" dirty="0">
                <a:latin typeface="Calibri"/>
                <a:cs typeface="Calibri"/>
              </a:rPr>
              <a:t>  </a:t>
            </a:r>
            <a:r>
              <a:rPr sz="1992" dirty="0">
                <a:latin typeface="Calibri"/>
                <a:cs typeface="Calibri"/>
              </a:rPr>
              <a:t>verisi</a:t>
            </a:r>
            <a:r>
              <a:rPr sz="1992" spc="280" dirty="0">
                <a:latin typeface="Calibri"/>
                <a:cs typeface="Calibri"/>
              </a:rPr>
              <a:t>  </a:t>
            </a:r>
            <a:r>
              <a:rPr sz="1992" dirty="0">
                <a:latin typeface="Calibri"/>
                <a:cs typeface="Calibri"/>
              </a:rPr>
              <a:t>olmadan)</a:t>
            </a:r>
            <a:r>
              <a:rPr sz="1992" spc="288" dirty="0">
                <a:latin typeface="Calibri"/>
                <a:cs typeface="Calibri"/>
              </a:rPr>
              <a:t>  </a:t>
            </a:r>
            <a:r>
              <a:rPr sz="1992" dirty="0">
                <a:latin typeface="Calibri"/>
                <a:cs typeface="Calibri"/>
              </a:rPr>
              <a:t>ve</a:t>
            </a:r>
            <a:r>
              <a:rPr sz="1992" spc="309" dirty="0">
                <a:latin typeface="Calibri"/>
                <a:cs typeface="Calibri"/>
              </a:rPr>
              <a:t>  </a:t>
            </a:r>
            <a:r>
              <a:rPr sz="1992" dirty="0">
                <a:latin typeface="Calibri"/>
                <a:cs typeface="Calibri"/>
              </a:rPr>
              <a:t>denetimli</a:t>
            </a:r>
            <a:r>
              <a:rPr sz="1992" spc="288" dirty="0">
                <a:latin typeface="Calibri"/>
                <a:cs typeface="Calibri"/>
              </a:rPr>
              <a:t>  </a:t>
            </a:r>
            <a:r>
              <a:rPr sz="1992" dirty="0">
                <a:latin typeface="Calibri"/>
                <a:cs typeface="Calibri"/>
              </a:rPr>
              <a:t>öğrenme</a:t>
            </a:r>
            <a:r>
              <a:rPr sz="1992" spc="295" dirty="0">
                <a:latin typeface="Calibri"/>
                <a:cs typeface="Calibri"/>
              </a:rPr>
              <a:t>  </a:t>
            </a:r>
            <a:r>
              <a:rPr sz="1992" dirty="0">
                <a:latin typeface="Calibri"/>
                <a:cs typeface="Calibri"/>
              </a:rPr>
              <a:t>(tamamen</a:t>
            </a:r>
            <a:r>
              <a:rPr sz="1992" spc="288" dirty="0">
                <a:latin typeface="Calibri"/>
                <a:cs typeface="Calibri"/>
              </a:rPr>
              <a:t>  </a:t>
            </a:r>
            <a:r>
              <a:rPr sz="1992" spc="-14" dirty="0">
                <a:latin typeface="Calibri"/>
                <a:cs typeface="Calibri"/>
              </a:rPr>
              <a:t>etiketlenmiş 	</a:t>
            </a:r>
            <a:r>
              <a:rPr sz="1992" dirty="0">
                <a:latin typeface="Calibri"/>
                <a:cs typeface="Calibri"/>
              </a:rPr>
              <a:t>öğrenme</a:t>
            </a:r>
            <a:r>
              <a:rPr sz="1992" spc="330" dirty="0">
                <a:latin typeface="Calibri"/>
                <a:cs typeface="Calibri"/>
              </a:rPr>
              <a:t> </a:t>
            </a:r>
            <a:r>
              <a:rPr sz="1992" dirty="0">
                <a:latin typeface="Calibri"/>
                <a:cs typeface="Calibri"/>
              </a:rPr>
              <a:t>verisi</a:t>
            </a:r>
            <a:r>
              <a:rPr sz="1992" spc="330" dirty="0">
                <a:latin typeface="Calibri"/>
                <a:cs typeface="Calibri"/>
              </a:rPr>
              <a:t> </a:t>
            </a:r>
            <a:r>
              <a:rPr sz="1992" dirty="0">
                <a:latin typeface="Calibri"/>
                <a:cs typeface="Calibri"/>
              </a:rPr>
              <a:t>ile)</a:t>
            </a:r>
            <a:r>
              <a:rPr sz="1992" spc="343" dirty="0">
                <a:latin typeface="Calibri"/>
                <a:cs typeface="Calibri"/>
              </a:rPr>
              <a:t> </a:t>
            </a:r>
            <a:r>
              <a:rPr sz="1992" dirty="0">
                <a:latin typeface="Calibri"/>
                <a:cs typeface="Calibri"/>
              </a:rPr>
              <a:t>arasındadır.</a:t>
            </a:r>
            <a:r>
              <a:rPr sz="1992" spc="323" dirty="0">
                <a:latin typeface="Calibri"/>
                <a:cs typeface="Calibri"/>
              </a:rPr>
              <a:t> </a:t>
            </a:r>
            <a:r>
              <a:rPr sz="1992" dirty="0">
                <a:latin typeface="Calibri"/>
                <a:cs typeface="Calibri"/>
              </a:rPr>
              <a:t>Bazı</a:t>
            </a:r>
            <a:r>
              <a:rPr sz="1992" spc="330" dirty="0">
                <a:latin typeface="Calibri"/>
                <a:cs typeface="Calibri"/>
              </a:rPr>
              <a:t> </a:t>
            </a:r>
            <a:r>
              <a:rPr sz="1992" dirty="0">
                <a:latin typeface="Calibri"/>
                <a:cs typeface="Calibri"/>
              </a:rPr>
              <a:t>öğrenme</a:t>
            </a:r>
            <a:r>
              <a:rPr sz="1992" spc="330" dirty="0">
                <a:latin typeface="Calibri"/>
                <a:cs typeface="Calibri"/>
              </a:rPr>
              <a:t> </a:t>
            </a:r>
            <a:r>
              <a:rPr sz="1992" dirty="0">
                <a:latin typeface="Calibri"/>
                <a:cs typeface="Calibri"/>
              </a:rPr>
              <a:t>örnekleri</a:t>
            </a:r>
            <a:r>
              <a:rPr sz="1992" spc="330" dirty="0">
                <a:latin typeface="Calibri"/>
                <a:cs typeface="Calibri"/>
              </a:rPr>
              <a:t> </a:t>
            </a:r>
            <a:r>
              <a:rPr sz="1992" dirty="0">
                <a:latin typeface="Calibri"/>
                <a:cs typeface="Calibri"/>
              </a:rPr>
              <a:t>öğrenme</a:t>
            </a:r>
            <a:r>
              <a:rPr sz="1992" spc="349" dirty="0">
                <a:latin typeface="Calibri"/>
                <a:cs typeface="Calibri"/>
              </a:rPr>
              <a:t> </a:t>
            </a:r>
            <a:r>
              <a:rPr sz="1992" spc="-14" dirty="0">
                <a:latin typeface="Calibri"/>
                <a:cs typeface="Calibri"/>
              </a:rPr>
              <a:t>etiketlerinin 	</a:t>
            </a:r>
            <a:r>
              <a:rPr sz="1992" dirty="0">
                <a:latin typeface="Calibri"/>
                <a:cs typeface="Calibri"/>
              </a:rPr>
              <a:t>eksik</a:t>
            </a:r>
            <a:r>
              <a:rPr sz="1992" spc="124" dirty="0">
                <a:latin typeface="Calibri"/>
                <a:cs typeface="Calibri"/>
              </a:rPr>
              <a:t> </a:t>
            </a:r>
            <a:r>
              <a:rPr sz="1992" dirty="0">
                <a:latin typeface="Calibri"/>
                <a:cs typeface="Calibri"/>
              </a:rPr>
              <a:t>olmasına</a:t>
            </a:r>
            <a:r>
              <a:rPr sz="1992" spc="110" dirty="0">
                <a:latin typeface="Calibri"/>
                <a:cs typeface="Calibri"/>
              </a:rPr>
              <a:t> </a:t>
            </a:r>
            <a:r>
              <a:rPr sz="1992" dirty="0">
                <a:latin typeface="Calibri"/>
                <a:cs typeface="Calibri"/>
              </a:rPr>
              <a:t>rağmen,</a:t>
            </a:r>
            <a:r>
              <a:rPr sz="1992" spc="124" dirty="0">
                <a:latin typeface="Calibri"/>
                <a:cs typeface="Calibri"/>
              </a:rPr>
              <a:t> </a:t>
            </a:r>
            <a:r>
              <a:rPr sz="1992" dirty="0">
                <a:latin typeface="Calibri"/>
                <a:cs typeface="Calibri"/>
              </a:rPr>
              <a:t>birçok</a:t>
            </a:r>
            <a:r>
              <a:rPr sz="1992" spc="124" dirty="0">
                <a:latin typeface="Calibri"/>
                <a:cs typeface="Calibri"/>
              </a:rPr>
              <a:t> </a:t>
            </a:r>
            <a:r>
              <a:rPr sz="1992" dirty="0">
                <a:latin typeface="Calibri"/>
                <a:cs typeface="Calibri"/>
              </a:rPr>
              <a:t>makine</a:t>
            </a:r>
            <a:r>
              <a:rPr sz="1992" spc="131" dirty="0">
                <a:latin typeface="Calibri"/>
                <a:cs typeface="Calibri"/>
              </a:rPr>
              <a:t> </a:t>
            </a:r>
            <a:r>
              <a:rPr sz="1992" dirty="0">
                <a:latin typeface="Calibri"/>
                <a:cs typeface="Calibri"/>
              </a:rPr>
              <a:t>öğrenmesi</a:t>
            </a:r>
            <a:r>
              <a:rPr sz="1992" spc="110" dirty="0">
                <a:latin typeface="Calibri"/>
                <a:cs typeface="Calibri"/>
              </a:rPr>
              <a:t> </a:t>
            </a:r>
            <a:r>
              <a:rPr sz="1992" dirty="0">
                <a:latin typeface="Calibri"/>
                <a:cs typeface="Calibri"/>
              </a:rPr>
              <a:t>araştırmacısı,</a:t>
            </a:r>
            <a:r>
              <a:rPr sz="1992" spc="131" dirty="0">
                <a:latin typeface="Calibri"/>
                <a:cs typeface="Calibri"/>
              </a:rPr>
              <a:t> </a:t>
            </a:r>
            <a:r>
              <a:rPr sz="1992" spc="-14" dirty="0">
                <a:latin typeface="Calibri"/>
                <a:cs typeface="Calibri"/>
              </a:rPr>
              <a:t>etiketlenmemiş 	</a:t>
            </a:r>
            <a:r>
              <a:rPr sz="1992" dirty="0">
                <a:latin typeface="Calibri"/>
                <a:cs typeface="Calibri"/>
              </a:rPr>
              <a:t>verilerin,</a:t>
            </a:r>
            <a:r>
              <a:rPr sz="1992" spc="522" dirty="0">
                <a:latin typeface="Calibri"/>
                <a:cs typeface="Calibri"/>
              </a:rPr>
              <a:t> </a:t>
            </a:r>
            <a:r>
              <a:rPr sz="1992" dirty="0">
                <a:latin typeface="Calibri"/>
                <a:cs typeface="Calibri"/>
              </a:rPr>
              <a:t>az</a:t>
            </a:r>
            <a:r>
              <a:rPr sz="1992" spc="522" dirty="0">
                <a:latin typeface="Calibri"/>
                <a:cs typeface="Calibri"/>
              </a:rPr>
              <a:t> </a:t>
            </a:r>
            <a:r>
              <a:rPr sz="1992" dirty="0">
                <a:latin typeface="Calibri"/>
                <a:cs typeface="Calibri"/>
              </a:rPr>
              <a:t>miktarda</a:t>
            </a:r>
            <a:r>
              <a:rPr sz="1992" spc="529" dirty="0">
                <a:latin typeface="Calibri"/>
                <a:cs typeface="Calibri"/>
              </a:rPr>
              <a:t> </a:t>
            </a:r>
            <a:r>
              <a:rPr sz="1992" dirty="0">
                <a:latin typeface="Calibri"/>
                <a:cs typeface="Calibri"/>
              </a:rPr>
              <a:t>etiketlenmiş</a:t>
            </a:r>
            <a:r>
              <a:rPr sz="1992" spc="529" dirty="0">
                <a:latin typeface="Calibri"/>
                <a:cs typeface="Calibri"/>
              </a:rPr>
              <a:t> </a:t>
            </a:r>
            <a:r>
              <a:rPr sz="1992" dirty="0">
                <a:latin typeface="Calibri"/>
                <a:cs typeface="Calibri"/>
              </a:rPr>
              <a:t>verilerle</a:t>
            </a:r>
            <a:r>
              <a:rPr sz="1992" spc="529" dirty="0">
                <a:latin typeface="Calibri"/>
                <a:cs typeface="Calibri"/>
              </a:rPr>
              <a:t> </a:t>
            </a:r>
            <a:r>
              <a:rPr sz="1992" dirty="0">
                <a:latin typeface="Calibri"/>
                <a:cs typeface="Calibri"/>
              </a:rPr>
              <a:t>birlikte</a:t>
            </a:r>
            <a:r>
              <a:rPr sz="1992" spc="515" dirty="0">
                <a:latin typeface="Calibri"/>
                <a:cs typeface="Calibri"/>
              </a:rPr>
              <a:t> </a:t>
            </a:r>
            <a:r>
              <a:rPr sz="1992" dirty="0">
                <a:latin typeface="Calibri"/>
                <a:cs typeface="Calibri"/>
              </a:rPr>
              <a:t>kullanıldığında,</a:t>
            </a:r>
            <a:r>
              <a:rPr sz="1992" spc="522" dirty="0">
                <a:latin typeface="Calibri"/>
                <a:cs typeface="Calibri"/>
              </a:rPr>
              <a:t> </a:t>
            </a:r>
            <a:r>
              <a:rPr sz="1992" spc="-14" dirty="0">
                <a:latin typeface="Calibri"/>
                <a:cs typeface="Calibri"/>
              </a:rPr>
              <a:t>öğrenme 	</a:t>
            </a:r>
            <a:r>
              <a:rPr sz="1992" dirty="0">
                <a:latin typeface="Calibri"/>
                <a:cs typeface="Calibri"/>
              </a:rPr>
              <a:t>doğruluğunda</a:t>
            </a:r>
            <a:r>
              <a:rPr sz="1992" spc="124" dirty="0">
                <a:latin typeface="Calibri"/>
                <a:cs typeface="Calibri"/>
              </a:rPr>
              <a:t> </a:t>
            </a:r>
            <a:r>
              <a:rPr sz="1992" dirty="0">
                <a:latin typeface="Calibri"/>
                <a:cs typeface="Calibri"/>
              </a:rPr>
              <a:t>önemli</a:t>
            </a:r>
            <a:r>
              <a:rPr sz="1992" spc="76" dirty="0">
                <a:latin typeface="Calibri"/>
                <a:cs typeface="Calibri"/>
              </a:rPr>
              <a:t> </a:t>
            </a:r>
            <a:r>
              <a:rPr sz="1992" dirty="0">
                <a:latin typeface="Calibri"/>
                <a:cs typeface="Calibri"/>
              </a:rPr>
              <a:t>bir</a:t>
            </a:r>
            <a:r>
              <a:rPr sz="1992" spc="82" dirty="0">
                <a:latin typeface="Calibri"/>
                <a:cs typeface="Calibri"/>
              </a:rPr>
              <a:t> </a:t>
            </a:r>
            <a:r>
              <a:rPr sz="1992" dirty="0">
                <a:latin typeface="Calibri"/>
                <a:cs typeface="Calibri"/>
              </a:rPr>
              <a:t>gelişme</a:t>
            </a:r>
            <a:r>
              <a:rPr sz="1992" spc="76" dirty="0">
                <a:latin typeface="Calibri"/>
                <a:cs typeface="Calibri"/>
              </a:rPr>
              <a:t> </a:t>
            </a:r>
            <a:r>
              <a:rPr sz="1992" dirty="0">
                <a:latin typeface="Calibri"/>
                <a:cs typeface="Calibri"/>
              </a:rPr>
              <a:t>sağlayabildiğini</a:t>
            </a:r>
            <a:r>
              <a:rPr sz="1992" spc="144" dirty="0">
                <a:latin typeface="Calibri"/>
                <a:cs typeface="Calibri"/>
              </a:rPr>
              <a:t> </a:t>
            </a:r>
            <a:r>
              <a:rPr sz="1992" spc="-14" dirty="0">
                <a:latin typeface="Calibri"/>
                <a:cs typeface="Calibri"/>
              </a:rPr>
              <a:t>bulmuştur.</a:t>
            </a:r>
            <a:endParaRPr sz="1992">
              <a:latin typeface="Calibri"/>
              <a:cs typeface="Calibri"/>
            </a:endParaRPr>
          </a:p>
          <a:p>
            <a:pPr marL="274774" marR="7851" indent="-258201" algn="just">
              <a:lnSpc>
                <a:spcPct val="92100"/>
              </a:lnSpc>
              <a:spcBef>
                <a:spcPts val="1147"/>
              </a:spcBef>
              <a:buFont typeface="Arial MT"/>
              <a:buChar char="•"/>
              <a:tabLst>
                <a:tab pos="276519" algn="l"/>
              </a:tabLst>
            </a:pPr>
            <a:r>
              <a:rPr sz="1992" dirty="0">
                <a:latin typeface="Calibri"/>
                <a:cs typeface="Calibri"/>
              </a:rPr>
              <a:t>Zayıf</a:t>
            </a:r>
            <a:r>
              <a:rPr sz="1992" spc="639" dirty="0">
                <a:latin typeface="Calibri"/>
                <a:cs typeface="Calibri"/>
              </a:rPr>
              <a:t> </a:t>
            </a:r>
            <a:r>
              <a:rPr sz="1992" dirty="0">
                <a:latin typeface="Calibri"/>
                <a:cs typeface="Calibri"/>
              </a:rPr>
              <a:t>denetimli</a:t>
            </a:r>
            <a:r>
              <a:rPr sz="1992" spc="646" dirty="0">
                <a:latin typeface="Calibri"/>
                <a:cs typeface="Calibri"/>
              </a:rPr>
              <a:t> </a:t>
            </a:r>
            <a:r>
              <a:rPr sz="1992" dirty="0">
                <a:latin typeface="Calibri"/>
                <a:cs typeface="Calibri"/>
              </a:rPr>
              <a:t>öğrenmede,</a:t>
            </a:r>
            <a:r>
              <a:rPr sz="1992" spc="646" dirty="0">
                <a:latin typeface="Calibri"/>
                <a:cs typeface="Calibri"/>
              </a:rPr>
              <a:t> </a:t>
            </a:r>
            <a:r>
              <a:rPr sz="1992" dirty="0">
                <a:latin typeface="Calibri"/>
                <a:cs typeface="Calibri"/>
              </a:rPr>
              <a:t>öğrenme</a:t>
            </a:r>
            <a:r>
              <a:rPr sz="1992" spc="673" dirty="0">
                <a:latin typeface="Calibri"/>
                <a:cs typeface="Calibri"/>
              </a:rPr>
              <a:t> </a:t>
            </a:r>
            <a:r>
              <a:rPr sz="1992" dirty="0">
                <a:latin typeface="Calibri"/>
                <a:cs typeface="Calibri"/>
              </a:rPr>
              <a:t>etiketleri</a:t>
            </a:r>
            <a:r>
              <a:rPr sz="1992" spc="665" dirty="0">
                <a:latin typeface="Calibri"/>
                <a:cs typeface="Calibri"/>
              </a:rPr>
              <a:t> </a:t>
            </a:r>
            <a:r>
              <a:rPr sz="1992" dirty="0">
                <a:latin typeface="Calibri"/>
                <a:cs typeface="Calibri"/>
              </a:rPr>
              <a:t>gürültülü,</a:t>
            </a:r>
            <a:r>
              <a:rPr sz="1992" spc="646" dirty="0">
                <a:latin typeface="Calibri"/>
                <a:cs typeface="Calibri"/>
              </a:rPr>
              <a:t> </a:t>
            </a:r>
            <a:r>
              <a:rPr sz="1992" dirty="0">
                <a:latin typeface="Calibri"/>
                <a:cs typeface="Calibri"/>
              </a:rPr>
              <a:t>sınırlı</a:t>
            </a:r>
            <a:r>
              <a:rPr sz="1992" spc="673" dirty="0">
                <a:latin typeface="Calibri"/>
                <a:cs typeface="Calibri"/>
              </a:rPr>
              <a:t> </a:t>
            </a:r>
            <a:r>
              <a:rPr sz="1992" dirty="0">
                <a:latin typeface="Calibri"/>
                <a:cs typeface="Calibri"/>
              </a:rPr>
              <a:t>veya</a:t>
            </a:r>
            <a:r>
              <a:rPr sz="1992" spc="625" dirty="0">
                <a:latin typeface="Calibri"/>
                <a:cs typeface="Calibri"/>
              </a:rPr>
              <a:t> </a:t>
            </a:r>
            <a:r>
              <a:rPr sz="1992" spc="-14" dirty="0">
                <a:latin typeface="Calibri"/>
                <a:cs typeface="Calibri"/>
              </a:rPr>
              <a:t>kesin 	</a:t>
            </a:r>
            <a:r>
              <a:rPr sz="1992" dirty="0">
                <a:latin typeface="Calibri"/>
                <a:cs typeface="Calibri"/>
              </a:rPr>
              <a:t>değildir;</a:t>
            </a:r>
            <a:r>
              <a:rPr sz="1992" spc="227" dirty="0">
                <a:latin typeface="Calibri"/>
                <a:cs typeface="Calibri"/>
              </a:rPr>
              <a:t> </a:t>
            </a:r>
            <a:r>
              <a:rPr sz="1992" dirty="0">
                <a:latin typeface="Calibri"/>
                <a:cs typeface="Calibri"/>
              </a:rPr>
              <a:t>bununla</a:t>
            </a:r>
            <a:r>
              <a:rPr sz="1992" spc="234" dirty="0">
                <a:latin typeface="Calibri"/>
                <a:cs typeface="Calibri"/>
              </a:rPr>
              <a:t> </a:t>
            </a:r>
            <a:r>
              <a:rPr sz="1992" dirty="0">
                <a:latin typeface="Calibri"/>
                <a:cs typeface="Calibri"/>
              </a:rPr>
              <a:t>birlikte,</a:t>
            </a:r>
            <a:r>
              <a:rPr sz="1992" spc="247" dirty="0">
                <a:latin typeface="Calibri"/>
                <a:cs typeface="Calibri"/>
              </a:rPr>
              <a:t> </a:t>
            </a:r>
            <a:r>
              <a:rPr sz="1992" dirty="0">
                <a:latin typeface="Calibri"/>
                <a:cs typeface="Calibri"/>
              </a:rPr>
              <a:t>bu</a:t>
            </a:r>
            <a:r>
              <a:rPr sz="1992" spc="240" dirty="0">
                <a:latin typeface="Calibri"/>
                <a:cs typeface="Calibri"/>
              </a:rPr>
              <a:t> </a:t>
            </a:r>
            <a:r>
              <a:rPr sz="1992" dirty="0">
                <a:latin typeface="Calibri"/>
                <a:cs typeface="Calibri"/>
              </a:rPr>
              <a:t>etiketlerin</a:t>
            </a:r>
            <a:r>
              <a:rPr sz="1992" spc="247" dirty="0">
                <a:latin typeface="Calibri"/>
                <a:cs typeface="Calibri"/>
              </a:rPr>
              <a:t> </a:t>
            </a:r>
            <a:r>
              <a:rPr sz="1992" dirty="0">
                <a:latin typeface="Calibri"/>
                <a:cs typeface="Calibri"/>
              </a:rPr>
              <a:t>elde</a:t>
            </a:r>
            <a:r>
              <a:rPr sz="1992" spc="254" dirty="0">
                <a:latin typeface="Calibri"/>
                <a:cs typeface="Calibri"/>
              </a:rPr>
              <a:t> </a:t>
            </a:r>
            <a:r>
              <a:rPr sz="1992" dirty="0">
                <a:latin typeface="Calibri"/>
                <a:cs typeface="Calibri"/>
              </a:rPr>
              <a:t>edilmesi</a:t>
            </a:r>
            <a:r>
              <a:rPr sz="1992" spc="227" dirty="0">
                <a:latin typeface="Calibri"/>
                <a:cs typeface="Calibri"/>
              </a:rPr>
              <a:t> </a:t>
            </a:r>
            <a:r>
              <a:rPr sz="1992" dirty="0">
                <a:latin typeface="Calibri"/>
                <a:cs typeface="Calibri"/>
              </a:rPr>
              <a:t>genellikle</a:t>
            </a:r>
            <a:r>
              <a:rPr sz="1992" spc="254" dirty="0">
                <a:latin typeface="Calibri"/>
                <a:cs typeface="Calibri"/>
              </a:rPr>
              <a:t> </a:t>
            </a:r>
            <a:r>
              <a:rPr sz="1992" dirty="0">
                <a:latin typeface="Calibri"/>
                <a:cs typeface="Calibri"/>
              </a:rPr>
              <a:t>daha</a:t>
            </a:r>
            <a:r>
              <a:rPr sz="1992" spc="254" dirty="0">
                <a:latin typeface="Calibri"/>
                <a:cs typeface="Calibri"/>
              </a:rPr>
              <a:t> </a:t>
            </a:r>
            <a:r>
              <a:rPr sz="1992" spc="-14" dirty="0">
                <a:latin typeface="Calibri"/>
                <a:cs typeface="Calibri"/>
              </a:rPr>
              <a:t>ucuzdur, 	</a:t>
            </a:r>
            <a:r>
              <a:rPr sz="1992" dirty="0">
                <a:latin typeface="Calibri"/>
                <a:cs typeface="Calibri"/>
              </a:rPr>
              <a:t>bu</a:t>
            </a:r>
            <a:r>
              <a:rPr sz="1992" spc="76" dirty="0">
                <a:latin typeface="Calibri"/>
                <a:cs typeface="Calibri"/>
              </a:rPr>
              <a:t> </a:t>
            </a:r>
            <a:r>
              <a:rPr sz="1992" dirty="0">
                <a:latin typeface="Calibri"/>
                <a:cs typeface="Calibri"/>
              </a:rPr>
              <a:t>da</a:t>
            </a:r>
            <a:r>
              <a:rPr sz="1992" spc="69" dirty="0">
                <a:latin typeface="Calibri"/>
                <a:cs typeface="Calibri"/>
              </a:rPr>
              <a:t> </a:t>
            </a:r>
            <a:r>
              <a:rPr sz="1992" dirty="0">
                <a:latin typeface="Calibri"/>
                <a:cs typeface="Calibri"/>
              </a:rPr>
              <a:t>daha</a:t>
            </a:r>
            <a:r>
              <a:rPr sz="1992" spc="96" dirty="0">
                <a:latin typeface="Calibri"/>
                <a:cs typeface="Calibri"/>
              </a:rPr>
              <a:t> </a:t>
            </a:r>
            <a:r>
              <a:rPr sz="1992" dirty="0">
                <a:latin typeface="Calibri"/>
                <a:cs typeface="Calibri"/>
              </a:rPr>
              <a:t>büyük</a:t>
            </a:r>
            <a:r>
              <a:rPr sz="1992" spc="76" dirty="0">
                <a:latin typeface="Calibri"/>
                <a:cs typeface="Calibri"/>
              </a:rPr>
              <a:t> </a:t>
            </a:r>
            <a:r>
              <a:rPr sz="1992" dirty="0">
                <a:latin typeface="Calibri"/>
                <a:cs typeface="Calibri"/>
              </a:rPr>
              <a:t>etkili</a:t>
            </a:r>
            <a:r>
              <a:rPr sz="1992" spc="48" dirty="0">
                <a:latin typeface="Calibri"/>
                <a:cs typeface="Calibri"/>
              </a:rPr>
              <a:t> </a:t>
            </a:r>
            <a:r>
              <a:rPr sz="1992" dirty="0">
                <a:latin typeface="Calibri"/>
                <a:cs typeface="Calibri"/>
              </a:rPr>
              <a:t>öğrenme</a:t>
            </a:r>
            <a:r>
              <a:rPr sz="1992" spc="96" dirty="0">
                <a:latin typeface="Calibri"/>
                <a:cs typeface="Calibri"/>
              </a:rPr>
              <a:t> </a:t>
            </a:r>
            <a:r>
              <a:rPr sz="1992" dirty="0">
                <a:latin typeface="Calibri"/>
                <a:cs typeface="Calibri"/>
              </a:rPr>
              <a:t>setleriyle</a:t>
            </a:r>
            <a:r>
              <a:rPr sz="1992" spc="48" dirty="0">
                <a:latin typeface="Calibri"/>
                <a:cs typeface="Calibri"/>
              </a:rPr>
              <a:t> </a:t>
            </a:r>
            <a:r>
              <a:rPr sz="1992" spc="-14" dirty="0">
                <a:latin typeface="Calibri"/>
                <a:cs typeface="Calibri"/>
              </a:rPr>
              <a:t>sonuçlanır.</a:t>
            </a:r>
            <a:endParaRPr sz="1992">
              <a:latin typeface="Calibri"/>
              <a:cs typeface="Calibri"/>
            </a:endParaRPr>
          </a:p>
        </p:txBody>
      </p:sp>
      <p:pic>
        <p:nvPicPr>
          <p:cNvPr id="4" name="object 4"/>
          <p:cNvPicPr/>
          <p:nvPr/>
        </p:nvPicPr>
        <p:blipFill>
          <a:blip r:embed="rId2" cstate="print"/>
          <a:stretch>
            <a:fillRect/>
          </a:stretch>
        </p:blipFill>
        <p:spPr>
          <a:xfrm>
            <a:off x="10058974" y="2203962"/>
            <a:ext cx="2972428" cy="3518363"/>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7F3B7-5C1E-5EE9-52DC-463A404BC2A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E6EBA4D-D8DA-8CF0-DB7A-B3DF704865AB}"/>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en-US" sz="4400" dirty="0" err="1"/>
              <a:t>Makine</a:t>
            </a:r>
            <a:r>
              <a:rPr lang="en-US" sz="4400" spc="-157" dirty="0"/>
              <a:t> </a:t>
            </a:r>
            <a:r>
              <a:rPr lang="en-US" sz="4400" dirty="0" err="1"/>
              <a:t>Öğrenme</a:t>
            </a:r>
            <a:r>
              <a:rPr lang="en-US" sz="4400" spc="-157" dirty="0"/>
              <a:t> </a:t>
            </a:r>
            <a:r>
              <a:rPr lang="en-US" sz="4400" spc="-27" dirty="0" err="1"/>
              <a:t>Türleri</a:t>
            </a:r>
            <a:r>
              <a:rPr lang="en-US" sz="4400" spc="-165" dirty="0"/>
              <a:t> </a:t>
            </a:r>
            <a:r>
              <a:rPr lang="en-US" sz="4400" dirty="0"/>
              <a:t>–</a:t>
            </a:r>
            <a:r>
              <a:rPr lang="en-US" sz="4400" spc="-137" dirty="0"/>
              <a:t> </a:t>
            </a:r>
            <a:r>
              <a:rPr lang="tr-TR" sz="4400" dirty="0"/>
              <a:t>Pekiştirmeli </a:t>
            </a:r>
            <a:r>
              <a:rPr lang="en-US" sz="4400" spc="-14" dirty="0" err="1"/>
              <a:t>Öğrenme</a:t>
            </a:r>
            <a:endParaRPr sz="4530" dirty="0"/>
          </a:p>
        </p:txBody>
      </p:sp>
      <p:sp>
        <p:nvSpPr>
          <p:cNvPr id="3" name="object 3">
            <a:extLst>
              <a:ext uri="{FF2B5EF4-FFF2-40B4-BE49-F238E27FC236}">
                <a16:creationId xmlns:a16="http://schemas.microsoft.com/office/drawing/2014/main" id="{3AFB4D6A-8F6B-8E76-7138-70AA063DA7D0}"/>
              </a:ext>
            </a:extLst>
          </p:cNvPr>
          <p:cNvSpPr txBox="1"/>
          <p:nvPr/>
        </p:nvSpPr>
        <p:spPr>
          <a:xfrm>
            <a:off x="736600" y="1297807"/>
            <a:ext cx="12493100" cy="4023061"/>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en-US" sz="1992" dirty="0" err="1">
                <a:latin typeface="Calibri"/>
                <a:cs typeface="Calibri"/>
              </a:rPr>
              <a:t>Pekiştirmeli</a:t>
            </a:r>
            <a:r>
              <a:rPr lang="en-US" sz="1992" dirty="0">
                <a:latin typeface="Calibri"/>
                <a:cs typeface="Calibri"/>
              </a:rPr>
              <a:t> </a:t>
            </a:r>
            <a:r>
              <a:rPr lang="en-US" sz="1992" dirty="0" err="1">
                <a:latin typeface="Calibri"/>
                <a:cs typeface="Calibri"/>
              </a:rPr>
              <a:t>öğrenme</a:t>
            </a:r>
            <a:r>
              <a:rPr lang="en-US" sz="1992" dirty="0">
                <a:latin typeface="Calibri"/>
                <a:cs typeface="Calibri"/>
              </a:rPr>
              <a:t>, </a:t>
            </a:r>
            <a:r>
              <a:rPr lang="en-US" sz="1992" b="1" dirty="0" err="1">
                <a:latin typeface="Calibri"/>
                <a:cs typeface="Calibri"/>
              </a:rPr>
              <a:t>eğitim</a:t>
            </a:r>
            <a:r>
              <a:rPr lang="en-US" sz="1992" b="1" dirty="0">
                <a:latin typeface="Calibri"/>
                <a:cs typeface="Calibri"/>
              </a:rPr>
              <a:t> </a:t>
            </a:r>
            <a:r>
              <a:rPr lang="en-US" sz="1992" b="1" dirty="0" err="1">
                <a:latin typeface="Calibri"/>
                <a:cs typeface="Calibri"/>
              </a:rPr>
              <a:t>verisi</a:t>
            </a:r>
            <a:r>
              <a:rPr lang="en-US" sz="1992" b="1" dirty="0">
                <a:latin typeface="Calibri"/>
                <a:cs typeface="Calibri"/>
              </a:rPr>
              <a:t> </a:t>
            </a:r>
            <a:r>
              <a:rPr lang="en-US" sz="1992" b="1" dirty="0" err="1">
                <a:latin typeface="Calibri"/>
                <a:cs typeface="Calibri"/>
              </a:rPr>
              <a:t>olmadan</a:t>
            </a:r>
            <a:r>
              <a:rPr lang="en-US" sz="1992" b="1" dirty="0">
                <a:latin typeface="Calibri"/>
                <a:cs typeface="Calibri"/>
              </a:rPr>
              <a:t> </a:t>
            </a:r>
            <a:r>
              <a:rPr lang="en-US" sz="1992" b="1" dirty="0" err="1">
                <a:latin typeface="Calibri"/>
                <a:cs typeface="Calibri"/>
              </a:rPr>
              <a:t>ajanın</a:t>
            </a:r>
            <a:r>
              <a:rPr lang="en-US" sz="1992" b="1" dirty="0">
                <a:latin typeface="Calibri"/>
                <a:cs typeface="Calibri"/>
              </a:rPr>
              <a:t> (robot, </a:t>
            </a:r>
            <a:r>
              <a:rPr lang="en-US" sz="1992" b="1" dirty="0" err="1">
                <a:latin typeface="Calibri"/>
                <a:cs typeface="Calibri"/>
              </a:rPr>
              <a:t>araç</a:t>
            </a:r>
            <a:r>
              <a:rPr lang="en-US" sz="1992" b="1" dirty="0">
                <a:latin typeface="Calibri"/>
                <a:cs typeface="Calibri"/>
              </a:rPr>
              <a:t>,…) </a:t>
            </a:r>
            <a:r>
              <a:rPr lang="en-US" sz="1992" b="1" dirty="0" err="1">
                <a:latin typeface="Calibri"/>
                <a:cs typeface="Calibri"/>
              </a:rPr>
              <a:t>çevreden</a:t>
            </a:r>
            <a:r>
              <a:rPr lang="en-US" sz="1992" b="1" dirty="0">
                <a:latin typeface="Calibri"/>
                <a:cs typeface="Calibri"/>
              </a:rPr>
              <a:t> </a:t>
            </a:r>
            <a:r>
              <a:rPr lang="en-US" sz="1992" b="1" dirty="0" err="1">
                <a:latin typeface="Calibri"/>
                <a:cs typeface="Calibri"/>
              </a:rPr>
              <a:t>alacağı</a:t>
            </a:r>
            <a:r>
              <a:rPr lang="en-US" sz="1992" b="1" dirty="0">
                <a:latin typeface="Calibri"/>
                <a:cs typeface="Calibri"/>
              </a:rPr>
              <a:t> </a:t>
            </a:r>
            <a:r>
              <a:rPr lang="en-US" sz="1992" b="1" dirty="0" err="1">
                <a:latin typeface="Calibri"/>
                <a:cs typeface="Calibri"/>
              </a:rPr>
              <a:t>tepkiler</a:t>
            </a:r>
            <a:r>
              <a:rPr lang="en-US" sz="1992" b="1" dirty="0">
                <a:latin typeface="Calibri"/>
                <a:cs typeface="Calibri"/>
              </a:rPr>
              <a:t> </a:t>
            </a:r>
            <a:r>
              <a:rPr lang="en-US" sz="1992" dirty="0" err="1">
                <a:latin typeface="Calibri"/>
                <a:cs typeface="Calibri"/>
              </a:rPr>
              <a:t>ile</a:t>
            </a:r>
            <a:r>
              <a:rPr lang="en-US" sz="1992" dirty="0">
                <a:latin typeface="Calibri"/>
                <a:cs typeface="Calibri"/>
              </a:rPr>
              <a:t> </a:t>
            </a:r>
            <a:r>
              <a:rPr lang="en-US" sz="1992" dirty="0" err="1">
                <a:latin typeface="Calibri"/>
                <a:cs typeface="Calibri"/>
              </a:rPr>
              <a:t>eğitilmesini</a:t>
            </a:r>
            <a:r>
              <a:rPr lang="en-US" sz="1992" dirty="0">
                <a:latin typeface="Calibri"/>
                <a:cs typeface="Calibri"/>
              </a:rPr>
              <a:t> </a:t>
            </a:r>
            <a:r>
              <a:rPr lang="en-US" sz="1992" dirty="0" err="1">
                <a:latin typeface="Calibri"/>
                <a:cs typeface="Calibri"/>
              </a:rPr>
              <a:t>amaçlayan</a:t>
            </a:r>
            <a:r>
              <a:rPr lang="en-US" sz="1992" dirty="0">
                <a:latin typeface="Calibri"/>
                <a:cs typeface="Calibri"/>
              </a:rPr>
              <a:t> </a:t>
            </a:r>
            <a:r>
              <a:rPr lang="en-US" sz="1992" dirty="0" err="1">
                <a:latin typeface="Calibri"/>
                <a:cs typeface="Calibri"/>
              </a:rPr>
              <a:t>bir</a:t>
            </a:r>
            <a:r>
              <a:rPr lang="en-US" sz="1992" dirty="0">
                <a:latin typeface="Calibri"/>
                <a:cs typeface="Calibri"/>
              </a:rPr>
              <a:t> </a:t>
            </a:r>
            <a:r>
              <a:rPr lang="en-US" sz="1992" dirty="0" err="1">
                <a:latin typeface="Calibri"/>
                <a:cs typeface="Calibri"/>
              </a:rPr>
              <a:t>makine</a:t>
            </a:r>
            <a:r>
              <a:rPr lang="en-US" sz="1992" dirty="0">
                <a:latin typeface="Calibri"/>
                <a:cs typeface="Calibri"/>
              </a:rPr>
              <a:t> </a:t>
            </a:r>
            <a:r>
              <a:rPr lang="en-US" sz="1992" dirty="0" err="1">
                <a:latin typeface="Calibri"/>
                <a:cs typeface="Calibri"/>
              </a:rPr>
              <a:t>öğrenmesi</a:t>
            </a:r>
            <a:r>
              <a:rPr lang="en-US" sz="1992" dirty="0">
                <a:latin typeface="Calibri"/>
                <a:cs typeface="Calibri"/>
              </a:rPr>
              <a:t> </a:t>
            </a:r>
            <a:r>
              <a:rPr lang="en-US" sz="1992" dirty="0" err="1">
                <a:latin typeface="Calibri"/>
                <a:cs typeface="Calibri"/>
              </a:rPr>
              <a:t>türüdür</a:t>
            </a:r>
            <a:r>
              <a:rPr lang="en-US" sz="1992" dirty="0">
                <a:latin typeface="Calibri"/>
                <a:cs typeface="Calibri"/>
              </a:rPr>
              <a:t>.</a:t>
            </a: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r>
              <a:rPr lang="en-US" sz="1992" dirty="0" err="1">
                <a:latin typeface="Calibri"/>
                <a:cs typeface="Calibri"/>
              </a:rPr>
              <a:t>Temel</a:t>
            </a:r>
            <a:r>
              <a:rPr lang="en-US" sz="1992" dirty="0">
                <a:latin typeface="Calibri"/>
                <a:cs typeface="Calibri"/>
              </a:rPr>
              <a:t> </a:t>
            </a:r>
            <a:r>
              <a:rPr lang="en-US" sz="1992" dirty="0" err="1">
                <a:latin typeface="Calibri"/>
                <a:cs typeface="Calibri"/>
              </a:rPr>
              <a:t>yapıda</a:t>
            </a:r>
            <a:r>
              <a:rPr lang="en-US" sz="1992" dirty="0">
                <a:latin typeface="Calibri"/>
                <a:cs typeface="Calibri"/>
              </a:rPr>
              <a:t> </a:t>
            </a:r>
            <a:r>
              <a:rPr lang="en-US" sz="1992" dirty="0" err="1">
                <a:latin typeface="Calibri"/>
                <a:cs typeface="Calibri"/>
              </a:rPr>
              <a:t>ajan</a:t>
            </a:r>
            <a:r>
              <a:rPr lang="en-US" sz="1992" dirty="0">
                <a:latin typeface="Calibri"/>
                <a:cs typeface="Calibri"/>
              </a:rPr>
              <a:t> </a:t>
            </a:r>
            <a:r>
              <a:rPr lang="en-US" sz="1992" dirty="0" err="1">
                <a:latin typeface="Calibri"/>
                <a:cs typeface="Calibri"/>
              </a:rPr>
              <a:t>çevreye</a:t>
            </a:r>
            <a:r>
              <a:rPr lang="en-US" sz="1992" dirty="0">
                <a:latin typeface="Calibri"/>
                <a:cs typeface="Calibri"/>
              </a:rPr>
              <a:t> </a:t>
            </a:r>
            <a:r>
              <a:rPr lang="en-US" sz="1992" dirty="0" err="1">
                <a:latin typeface="Calibri"/>
                <a:cs typeface="Calibri"/>
              </a:rPr>
              <a:t>göre</a:t>
            </a:r>
            <a:r>
              <a:rPr lang="en-US" sz="1992" dirty="0">
                <a:latin typeface="Calibri"/>
                <a:cs typeface="Calibri"/>
              </a:rPr>
              <a:t> </a:t>
            </a:r>
            <a:r>
              <a:rPr lang="en-US" sz="1992" dirty="0" err="1">
                <a:latin typeface="Calibri"/>
                <a:cs typeface="Calibri"/>
              </a:rPr>
              <a:t>bir</a:t>
            </a:r>
            <a:r>
              <a:rPr lang="en-US" sz="1992" dirty="0">
                <a:latin typeface="Calibri"/>
                <a:cs typeface="Calibri"/>
              </a:rPr>
              <a:t> </a:t>
            </a:r>
            <a:r>
              <a:rPr lang="en-US" sz="1992" b="1" dirty="0" err="1">
                <a:latin typeface="Calibri"/>
                <a:cs typeface="Calibri"/>
              </a:rPr>
              <a:t>aksiyon</a:t>
            </a:r>
            <a:r>
              <a:rPr lang="en-US" sz="1992" dirty="0">
                <a:latin typeface="Calibri"/>
                <a:cs typeface="Calibri"/>
              </a:rPr>
              <a:t> </a:t>
            </a:r>
            <a:r>
              <a:rPr lang="en-US" sz="1992" dirty="0" err="1">
                <a:latin typeface="Calibri"/>
                <a:cs typeface="Calibri"/>
              </a:rPr>
              <a:t>gösterir</a:t>
            </a:r>
            <a:r>
              <a:rPr lang="en-US" sz="1992" dirty="0">
                <a:latin typeface="Calibri"/>
                <a:cs typeface="Calibri"/>
              </a:rPr>
              <a:t>, buna </a:t>
            </a:r>
            <a:r>
              <a:rPr lang="en-US" sz="1992" b="1" dirty="0" err="1">
                <a:latin typeface="Calibri"/>
                <a:cs typeface="Calibri"/>
              </a:rPr>
              <a:t>politika</a:t>
            </a:r>
            <a:r>
              <a:rPr lang="en-US" sz="1992" b="1" dirty="0">
                <a:latin typeface="Calibri"/>
                <a:cs typeface="Calibri"/>
              </a:rPr>
              <a:t> (policy) </a:t>
            </a:r>
            <a:r>
              <a:rPr lang="en-US" sz="1992" dirty="0" err="1">
                <a:latin typeface="Calibri"/>
                <a:cs typeface="Calibri"/>
              </a:rPr>
              <a:t>denir</a:t>
            </a:r>
            <a:r>
              <a:rPr lang="en-US" sz="1992" dirty="0">
                <a:latin typeface="Calibri"/>
                <a:cs typeface="Calibri"/>
              </a:rPr>
              <a:t> </a:t>
            </a:r>
            <a:r>
              <a:rPr lang="en-US" sz="1992" dirty="0" err="1">
                <a:latin typeface="Calibri"/>
                <a:cs typeface="Calibri"/>
              </a:rPr>
              <a:t>ve</a:t>
            </a:r>
            <a:r>
              <a:rPr lang="en-US" sz="1992" dirty="0">
                <a:latin typeface="Calibri"/>
                <a:cs typeface="Calibri"/>
              </a:rPr>
              <a:t> </a:t>
            </a:r>
            <a:r>
              <a:rPr lang="en-US" sz="1992" dirty="0" err="1">
                <a:latin typeface="Calibri"/>
                <a:cs typeface="Calibri"/>
              </a:rPr>
              <a:t>çevreden</a:t>
            </a:r>
            <a:r>
              <a:rPr lang="en-US" sz="1992" dirty="0">
                <a:latin typeface="Calibri"/>
                <a:cs typeface="Calibri"/>
              </a:rPr>
              <a:t> buna </a:t>
            </a:r>
            <a:r>
              <a:rPr lang="en-US" sz="1992" dirty="0" err="1">
                <a:latin typeface="Calibri"/>
                <a:cs typeface="Calibri"/>
              </a:rPr>
              <a:t>karşılık</a:t>
            </a:r>
            <a:r>
              <a:rPr lang="en-US" sz="1992" dirty="0">
                <a:latin typeface="Calibri"/>
                <a:cs typeface="Calibri"/>
              </a:rPr>
              <a:t> </a:t>
            </a:r>
            <a:r>
              <a:rPr lang="en-US" sz="1992" b="1" dirty="0" err="1">
                <a:latin typeface="Calibri"/>
                <a:cs typeface="Calibri"/>
              </a:rPr>
              <a:t>bir</a:t>
            </a:r>
            <a:r>
              <a:rPr lang="en-US" sz="1992" b="1" dirty="0">
                <a:latin typeface="Calibri"/>
                <a:cs typeface="Calibri"/>
              </a:rPr>
              <a:t> </a:t>
            </a:r>
            <a:r>
              <a:rPr lang="en-US" sz="1992" b="1" dirty="0" err="1">
                <a:latin typeface="Calibri"/>
                <a:cs typeface="Calibri"/>
              </a:rPr>
              <a:t>tepki</a:t>
            </a:r>
            <a:r>
              <a:rPr lang="en-US" sz="1992" b="1" dirty="0">
                <a:latin typeface="Calibri"/>
                <a:cs typeface="Calibri"/>
              </a:rPr>
              <a:t> </a:t>
            </a:r>
            <a:r>
              <a:rPr lang="en-US" sz="1992" b="1" dirty="0" err="1">
                <a:latin typeface="Calibri"/>
                <a:cs typeface="Calibri"/>
              </a:rPr>
              <a:t>bekler</a:t>
            </a:r>
            <a:r>
              <a:rPr lang="en-US" sz="1992" dirty="0">
                <a:latin typeface="Calibri"/>
                <a:cs typeface="Calibri"/>
              </a:rPr>
              <a:t>. </a:t>
            </a:r>
            <a:r>
              <a:rPr lang="en-US" sz="1992" dirty="0" err="1">
                <a:latin typeface="Calibri"/>
                <a:cs typeface="Calibri"/>
              </a:rPr>
              <a:t>Oluşan</a:t>
            </a:r>
            <a:r>
              <a:rPr lang="en-US" sz="1992" dirty="0">
                <a:latin typeface="Calibri"/>
                <a:cs typeface="Calibri"/>
              </a:rPr>
              <a:t> </a:t>
            </a:r>
            <a:r>
              <a:rPr lang="en-US" sz="1992" dirty="0" err="1">
                <a:latin typeface="Calibri"/>
                <a:cs typeface="Calibri"/>
              </a:rPr>
              <a:t>tepkiler</a:t>
            </a:r>
            <a:r>
              <a:rPr lang="en-US" sz="1992" dirty="0">
                <a:latin typeface="Calibri"/>
                <a:cs typeface="Calibri"/>
              </a:rPr>
              <a:t> </a:t>
            </a:r>
            <a:r>
              <a:rPr lang="en-US" sz="1992" dirty="0" err="1">
                <a:latin typeface="Calibri"/>
                <a:cs typeface="Calibri"/>
              </a:rPr>
              <a:t>önceden</a:t>
            </a:r>
            <a:r>
              <a:rPr lang="en-US" sz="1992" dirty="0">
                <a:latin typeface="Calibri"/>
                <a:cs typeface="Calibri"/>
              </a:rPr>
              <a:t> </a:t>
            </a:r>
            <a:r>
              <a:rPr lang="en-US" sz="1992" dirty="0" err="1">
                <a:latin typeface="Calibri"/>
                <a:cs typeface="Calibri"/>
              </a:rPr>
              <a:t>belirlenmiş</a:t>
            </a:r>
            <a:r>
              <a:rPr lang="en-US" sz="1992" dirty="0">
                <a:latin typeface="Calibri"/>
                <a:cs typeface="Calibri"/>
              </a:rPr>
              <a:t> </a:t>
            </a:r>
            <a:r>
              <a:rPr lang="en-US" sz="1992" b="1" dirty="0" err="1">
                <a:latin typeface="Calibri"/>
                <a:cs typeface="Calibri"/>
              </a:rPr>
              <a:t>ödül</a:t>
            </a:r>
            <a:r>
              <a:rPr lang="en-US" sz="1992" b="1" dirty="0">
                <a:latin typeface="Calibri"/>
                <a:cs typeface="Calibri"/>
              </a:rPr>
              <a:t> </a:t>
            </a:r>
            <a:r>
              <a:rPr lang="en-US" sz="1992" b="1" dirty="0" err="1">
                <a:latin typeface="Calibri"/>
                <a:cs typeface="Calibri"/>
              </a:rPr>
              <a:t>sistemine</a:t>
            </a:r>
            <a:r>
              <a:rPr lang="en-US" sz="1992" b="1" dirty="0">
                <a:latin typeface="Calibri"/>
                <a:cs typeface="Calibri"/>
              </a:rPr>
              <a:t> (reward) tabi </a:t>
            </a:r>
            <a:r>
              <a:rPr lang="en-US" sz="1992" dirty="0" err="1">
                <a:latin typeface="Calibri"/>
                <a:cs typeface="Calibri"/>
              </a:rPr>
              <a:t>tutulur</a:t>
            </a:r>
            <a:r>
              <a:rPr lang="en-US" sz="1992" dirty="0">
                <a:latin typeface="Calibri"/>
                <a:cs typeface="Calibri"/>
              </a:rPr>
              <a:t>. </a:t>
            </a:r>
            <a:r>
              <a:rPr lang="en-US" sz="1992" b="1" dirty="0" err="1">
                <a:latin typeface="Calibri"/>
                <a:cs typeface="Calibri"/>
              </a:rPr>
              <a:t>Kazanılan</a:t>
            </a:r>
            <a:r>
              <a:rPr lang="en-US" sz="1992" b="1" dirty="0">
                <a:latin typeface="Calibri"/>
                <a:cs typeface="Calibri"/>
              </a:rPr>
              <a:t> </a:t>
            </a:r>
            <a:r>
              <a:rPr lang="en-US" sz="1992" b="1" dirty="0" err="1">
                <a:latin typeface="Calibri"/>
                <a:cs typeface="Calibri"/>
              </a:rPr>
              <a:t>ödül</a:t>
            </a:r>
            <a:r>
              <a:rPr lang="en-US" sz="1992" b="1" dirty="0">
                <a:latin typeface="Calibri"/>
                <a:cs typeface="Calibri"/>
              </a:rPr>
              <a:t> </a:t>
            </a:r>
            <a:r>
              <a:rPr lang="en-US" sz="1992" b="1" dirty="0" err="1">
                <a:latin typeface="Calibri"/>
                <a:cs typeface="Calibri"/>
              </a:rPr>
              <a:t>doğrultusunda</a:t>
            </a:r>
            <a:r>
              <a:rPr lang="en-US" sz="1992" b="1" dirty="0">
                <a:latin typeface="Calibri"/>
                <a:cs typeface="Calibri"/>
              </a:rPr>
              <a:t> </a:t>
            </a:r>
            <a:r>
              <a:rPr lang="en-US" sz="1992" b="1" dirty="0" err="1">
                <a:latin typeface="Calibri"/>
                <a:cs typeface="Calibri"/>
              </a:rPr>
              <a:t>ajan</a:t>
            </a:r>
            <a:r>
              <a:rPr lang="en-US" sz="1992" b="1" dirty="0">
                <a:latin typeface="Calibri"/>
                <a:cs typeface="Calibri"/>
              </a:rPr>
              <a:t> </a:t>
            </a:r>
            <a:r>
              <a:rPr lang="en-US" sz="1992" b="1" dirty="0" err="1">
                <a:latin typeface="Calibri"/>
                <a:cs typeface="Calibri"/>
              </a:rPr>
              <a:t>eğitilir</a:t>
            </a:r>
            <a:r>
              <a:rPr lang="en-US" sz="1992" dirty="0">
                <a:latin typeface="Calibri"/>
                <a:cs typeface="Calibri"/>
              </a:rPr>
              <a:t>, </a:t>
            </a:r>
            <a:r>
              <a:rPr lang="en-US" sz="1992" dirty="0" err="1">
                <a:latin typeface="Calibri"/>
                <a:cs typeface="Calibri"/>
              </a:rPr>
              <a:t>yaptığının</a:t>
            </a:r>
            <a:r>
              <a:rPr lang="en-US" sz="1992" dirty="0">
                <a:latin typeface="Calibri"/>
                <a:cs typeface="Calibri"/>
              </a:rPr>
              <a:t> ne </a:t>
            </a:r>
            <a:r>
              <a:rPr lang="en-US" sz="1992" dirty="0" err="1">
                <a:latin typeface="Calibri"/>
                <a:cs typeface="Calibri"/>
              </a:rPr>
              <a:t>kadar</a:t>
            </a:r>
            <a:r>
              <a:rPr lang="en-US" sz="1992" dirty="0">
                <a:latin typeface="Calibri"/>
                <a:cs typeface="Calibri"/>
              </a:rPr>
              <a:t> </a:t>
            </a:r>
            <a:r>
              <a:rPr lang="en-US" sz="1992" b="1" dirty="0" err="1">
                <a:latin typeface="Calibri"/>
                <a:cs typeface="Calibri"/>
              </a:rPr>
              <a:t>yanlış</a:t>
            </a:r>
            <a:r>
              <a:rPr lang="en-US" sz="1992" b="1" dirty="0">
                <a:latin typeface="Calibri"/>
                <a:cs typeface="Calibri"/>
              </a:rPr>
              <a:t> </a:t>
            </a:r>
            <a:r>
              <a:rPr lang="en-US" sz="1992" b="1" dirty="0" err="1">
                <a:latin typeface="Calibri"/>
                <a:cs typeface="Calibri"/>
              </a:rPr>
              <a:t>ya</a:t>
            </a:r>
            <a:r>
              <a:rPr lang="en-US" sz="1992" b="1" dirty="0">
                <a:latin typeface="Calibri"/>
                <a:cs typeface="Calibri"/>
              </a:rPr>
              <a:t> da </a:t>
            </a:r>
            <a:r>
              <a:rPr lang="en-US" sz="1992" b="1" dirty="0" err="1">
                <a:latin typeface="Calibri"/>
                <a:cs typeface="Calibri"/>
              </a:rPr>
              <a:t>doğru</a:t>
            </a:r>
            <a:r>
              <a:rPr lang="en-US" sz="1992" b="1" dirty="0">
                <a:latin typeface="Calibri"/>
                <a:cs typeface="Calibri"/>
              </a:rPr>
              <a:t> </a:t>
            </a:r>
            <a:r>
              <a:rPr lang="en-US" sz="1992" dirty="0" err="1">
                <a:latin typeface="Calibri"/>
                <a:cs typeface="Calibri"/>
              </a:rPr>
              <a:t>olduğunu</a:t>
            </a:r>
            <a:r>
              <a:rPr lang="en-US" sz="1992" dirty="0">
                <a:latin typeface="Calibri"/>
                <a:cs typeface="Calibri"/>
              </a:rPr>
              <a:t> </a:t>
            </a:r>
            <a:r>
              <a:rPr lang="en-US" sz="1992" dirty="0" err="1">
                <a:latin typeface="Calibri"/>
                <a:cs typeface="Calibri"/>
              </a:rPr>
              <a:t>anlar</a:t>
            </a:r>
            <a:r>
              <a:rPr lang="en-US" sz="1992" dirty="0">
                <a:latin typeface="Calibri"/>
                <a:cs typeface="Calibri"/>
              </a:rPr>
              <a:t>.</a:t>
            </a: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r>
              <a:rPr lang="tr-TR" sz="1992" b="1" dirty="0">
                <a:latin typeface="Calibri"/>
                <a:cs typeface="Calibri"/>
              </a:rPr>
              <a:t>Ödül (reward) </a:t>
            </a:r>
            <a:r>
              <a:rPr lang="tr-TR" sz="1992" dirty="0">
                <a:latin typeface="Calibri"/>
                <a:cs typeface="Calibri"/>
              </a:rPr>
              <a:t>değeri ajanın yaptığı aksiyonun çevrede oluşturduğu </a:t>
            </a:r>
            <a:r>
              <a:rPr lang="tr-TR" sz="1992" b="1" dirty="0">
                <a:latin typeface="Calibri"/>
                <a:cs typeface="Calibri"/>
              </a:rPr>
              <a:t>olumlu ya da olumsuz </a:t>
            </a:r>
            <a:r>
              <a:rPr lang="tr-TR" sz="1992" dirty="0">
                <a:latin typeface="Calibri"/>
                <a:cs typeface="Calibri"/>
              </a:rPr>
              <a:t>tepkilerdir. Amaç sadece o aksiyon için oluşan ödülü belirlemektir, yani kısa vadede oluşan kazancı baz alır.</a:t>
            </a:r>
          </a:p>
          <a:p>
            <a:pPr marL="274774" marR="6978" indent="-258201" algn="just">
              <a:lnSpc>
                <a:spcPct val="92100"/>
              </a:lnSpc>
              <a:spcBef>
                <a:spcPts val="378"/>
              </a:spcBef>
              <a:buFont typeface="Arial MT"/>
              <a:buChar char="•"/>
              <a:tabLst>
                <a:tab pos="276519" algn="l"/>
              </a:tabLst>
            </a:pPr>
            <a:r>
              <a:rPr lang="tr-TR" sz="1992" b="1" dirty="0">
                <a:latin typeface="Calibri"/>
                <a:cs typeface="Calibri"/>
              </a:rPr>
              <a:t>Durum (state) </a:t>
            </a:r>
            <a:r>
              <a:rPr lang="tr-TR" sz="1992" dirty="0">
                <a:latin typeface="Calibri"/>
                <a:cs typeface="Calibri"/>
              </a:rPr>
              <a:t>değeri ise bizim uzun vadede kazanacağımız ödül gibi düşünülebilir. Ödülü düşük olan bir seçeneğin daha sonrasında büyük ödüllere götürebilme olasılığıdır. Durum değeri ödül değeriyle birlikte ajana verilir ve bir sonraki adımda ne olacağını belirlemek için kullanılır.</a:t>
            </a:r>
          </a:p>
          <a:p>
            <a:pPr marL="274774" marR="6978" indent="-258201" algn="just">
              <a:lnSpc>
                <a:spcPct val="92100"/>
              </a:lnSpc>
              <a:spcBef>
                <a:spcPts val="378"/>
              </a:spcBef>
              <a:buFont typeface="Arial MT"/>
              <a:buChar char="•"/>
              <a:tabLst>
                <a:tab pos="276519" algn="l"/>
              </a:tabLst>
            </a:pP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endParaRPr sz="1992" dirty="0">
              <a:latin typeface="Calibri"/>
              <a:cs typeface="Calibri"/>
            </a:endParaRPr>
          </a:p>
        </p:txBody>
      </p:sp>
      <p:pic>
        <p:nvPicPr>
          <p:cNvPr id="5" name="object 5">
            <a:extLst>
              <a:ext uri="{FF2B5EF4-FFF2-40B4-BE49-F238E27FC236}">
                <a16:creationId xmlns:a16="http://schemas.microsoft.com/office/drawing/2014/main" id="{87C02D73-9D75-36A7-6C84-94C012CB14F2}"/>
              </a:ext>
            </a:extLst>
          </p:cNvPr>
          <p:cNvPicPr/>
          <p:nvPr/>
        </p:nvPicPr>
        <p:blipFill>
          <a:blip r:embed="rId2" cstate="print"/>
          <a:stretch>
            <a:fillRect/>
          </a:stretch>
        </p:blipFill>
        <p:spPr>
          <a:xfrm>
            <a:off x="12601231" y="73798"/>
            <a:ext cx="1102358" cy="1115875"/>
          </a:xfrm>
          <a:prstGeom prst="rect">
            <a:avLst/>
          </a:prstGeom>
        </p:spPr>
      </p:pic>
      <p:pic>
        <p:nvPicPr>
          <p:cNvPr id="10242" name="Picture 2">
            <a:extLst>
              <a:ext uri="{FF2B5EF4-FFF2-40B4-BE49-F238E27FC236}">
                <a16:creationId xmlns:a16="http://schemas.microsoft.com/office/drawing/2014/main" id="{97F673A7-7BFC-731B-2A41-21EB3C17BC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53" y="4957765"/>
            <a:ext cx="7196667"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8C20A5D3-9269-1B51-E816-D8D35B5D84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7000" y="4648200"/>
            <a:ext cx="5564458" cy="2690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597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7F3B7-5C1E-5EE9-52DC-463A404BC2A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E6EBA4D-D8DA-8CF0-DB7A-B3DF704865AB}"/>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en-US" sz="4400" dirty="0" err="1"/>
              <a:t>Makine</a:t>
            </a:r>
            <a:r>
              <a:rPr lang="en-US" sz="4400" spc="-157" dirty="0"/>
              <a:t> </a:t>
            </a:r>
            <a:r>
              <a:rPr lang="en-US" sz="4400" dirty="0" err="1"/>
              <a:t>Öğrenme</a:t>
            </a:r>
            <a:r>
              <a:rPr lang="en-US" sz="4400" spc="-157" dirty="0"/>
              <a:t> </a:t>
            </a:r>
            <a:r>
              <a:rPr lang="en-US" sz="4400" spc="-27" dirty="0" err="1"/>
              <a:t>Türleri</a:t>
            </a:r>
            <a:r>
              <a:rPr lang="en-US" sz="4400" spc="-165" dirty="0"/>
              <a:t> </a:t>
            </a:r>
            <a:r>
              <a:rPr lang="en-US" sz="4400" dirty="0"/>
              <a:t>–</a:t>
            </a:r>
            <a:r>
              <a:rPr lang="en-US" sz="4400" spc="-137" dirty="0"/>
              <a:t> </a:t>
            </a:r>
            <a:r>
              <a:rPr lang="tr-TR" sz="4400" dirty="0"/>
              <a:t>Pekiştirmeli </a:t>
            </a:r>
            <a:r>
              <a:rPr lang="en-US" sz="4400" spc="-14" dirty="0" err="1"/>
              <a:t>Öğrenme</a:t>
            </a:r>
            <a:endParaRPr sz="4530" dirty="0"/>
          </a:p>
        </p:txBody>
      </p:sp>
      <p:pic>
        <p:nvPicPr>
          <p:cNvPr id="5" name="object 5">
            <a:extLst>
              <a:ext uri="{FF2B5EF4-FFF2-40B4-BE49-F238E27FC236}">
                <a16:creationId xmlns:a16="http://schemas.microsoft.com/office/drawing/2014/main" id="{87C02D73-9D75-36A7-6C84-94C012CB14F2}"/>
              </a:ext>
            </a:extLst>
          </p:cNvPr>
          <p:cNvPicPr/>
          <p:nvPr/>
        </p:nvPicPr>
        <p:blipFill>
          <a:blip r:embed="rId2" cstate="print"/>
          <a:stretch>
            <a:fillRect/>
          </a:stretch>
        </p:blipFill>
        <p:spPr>
          <a:xfrm>
            <a:off x="12601231" y="73798"/>
            <a:ext cx="1102358" cy="1115875"/>
          </a:xfrm>
          <a:prstGeom prst="rect">
            <a:avLst/>
          </a:prstGeom>
        </p:spPr>
      </p:pic>
      <p:pic>
        <p:nvPicPr>
          <p:cNvPr id="11266" name="Picture 2">
            <a:extLst>
              <a:ext uri="{FF2B5EF4-FFF2-40B4-BE49-F238E27FC236}">
                <a16:creationId xmlns:a16="http://schemas.microsoft.com/office/drawing/2014/main" id="{C032E5B3-BE36-AD4D-10D3-2422B5BAF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46" y="1482576"/>
            <a:ext cx="2543780" cy="212305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E9378F7E-9ED2-B25A-39C0-171CE1DD41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6400" y="1447800"/>
            <a:ext cx="3469380" cy="259556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2D00B856-27A3-62E8-8D53-AFD95185C8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3793" y="1113418"/>
            <a:ext cx="3054299"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F46DB27F-D9D3-4B85-17C7-8FC4CF7308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3000" y="1096078"/>
            <a:ext cx="2758483" cy="26166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05A2217-A96A-5B57-EC90-708412BB4948}"/>
              </a:ext>
            </a:extLst>
          </p:cNvPr>
          <p:cNvPicPr>
            <a:picLocks noChangeAspect="1"/>
          </p:cNvPicPr>
          <p:nvPr/>
        </p:nvPicPr>
        <p:blipFill>
          <a:blip r:embed="rId7"/>
          <a:stretch>
            <a:fillRect/>
          </a:stretch>
        </p:blipFill>
        <p:spPr>
          <a:xfrm>
            <a:off x="2815045" y="3886200"/>
            <a:ext cx="8187509" cy="3739906"/>
          </a:xfrm>
          <a:prstGeom prst="rect">
            <a:avLst/>
          </a:prstGeom>
        </p:spPr>
      </p:pic>
    </p:spTree>
    <p:extLst>
      <p:ext uri="{BB962C8B-B14F-4D97-AF65-F5344CB8AC3E}">
        <p14:creationId xmlns:p14="http://schemas.microsoft.com/office/powerpoint/2010/main" val="1160317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sp>
        <p:nvSpPr>
          <p:cNvPr id="3" name="object 3"/>
          <p:cNvSpPr txBox="1"/>
          <p:nvPr/>
        </p:nvSpPr>
        <p:spPr>
          <a:xfrm>
            <a:off x="584199" y="1297806"/>
            <a:ext cx="6705601" cy="5484678"/>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en-US" sz="1992" b="1" dirty="0" err="1">
                <a:latin typeface="Calibri"/>
                <a:cs typeface="Calibri"/>
              </a:rPr>
              <a:t>Değişken</a:t>
            </a:r>
            <a:r>
              <a:rPr lang="en-US" sz="1992" b="1" dirty="0">
                <a:latin typeface="Calibri"/>
                <a:cs typeface="Calibri"/>
              </a:rPr>
              <a:t> </a:t>
            </a:r>
            <a:r>
              <a:rPr lang="en-US" sz="1992" b="1" dirty="0" err="1">
                <a:latin typeface="Calibri"/>
                <a:cs typeface="Calibri"/>
              </a:rPr>
              <a:t>Türleri</a:t>
            </a:r>
            <a:r>
              <a:rPr lang="tr-TR" sz="1992" b="1" dirty="0">
                <a:latin typeface="Calibri"/>
                <a:cs typeface="Calibri"/>
              </a:rPr>
              <a:t> : </a:t>
            </a:r>
          </a:p>
          <a:p>
            <a:pPr marL="274774" marR="6978" indent="-258201" algn="just">
              <a:lnSpc>
                <a:spcPct val="92100"/>
              </a:lnSpc>
              <a:spcBef>
                <a:spcPts val="378"/>
              </a:spcBef>
              <a:buFont typeface="Arial MT"/>
              <a:buChar char="•"/>
              <a:tabLst>
                <a:tab pos="276519" algn="l"/>
              </a:tabLst>
            </a:pPr>
            <a:r>
              <a:rPr lang="en-US" sz="1992" b="1" dirty="0" err="1">
                <a:latin typeface="Calibri"/>
                <a:cs typeface="Calibri"/>
              </a:rPr>
              <a:t>Sayısal</a:t>
            </a:r>
            <a:r>
              <a:rPr lang="en-US" sz="1992" b="1" dirty="0">
                <a:latin typeface="Calibri"/>
                <a:cs typeface="Calibri"/>
              </a:rPr>
              <a:t> vs. </a:t>
            </a:r>
            <a:r>
              <a:rPr lang="en-US" sz="1992" b="1" dirty="0" err="1">
                <a:latin typeface="Calibri"/>
                <a:cs typeface="Calibri"/>
              </a:rPr>
              <a:t>Kategorik</a:t>
            </a:r>
            <a:r>
              <a:rPr lang="en-US" sz="1992" b="1" dirty="0">
                <a:latin typeface="Calibri"/>
                <a:cs typeface="Calibri"/>
              </a:rPr>
              <a:t> </a:t>
            </a:r>
            <a:r>
              <a:rPr lang="en-US" sz="1992" b="1" dirty="0" err="1">
                <a:latin typeface="Calibri"/>
                <a:cs typeface="Calibri"/>
              </a:rPr>
              <a:t>Değişken</a:t>
            </a:r>
            <a:r>
              <a:rPr lang="tr-TR" sz="1992" b="1" dirty="0">
                <a:latin typeface="Calibri"/>
                <a:cs typeface="Calibri"/>
              </a:rPr>
              <a:t>: </a:t>
            </a:r>
            <a:r>
              <a:rPr lang="en-US" sz="1992" dirty="0">
                <a:latin typeface="Calibri"/>
                <a:cs typeface="Calibri"/>
              </a:rPr>
              <a:t>Bir </a:t>
            </a:r>
            <a:r>
              <a:rPr lang="en-US" sz="1992" dirty="0" err="1">
                <a:latin typeface="Calibri"/>
                <a:cs typeface="Calibri"/>
              </a:rPr>
              <a:t>makine</a:t>
            </a:r>
            <a:r>
              <a:rPr lang="en-US" sz="1992" dirty="0">
                <a:latin typeface="Calibri"/>
                <a:cs typeface="Calibri"/>
              </a:rPr>
              <a:t> </a:t>
            </a:r>
            <a:r>
              <a:rPr lang="en-US" sz="1992" dirty="0" err="1">
                <a:latin typeface="Calibri"/>
                <a:cs typeface="Calibri"/>
              </a:rPr>
              <a:t>öğrenmesi</a:t>
            </a:r>
            <a:r>
              <a:rPr lang="en-US" sz="1992" dirty="0">
                <a:latin typeface="Calibri"/>
                <a:cs typeface="Calibri"/>
              </a:rPr>
              <a:t> </a:t>
            </a:r>
            <a:r>
              <a:rPr lang="en-US" sz="1992" dirty="0" err="1">
                <a:latin typeface="Calibri"/>
                <a:cs typeface="Calibri"/>
              </a:rPr>
              <a:t>modeli</a:t>
            </a:r>
            <a:r>
              <a:rPr lang="en-US" sz="1992" dirty="0">
                <a:latin typeface="Calibri"/>
                <a:cs typeface="Calibri"/>
              </a:rPr>
              <a:t> </a:t>
            </a:r>
            <a:r>
              <a:rPr lang="en-US" sz="1992" dirty="0" err="1">
                <a:latin typeface="Calibri"/>
                <a:cs typeface="Calibri"/>
              </a:rPr>
              <a:t>kurarken</a:t>
            </a:r>
            <a:r>
              <a:rPr lang="en-US" sz="1992" dirty="0">
                <a:latin typeface="Calibri"/>
                <a:cs typeface="Calibri"/>
              </a:rPr>
              <a:t>, </a:t>
            </a:r>
            <a:r>
              <a:rPr lang="en-US" sz="1992" dirty="0" err="1">
                <a:latin typeface="Calibri"/>
                <a:cs typeface="Calibri"/>
              </a:rPr>
              <a:t>veri</a:t>
            </a:r>
            <a:r>
              <a:rPr lang="en-US" sz="1992" dirty="0">
                <a:latin typeface="Calibri"/>
                <a:cs typeface="Calibri"/>
              </a:rPr>
              <a:t> </a:t>
            </a:r>
            <a:r>
              <a:rPr lang="en-US" sz="1992" dirty="0" err="1">
                <a:latin typeface="Calibri"/>
                <a:cs typeface="Calibri"/>
              </a:rPr>
              <a:t>setindeki</a:t>
            </a:r>
            <a:r>
              <a:rPr lang="en-US" sz="1992" dirty="0">
                <a:latin typeface="Calibri"/>
                <a:cs typeface="Calibri"/>
              </a:rPr>
              <a:t> </a:t>
            </a:r>
            <a:r>
              <a:rPr lang="en-US" sz="1992" b="1" dirty="0" err="1">
                <a:latin typeface="Calibri"/>
                <a:cs typeface="Calibri"/>
              </a:rPr>
              <a:t>değişkenler</a:t>
            </a:r>
            <a:r>
              <a:rPr lang="en-US" sz="1992" b="1" dirty="0">
                <a:latin typeface="Calibri"/>
                <a:cs typeface="Calibri"/>
              </a:rPr>
              <a:t> (</a:t>
            </a:r>
            <a:r>
              <a:rPr lang="en-US" sz="1992" b="1" dirty="0" err="1">
                <a:latin typeface="Calibri"/>
                <a:cs typeface="Calibri"/>
              </a:rPr>
              <a:t>sütunlar</a:t>
            </a:r>
            <a:r>
              <a:rPr lang="en-US" sz="1992" b="1" dirty="0">
                <a:latin typeface="Calibri"/>
                <a:cs typeface="Calibri"/>
              </a:rPr>
              <a:t>) </a:t>
            </a:r>
            <a:r>
              <a:rPr lang="en-US" sz="1992" dirty="0" err="1">
                <a:latin typeface="Calibri"/>
                <a:cs typeface="Calibri"/>
              </a:rPr>
              <a:t>sayısal</a:t>
            </a:r>
            <a:r>
              <a:rPr lang="en-US" sz="1992" dirty="0">
                <a:latin typeface="Calibri"/>
                <a:cs typeface="Calibri"/>
              </a:rPr>
              <a:t> </a:t>
            </a:r>
            <a:r>
              <a:rPr lang="en-US" sz="1992" dirty="0" err="1">
                <a:latin typeface="Calibri"/>
                <a:cs typeface="Calibri"/>
              </a:rPr>
              <a:t>veya</a:t>
            </a:r>
            <a:r>
              <a:rPr lang="en-US" sz="1992" dirty="0">
                <a:latin typeface="Calibri"/>
                <a:cs typeface="Calibri"/>
              </a:rPr>
              <a:t> </a:t>
            </a:r>
            <a:r>
              <a:rPr lang="en-US" sz="1992" dirty="0" err="1">
                <a:latin typeface="Calibri"/>
                <a:cs typeface="Calibri"/>
              </a:rPr>
              <a:t>kategorik</a:t>
            </a:r>
            <a:r>
              <a:rPr lang="en-US" sz="1992" dirty="0">
                <a:latin typeface="Calibri"/>
                <a:cs typeface="Calibri"/>
              </a:rPr>
              <a:t> </a:t>
            </a:r>
            <a:r>
              <a:rPr lang="en-US" sz="1992" dirty="0" err="1">
                <a:latin typeface="Calibri"/>
                <a:cs typeface="Calibri"/>
              </a:rPr>
              <a:t>olabilir</a:t>
            </a:r>
            <a:r>
              <a:rPr lang="en-US" sz="1992" dirty="0">
                <a:latin typeface="Calibri"/>
                <a:cs typeface="Calibri"/>
              </a:rPr>
              <a:t>. </a:t>
            </a:r>
            <a:r>
              <a:rPr lang="en-US" sz="1992" b="1" dirty="0" err="1">
                <a:latin typeface="Calibri"/>
                <a:cs typeface="Calibri"/>
              </a:rPr>
              <a:t>Sayısal</a:t>
            </a:r>
            <a:r>
              <a:rPr lang="en-US" sz="1992" b="1" dirty="0">
                <a:latin typeface="Calibri"/>
                <a:cs typeface="Calibri"/>
              </a:rPr>
              <a:t> </a:t>
            </a:r>
            <a:r>
              <a:rPr lang="en-US" sz="1992" b="1" dirty="0" err="1">
                <a:latin typeface="Calibri"/>
                <a:cs typeface="Calibri"/>
              </a:rPr>
              <a:t>değişken</a:t>
            </a:r>
            <a:r>
              <a:rPr lang="en-US" sz="1992" dirty="0">
                <a:latin typeface="Calibri"/>
                <a:cs typeface="Calibri"/>
              </a:rPr>
              <a:t>, </a:t>
            </a:r>
            <a:r>
              <a:rPr lang="en-US" sz="1992" dirty="0" err="1">
                <a:latin typeface="Calibri"/>
                <a:cs typeface="Calibri"/>
              </a:rPr>
              <a:t>özgün</a:t>
            </a:r>
            <a:r>
              <a:rPr lang="en-US" sz="1992" dirty="0">
                <a:latin typeface="Calibri"/>
                <a:cs typeface="Calibri"/>
              </a:rPr>
              <a:t> </a:t>
            </a:r>
            <a:r>
              <a:rPr lang="en-US" sz="1992" dirty="0" err="1">
                <a:latin typeface="Calibri"/>
                <a:cs typeface="Calibri"/>
              </a:rPr>
              <a:t>değer</a:t>
            </a:r>
            <a:r>
              <a:rPr lang="en-US" sz="1992" dirty="0">
                <a:latin typeface="Calibri"/>
                <a:cs typeface="Calibri"/>
              </a:rPr>
              <a:t> </a:t>
            </a:r>
            <a:r>
              <a:rPr lang="en-US" sz="1992" dirty="0" err="1">
                <a:latin typeface="Calibri"/>
                <a:cs typeface="Calibri"/>
              </a:rPr>
              <a:t>sayısı</a:t>
            </a:r>
            <a:r>
              <a:rPr lang="en-US" sz="1992" dirty="0">
                <a:latin typeface="Calibri"/>
                <a:cs typeface="Calibri"/>
              </a:rPr>
              <a:t> </a:t>
            </a:r>
            <a:r>
              <a:rPr lang="en-US" sz="1992" dirty="0" err="1">
                <a:latin typeface="Calibri"/>
                <a:cs typeface="Calibri"/>
              </a:rPr>
              <a:t>kategorize</a:t>
            </a:r>
            <a:r>
              <a:rPr lang="en-US" sz="1992" dirty="0">
                <a:latin typeface="Calibri"/>
                <a:cs typeface="Calibri"/>
              </a:rPr>
              <a:t> </a:t>
            </a:r>
            <a:r>
              <a:rPr lang="en-US" sz="1992" dirty="0" err="1">
                <a:latin typeface="Calibri"/>
                <a:cs typeface="Calibri"/>
              </a:rPr>
              <a:t>edilemeyecek</a:t>
            </a:r>
            <a:r>
              <a:rPr lang="en-US" sz="1992" dirty="0">
                <a:latin typeface="Calibri"/>
                <a:cs typeface="Calibri"/>
              </a:rPr>
              <a:t> </a:t>
            </a:r>
            <a:r>
              <a:rPr lang="en-US" sz="1992" dirty="0" err="1">
                <a:latin typeface="Calibri"/>
                <a:cs typeface="Calibri"/>
              </a:rPr>
              <a:t>kadar</a:t>
            </a:r>
            <a:r>
              <a:rPr lang="en-US" sz="1992" dirty="0">
                <a:latin typeface="Calibri"/>
                <a:cs typeface="Calibri"/>
              </a:rPr>
              <a:t> </a:t>
            </a:r>
            <a:r>
              <a:rPr lang="en-US" sz="1992" dirty="0" err="1">
                <a:latin typeface="Calibri"/>
                <a:cs typeface="Calibri"/>
              </a:rPr>
              <a:t>fazla</a:t>
            </a:r>
            <a:r>
              <a:rPr lang="en-US" sz="1992" dirty="0">
                <a:latin typeface="Calibri"/>
                <a:cs typeface="Calibri"/>
              </a:rPr>
              <a:t> </a:t>
            </a:r>
            <a:r>
              <a:rPr lang="en-US" sz="1992" dirty="0" err="1">
                <a:latin typeface="Calibri"/>
                <a:cs typeface="Calibri"/>
              </a:rPr>
              <a:t>olan</a:t>
            </a:r>
            <a:r>
              <a:rPr lang="en-US" sz="1992" dirty="0">
                <a:latin typeface="Calibri"/>
                <a:cs typeface="Calibri"/>
              </a:rPr>
              <a:t> (</a:t>
            </a:r>
            <a:r>
              <a:rPr lang="en-US" sz="1992" dirty="0" err="1">
                <a:latin typeface="Calibri"/>
                <a:cs typeface="Calibri"/>
              </a:rPr>
              <a:t>ör</a:t>
            </a:r>
            <a:r>
              <a:rPr lang="en-US" sz="1992" dirty="0">
                <a:latin typeface="Calibri"/>
                <a:cs typeface="Calibri"/>
              </a:rPr>
              <a:t>: </a:t>
            </a:r>
            <a:r>
              <a:rPr lang="en-US" sz="1992" dirty="0" err="1">
                <a:latin typeface="Calibri"/>
                <a:cs typeface="Calibri"/>
              </a:rPr>
              <a:t>sıcaklık</a:t>
            </a:r>
            <a:r>
              <a:rPr lang="en-US" sz="1992" dirty="0">
                <a:latin typeface="Calibri"/>
                <a:cs typeface="Calibri"/>
              </a:rPr>
              <a:t>, </a:t>
            </a:r>
            <a:r>
              <a:rPr lang="en-US" sz="1992" dirty="0" err="1">
                <a:latin typeface="Calibri"/>
                <a:cs typeface="Calibri"/>
              </a:rPr>
              <a:t>yaş</a:t>
            </a:r>
            <a:r>
              <a:rPr lang="en-US" sz="1992" dirty="0">
                <a:latin typeface="Calibri"/>
                <a:cs typeface="Calibri"/>
              </a:rPr>
              <a:t>, </a:t>
            </a:r>
            <a:r>
              <a:rPr lang="en-US" sz="1992" dirty="0" err="1">
                <a:latin typeface="Calibri"/>
                <a:cs typeface="Calibri"/>
              </a:rPr>
              <a:t>maaş</a:t>
            </a:r>
            <a:r>
              <a:rPr lang="en-US" sz="1992" dirty="0">
                <a:latin typeface="Calibri"/>
                <a:cs typeface="Calibri"/>
              </a:rPr>
              <a:t> vs.) </a:t>
            </a:r>
            <a:r>
              <a:rPr lang="en-US" sz="1992" dirty="0" err="1">
                <a:latin typeface="Calibri"/>
                <a:cs typeface="Calibri"/>
              </a:rPr>
              <a:t>değişkenleri</a:t>
            </a:r>
            <a:r>
              <a:rPr lang="en-US" sz="1992" dirty="0">
                <a:latin typeface="Calibri"/>
                <a:cs typeface="Calibri"/>
              </a:rPr>
              <a:t> </a:t>
            </a:r>
            <a:r>
              <a:rPr lang="en-US" sz="1992" dirty="0" err="1">
                <a:latin typeface="Calibri"/>
                <a:cs typeface="Calibri"/>
              </a:rPr>
              <a:t>ifade</a:t>
            </a:r>
            <a:r>
              <a:rPr lang="en-US" sz="1992" dirty="0">
                <a:latin typeface="Calibri"/>
                <a:cs typeface="Calibri"/>
              </a:rPr>
              <a:t> </a:t>
            </a:r>
            <a:r>
              <a:rPr lang="en-US" sz="1992" dirty="0" err="1">
                <a:latin typeface="Calibri"/>
                <a:cs typeface="Calibri"/>
              </a:rPr>
              <a:t>eder</a:t>
            </a:r>
            <a:r>
              <a:rPr lang="en-US" sz="1992" dirty="0">
                <a:latin typeface="Calibri"/>
                <a:cs typeface="Calibri"/>
              </a:rPr>
              <a:t>. </a:t>
            </a:r>
            <a:r>
              <a:rPr lang="en-US" sz="1992" b="1" dirty="0" err="1">
                <a:latin typeface="Calibri"/>
                <a:cs typeface="Calibri"/>
              </a:rPr>
              <a:t>Kategorik</a:t>
            </a:r>
            <a:r>
              <a:rPr lang="en-US" sz="1992" b="1" dirty="0">
                <a:latin typeface="Calibri"/>
                <a:cs typeface="Calibri"/>
              </a:rPr>
              <a:t> </a:t>
            </a:r>
            <a:r>
              <a:rPr lang="en-US" sz="1992" b="1" dirty="0" err="1">
                <a:latin typeface="Calibri"/>
                <a:cs typeface="Calibri"/>
              </a:rPr>
              <a:t>değişken</a:t>
            </a:r>
            <a:r>
              <a:rPr lang="en-US" sz="1992" b="1" dirty="0">
                <a:latin typeface="Calibri"/>
                <a:cs typeface="Calibri"/>
              </a:rPr>
              <a:t> </a:t>
            </a:r>
            <a:r>
              <a:rPr lang="en-US" sz="1992" dirty="0" err="1">
                <a:latin typeface="Calibri"/>
                <a:cs typeface="Calibri"/>
              </a:rPr>
              <a:t>ise</a:t>
            </a:r>
            <a:r>
              <a:rPr lang="en-US" sz="1992" dirty="0">
                <a:latin typeface="Calibri"/>
                <a:cs typeface="Calibri"/>
              </a:rPr>
              <a:t>, </a:t>
            </a:r>
            <a:r>
              <a:rPr lang="en-US" sz="1992" dirty="0" err="1">
                <a:latin typeface="Calibri"/>
                <a:cs typeface="Calibri"/>
              </a:rPr>
              <a:t>kısıtlı</a:t>
            </a:r>
            <a:r>
              <a:rPr lang="en-US" sz="1992" dirty="0">
                <a:latin typeface="Calibri"/>
                <a:cs typeface="Calibri"/>
              </a:rPr>
              <a:t> </a:t>
            </a:r>
            <a:r>
              <a:rPr lang="en-US" sz="1992" dirty="0" err="1">
                <a:latin typeface="Calibri"/>
                <a:cs typeface="Calibri"/>
              </a:rPr>
              <a:t>sayıda</a:t>
            </a:r>
            <a:r>
              <a:rPr lang="en-US" sz="1992" dirty="0">
                <a:latin typeface="Calibri"/>
                <a:cs typeface="Calibri"/>
              </a:rPr>
              <a:t> </a:t>
            </a:r>
            <a:r>
              <a:rPr lang="en-US" sz="1992" dirty="0" err="1">
                <a:latin typeface="Calibri"/>
                <a:cs typeface="Calibri"/>
              </a:rPr>
              <a:t>özgün</a:t>
            </a:r>
            <a:r>
              <a:rPr lang="en-US" sz="1992" dirty="0">
                <a:latin typeface="Calibri"/>
                <a:cs typeface="Calibri"/>
              </a:rPr>
              <a:t> </a:t>
            </a:r>
            <a:r>
              <a:rPr lang="en-US" sz="1992" dirty="0" err="1">
                <a:latin typeface="Calibri"/>
                <a:cs typeface="Calibri"/>
              </a:rPr>
              <a:t>değer</a:t>
            </a:r>
            <a:r>
              <a:rPr lang="en-US" sz="1992" dirty="0">
                <a:latin typeface="Calibri"/>
                <a:cs typeface="Calibri"/>
              </a:rPr>
              <a:t> </a:t>
            </a:r>
            <a:r>
              <a:rPr lang="en-US" sz="1992" dirty="0" err="1">
                <a:latin typeface="Calibri"/>
                <a:cs typeface="Calibri"/>
              </a:rPr>
              <a:t>içeren</a:t>
            </a:r>
            <a:r>
              <a:rPr lang="en-US" sz="1992" dirty="0">
                <a:latin typeface="Calibri"/>
                <a:cs typeface="Calibri"/>
              </a:rPr>
              <a:t> (</a:t>
            </a:r>
            <a:r>
              <a:rPr lang="en-US" sz="1992" dirty="0" err="1">
                <a:latin typeface="Calibri"/>
                <a:cs typeface="Calibri"/>
              </a:rPr>
              <a:t>ör</a:t>
            </a:r>
            <a:r>
              <a:rPr lang="en-US" sz="1992" dirty="0">
                <a:latin typeface="Calibri"/>
                <a:cs typeface="Calibri"/>
              </a:rPr>
              <a:t>: </a:t>
            </a:r>
            <a:r>
              <a:rPr lang="en-US" sz="1992" dirty="0" err="1">
                <a:latin typeface="Calibri"/>
                <a:cs typeface="Calibri"/>
              </a:rPr>
              <a:t>cinsiyet</a:t>
            </a:r>
            <a:r>
              <a:rPr lang="en-US" sz="1992" dirty="0">
                <a:latin typeface="Calibri"/>
                <a:cs typeface="Calibri"/>
              </a:rPr>
              <a:t>, </a:t>
            </a:r>
            <a:r>
              <a:rPr lang="en-US" sz="1992" dirty="0" err="1">
                <a:latin typeface="Calibri"/>
                <a:cs typeface="Calibri"/>
              </a:rPr>
              <a:t>medeni</a:t>
            </a:r>
            <a:r>
              <a:rPr lang="en-US" sz="1992" dirty="0">
                <a:latin typeface="Calibri"/>
                <a:cs typeface="Calibri"/>
              </a:rPr>
              <a:t> durum vs.) </a:t>
            </a:r>
            <a:r>
              <a:rPr lang="en-US" sz="1992" dirty="0" err="1">
                <a:latin typeface="Calibri"/>
                <a:cs typeface="Calibri"/>
              </a:rPr>
              <a:t>değişkenleri</a:t>
            </a:r>
            <a:r>
              <a:rPr lang="en-US" sz="1992" dirty="0">
                <a:latin typeface="Calibri"/>
                <a:cs typeface="Calibri"/>
              </a:rPr>
              <a:t> </a:t>
            </a:r>
            <a:r>
              <a:rPr lang="en-US" sz="1992" dirty="0" err="1">
                <a:latin typeface="Calibri"/>
                <a:cs typeface="Calibri"/>
              </a:rPr>
              <a:t>tanımlamak</a:t>
            </a:r>
            <a:r>
              <a:rPr lang="en-US" sz="1992" dirty="0">
                <a:latin typeface="Calibri"/>
                <a:cs typeface="Calibri"/>
              </a:rPr>
              <a:t> </a:t>
            </a:r>
            <a:r>
              <a:rPr lang="en-US" sz="1992" dirty="0" err="1">
                <a:latin typeface="Calibri"/>
                <a:cs typeface="Calibri"/>
              </a:rPr>
              <a:t>için</a:t>
            </a:r>
            <a:r>
              <a:rPr lang="en-US" sz="1992" dirty="0">
                <a:latin typeface="Calibri"/>
                <a:cs typeface="Calibri"/>
              </a:rPr>
              <a:t> </a:t>
            </a:r>
            <a:r>
              <a:rPr lang="en-US" sz="1992" dirty="0" err="1">
                <a:latin typeface="Calibri"/>
                <a:cs typeface="Calibri"/>
              </a:rPr>
              <a:t>kullanılır</a:t>
            </a:r>
            <a:r>
              <a:rPr lang="en-US" sz="1992" dirty="0">
                <a:latin typeface="Calibri"/>
                <a:cs typeface="Calibri"/>
              </a:rPr>
              <a:t>.</a:t>
            </a: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r>
              <a:rPr lang="tr-TR" sz="1992" b="1" dirty="0">
                <a:latin typeface="Calibri"/>
                <a:cs typeface="Calibri"/>
              </a:rPr>
              <a:t>Bağımlı vs. Bağımsız Değişken: </a:t>
            </a:r>
            <a:r>
              <a:rPr lang="tr-TR" sz="1992" dirty="0">
                <a:latin typeface="Calibri"/>
                <a:cs typeface="Calibri"/>
              </a:rPr>
              <a:t>Makine öğrenmesi modelinde, tahmin etmeye çalıştığımız değerlere “</a:t>
            </a:r>
            <a:r>
              <a:rPr lang="tr-TR" sz="1992" b="1" dirty="0">
                <a:latin typeface="Calibri"/>
                <a:cs typeface="Calibri"/>
              </a:rPr>
              <a:t>bağımlı değişken</a:t>
            </a:r>
            <a:r>
              <a:rPr lang="tr-TR" sz="1992" dirty="0">
                <a:latin typeface="Calibri"/>
                <a:cs typeface="Calibri"/>
              </a:rPr>
              <a:t>” , bağımlı değişkeni tahmin ederken kullandığımız diğer değişkenlere ise “</a:t>
            </a:r>
            <a:r>
              <a:rPr lang="tr-TR" sz="1992" b="1" dirty="0">
                <a:latin typeface="Calibri"/>
                <a:cs typeface="Calibri"/>
              </a:rPr>
              <a:t>bağımsız değişken</a:t>
            </a:r>
            <a:r>
              <a:rPr lang="tr-TR" sz="1992" dirty="0">
                <a:latin typeface="Calibri"/>
                <a:cs typeface="Calibri"/>
              </a:rPr>
              <a:t>” denir. </a:t>
            </a:r>
          </a:p>
          <a:p>
            <a:pPr marL="274774" marR="6978" lvl="1" indent="-258201" algn="just">
              <a:lnSpc>
                <a:spcPct val="92100"/>
              </a:lnSpc>
              <a:spcBef>
                <a:spcPts val="378"/>
              </a:spcBef>
              <a:buFont typeface="Arial MT"/>
              <a:buChar char="•"/>
              <a:tabLst>
                <a:tab pos="276519" algn="l"/>
              </a:tabLst>
            </a:pPr>
            <a:r>
              <a:rPr lang="tr-TR" sz="1992" dirty="0">
                <a:latin typeface="Calibri"/>
                <a:cs typeface="Calibri"/>
              </a:rPr>
              <a:t>Bağımlı değişken için -&gt; </a:t>
            </a:r>
            <a:r>
              <a:rPr lang="tr-TR" sz="1992" b="1" dirty="0">
                <a:latin typeface="Calibri"/>
                <a:cs typeface="Calibri"/>
              </a:rPr>
              <a:t>target, dependent, output, response</a:t>
            </a:r>
          </a:p>
          <a:p>
            <a:pPr marL="274774" marR="6978" lvl="1" indent="-258201" algn="just">
              <a:lnSpc>
                <a:spcPct val="92100"/>
              </a:lnSpc>
              <a:spcBef>
                <a:spcPts val="378"/>
              </a:spcBef>
              <a:buFont typeface="Arial MT"/>
              <a:buChar char="•"/>
              <a:tabLst>
                <a:tab pos="276519" algn="l"/>
              </a:tabLst>
            </a:pPr>
            <a:r>
              <a:rPr lang="tr-TR" sz="1992" dirty="0">
                <a:latin typeface="Calibri"/>
                <a:cs typeface="Calibri"/>
              </a:rPr>
              <a:t>Bağımsız değişken için -&gt; </a:t>
            </a:r>
            <a:r>
              <a:rPr lang="tr-TR" sz="1992" b="1" dirty="0">
                <a:latin typeface="Calibri"/>
                <a:cs typeface="Calibri"/>
              </a:rPr>
              <a:t>feature, independent, input, column, predictor </a:t>
            </a:r>
            <a:r>
              <a:rPr lang="tr-TR" sz="1992" dirty="0">
                <a:latin typeface="Calibri"/>
                <a:cs typeface="Calibri"/>
              </a:rPr>
              <a:t> </a:t>
            </a:r>
          </a:p>
          <a:p>
            <a:pPr marL="274774" marR="6978" indent="-258201" algn="just">
              <a:lnSpc>
                <a:spcPct val="92100"/>
              </a:lnSpc>
              <a:spcBef>
                <a:spcPts val="378"/>
              </a:spcBef>
              <a:buFont typeface="Arial MT"/>
              <a:buChar char="•"/>
              <a:tabLst>
                <a:tab pos="276519" algn="l"/>
              </a:tabLst>
            </a:pP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endParaRPr sz="1992" dirty="0">
              <a:latin typeface="Calibri"/>
              <a:cs typeface="Calibri"/>
            </a:endParaRPr>
          </a:p>
        </p:txBody>
      </p:sp>
      <p:pic>
        <p:nvPicPr>
          <p:cNvPr id="5" name="object 5"/>
          <p:cNvPicPr/>
          <p:nvPr/>
        </p:nvPicPr>
        <p:blipFill>
          <a:blip r:embed="rId2" cstate="print"/>
          <a:stretch>
            <a:fillRect/>
          </a:stretch>
        </p:blipFill>
        <p:spPr>
          <a:xfrm>
            <a:off x="12601231" y="73798"/>
            <a:ext cx="1102358" cy="1115875"/>
          </a:xfrm>
          <a:prstGeom prst="rect">
            <a:avLst/>
          </a:prstGeom>
        </p:spPr>
      </p:pic>
      <p:pic>
        <p:nvPicPr>
          <p:cNvPr id="2050" name="Picture 2">
            <a:extLst>
              <a:ext uri="{FF2B5EF4-FFF2-40B4-BE49-F238E27FC236}">
                <a16:creationId xmlns:a16="http://schemas.microsoft.com/office/drawing/2014/main" id="{DA26033E-FC9A-A2CF-2280-9D5EAB7D1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400" y="1189673"/>
            <a:ext cx="6185189" cy="646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413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sp>
        <p:nvSpPr>
          <p:cNvPr id="3" name="object 3"/>
          <p:cNvSpPr txBox="1"/>
          <p:nvPr/>
        </p:nvSpPr>
        <p:spPr>
          <a:xfrm>
            <a:off x="584199" y="1297806"/>
            <a:ext cx="7620001" cy="5537065"/>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tr-TR" sz="1992" b="1" dirty="0">
                <a:latin typeface="Calibri"/>
                <a:cs typeface="Calibri"/>
              </a:rPr>
              <a:t>Model Başarı Değerlendirme Türleri</a:t>
            </a:r>
          </a:p>
          <a:p>
            <a:pPr marL="274774" marR="6978" indent="-258201" algn="just">
              <a:lnSpc>
                <a:spcPct val="92100"/>
              </a:lnSpc>
              <a:spcBef>
                <a:spcPts val="378"/>
              </a:spcBef>
              <a:buFont typeface="Arial MT"/>
              <a:buChar char="•"/>
              <a:tabLst>
                <a:tab pos="276519" algn="l"/>
              </a:tabLst>
            </a:pPr>
            <a:r>
              <a:rPr lang="tr-TR" sz="1992" dirty="0">
                <a:latin typeface="Calibri"/>
                <a:cs typeface="Calibri"/>
              </a:rPr>
              <a:t>Kurduğumuz model işe yarıyor mu sorusu burada belirtilen yöntemlerin ortaya çıkmasını sağlamıştır. </a:t>
            </a:r>
            <a:r>
              <a:rPr lang="tr-TR" sz="1992" b="1" dirty="0">
                <a:latin typeface="Calibri"/>
                <a:cs typeface="Calibri"/>
              </a:rPr>
              <a:t>Modelimizin başarısını nasıl değerlendirebiliriz</a:t>
            </a:r>
            <a:r>
              <a:rPr lang="tr-TR" sz="1992" dirty="0">
                <a:latin typeface="Calibri"/>
                <a:cs typeface="Calibri"/>
              </a:rPr>
              <a:t>:</a:t>
            </a:r>
          </a:p>
          <a:p>
            <a:pPr marL="274774" marR="6978" indent="-258201" algn="just">
              <a:lnSpc>
                <a:spcPct val="92100"/>
              </a:lnSpc>
              <a:spcBef>
                <a:spcPts val="378"/>
              </a:spcBef>
              <a:buFont typeface="Arial MT"/>
              <a:buChar char="•"/>
              <a:tabLst>
                <a:tab pos="276519" algn="l"/>
              </a:tabLst>
            </a:pPr>
            <a:r>
              <a:rPr lang="tr-TR" sz="1992" dirty="0">
                <a:latin typeface="Calibri"/>
                <a:cs typeface="Calibri"/>
              </a:rPr>
              <a:t>Başarı veya başarısızlıktan bahsediyorsak, karşılaştırma yapabilmemiz için, bir </a:t>
            </a:r>
            <a:r>
              <a:rPr lang="tr-TR" sz="1992" b="1" dirty="0">
                <a:latin typeface="Calibri"/>
                <a:cs typeface="Calibri"/>
              </a:rPr>
              <a:t>“etiket” </a:t>
            </a:r>
            <a:r>
              <a:rPr lang="tr-TR" sz="1992" dirty="0">
                <a:latin typeface="Calibri"/>
                <a:cs typeface="Calibri"/>
              </a:rPr>
              <a:t>yani bulmaya çalıştığımız bir değer olmalıdır. Bu sebeple, bu konu için, </a:t>
            </a:r>
            <a:r>
              <a:rPr lang="tr-TR" sz="1992" b="1" dirty="0">
                <a:latin typeface="Calibri"/>
                <a:cs typeface="Calibri"/>
              </a:rPr>
              <a:t>Denetimli Öğrenme </a:t>
            </a:r>
            <a:r>
              <a:rPr lang="tr-TR" sz="1992" dirty="0">
                <a:latin typeface="Calibri"/>
                <a:cs typeface="Calibri"/>
              </a:rPr>
              <a:t>yani </a:t>
            </a:r>
            <a:r>
              <a:rPr lang="tr-TR" sz="1992" b="1" dirty="0">
                <a:latin typeface="Calibri"/>
                <a:cs typeface="Calibri"/>
              </a:rPr>
              <a:t>bağımlı değişkenin varlığı</a:t>
            </a:r>
            <a:r>
              <a:rPr lang="tr-TR" sz="1992" dirty="0">
                <a:latin typeface="Calibri"/>
                <a:cs typeface="Calibri"/>
              </a:rPr>
              <a:t>nda kurduğumuz modeller üzerinden değerlendirme yapacağız.</a:t>
            </a:r>
          </a:p>
          <a:p>
            <a:pPr marL="274774" marR="6978" indent="-258201" algn="just">
              <a:lnSpc>
                <a:spcPct val="92100"/>
              </a:lnSpc>
              <a:spcBef>
                <a:spcPts val="378"/>
              </a:spcBef>
              <a:buFont typeface="Arial MT"/>
              <a:buChar char="•"/>
              <a:tabLst>
                <a:tab pos="276519" algn="l"/>
              </a:tabLst>
            </a:pPr>
            <a:r>
              <a:rPr lang="tr-TR" sz="1992" dirty="0">
                <a:latin typeface="Calibri"/>
                <a:cs typeface="Calibri"/>
              </a:rPr>
              <a:t>Değişkenlerin sayısal ve kategorik olarak ikiye ayrıldığından bahsetmiştik. Başarı ve başarısızlık değerlendirmeleri de bu ayrıma göre şekilleniyor. </a:t>
            </a:r>
            <a:r>
              <a:rPr lang="tr-TR" sz="1992" b="1" dirty="0">
                <a:latin typeface="Calibri"/>
                <a:cs typeface="Calibri"/>
              </a:rPr>
              <a:t>Yani bağımlı değişkenin sayısal olduğu durumdaki başarı değerlendirmesi, kategorik olduğu durumdakine göre daha farklı.</a:t>
            </a:r>
          </a:p>
          <a:p>
            <a:pPr marL="274774" marR="6978" indent="-258201" algn="just">
              <a:lnSpc>
                <a:spcPct val="92100"/>
              </a:lnSpc>
              <a:spcBef>
                <a:spcPts val="378"/>
              </a:spcBef>
              <a:buFont typeface="Arial MT"/>
              <a:buChar char="•"/>
              <a:tabLst>
                <a:tab pos="276519" algn="l"/>
              </a:tabLst>
            </a:pPr>
            <a:r>
              <a:rPr lang="en-US" sz="1992" b="1" dirty="0" err="1">
                <a:latin typeface="Calibri"/>
                <a:cs typeface="Calibri"/>
              </a:rPr>
              <a:t>Bağımlı</a:t>
            </a:r>
            <a:r>
              <a:rPr lang="en-US" sz="1992" b="1" dirty="0">
                <a:latin typeface="Calibri"/>
                <a:cs typeface="Calibri"/>
              </a:rPr>
              <a:t> </a:t>
            </a:r>
            <a:r>
              <a:rPr lang="en-US" sz="1992" b="1" dirty="0" err="1">
                <a:latin typeface="Calibri"/>
                <a:cs typeface="Calibri"/>
              </a:rPr>
              <a:t>değişkenin</a:t>
            </a:r>
            <a:r>
              <a:rPr lang="en-US" sz="1992" b="1" dirty="0">
                <a:latin typeface="Calibri"/>
                <a:cs typeface="Calibri"/>
              </a:rPr>
              <a:t> </a:t>
            </a:r>
            <a:r>
              <a:rPr lang="en-US" sz="1992" b="1" dirty="0" err="1">
                <a:latin typeface="Calibri"/>
                <a:cs typeface="Calibri"/>
              </a:rPr>
              <a:t>sayısal</a:t>
            </a:r>
            <a:r>
              <a:rPr lang="en-US" sz="1992" b="1" dirty="0">
                <a:latin typeface="Calibri"/>
                <a:cs typeface="Calibri"/>
              </a:rPr>
              <a:t> </a:t>
            </a:r>
            <a:r>
              <a:rPr lang="en-US" sz="1992" b="1" dirty="0" err="1">
                <a:latin typeface="Calibri"/>
                <a:cs typeface="Calibri"/>
              </a:rPr>
              <a:t>olduğu</a:t>
            </a:r>
            <a:r>
              <a:rPr lang="en-US" sz="1992" b="1" dirty="0">
                <a:latin typeface="Calibri"/>
                <a:cs typeface="Calibri"/>
              </a:rPr>
              <a:t> </a:t>
            </a:r>
            <a:r>
              <a:rPr lang="en-US" sz="1992" b="1" dirty="0" err="1">
                <a:latin typeface="Calibri"/>
                <a:cs typeface="Calibri"/>
              </a:rPr>
              <a:t>durumda</a:t>
            </a:r>
            <a:r>
              <a:rPr lang="en-US" sz="1992" b="1" dirty="0">
                <a:latin typeface="Calibri"/>
                <a:cs typeface="Calibri"/>
              </a:rPr>
              <a:t>:</a:t>
            </a:r>
          </a:p>
          <a:p>
            <a:pPr marL="274774" marR="6978" lvl="1" indent="-258201" algn="just">
              <a:lnSpc>
                <a:spcPct val="92100"/>
              </a:lnSpc>
              <a:spcBef>
                <a:spcPts val="378"/>
              </a:spcBef>
              <a:buFont typeface="Arial MT"/>
              <a:buChar char="•"/>
              <a:tabLst>
                <a:tab pos="276519" algn="l"/>
              </a:tabLst>
            </a:pPr>
            <a:r>
              <a:rPr lang="en-US" sz="1992" dirty="0">
                <a:latin typeface="Calibri"/>
                <a:cs typeface="Calibri"/>
              </a:rPr>
              <a:t>Hata </a:t>
            </a:r>
            <a:r>
              <a:rPr lang="en-US" sz="1992" dirty="0" err="1">
                <a:latin typeface="Calibri"/>
                <a:cs typeface="Calibri"/>
              </a:rPr>
              <a:t>Kareler</a:t>
            </a:r>
            <a:r>
              <a:rPr lang="en-US" sz="1992" dirty="0">
                <a:latin typeface="Calibri"/>
                <a:cs typeface="Calibri"/>
              </a:rPr>
              <a:t> </a:t>
            </a:r>
            <a:r>
              <a:rPr lang="en-US" sz="1992" dirty="0" err="1">
                <a:latin typeface="Calibri"/>
                <a:cs typeface="Calibri"/>
              </a:rPr>
              <a:t>Ortalaması</a:t>
            </a:r>
            <a:r>
              <a:rPr lang="en-US" sz="1992" dirty="0">
                <a:latin typeface="Calibri"/>
                <a:cs typeface="Calibri"/>
              </a:rPr>
              <a:t> (</a:t>
            </a:r>
            <a:r>
              <a:rPr lang="en-US" sz="1992" b="1" dirty="0">
                <a:latin typeface="Calibri"/>
                <a:cs typeface="Calibri"/>
              </a:rPr>
              <a:t>Mean Squared Error — MSE</a:t>
            </a:r>
            <a:r>
              <a:rPr lang="en-US" sz="1992" dirty="0">
                <a:latin typeface="Calibri"/>
                <a:cs typeface="Calibri"/>
              </a:rPr>
              <a:t>)</a:t>
            </a:r>
          </a:p>
          <a:p>
            <a:pPr marL="274774" marR="6978" lvl="1" indent="-258201" algn="just">
              <a:lnSpc>
                <a:spcPct val="92100"/>
              </a:lnSpc>
              <a:spcBef>
                <a:spcPts val="378"/>
              </a:spcBef>
              <a:buFont typeface="Arial MT"/>
              <a:buChar char="•"/>
              <a:tabLst>
                <a:tab pos="276519" algn="l"/>
              </a:tabLst>
            </a:pPr>
            <a:r>
              <a:rPr lang="en-US" sz="1992" dirty="0" err="1">
                <a:latin typeface="Calibri"/>
                <a:cs typeface="Calibri"/>
              </a:rPr>
              <a:t>Mutlak</a:t>
            </a:r>
            <a:r>
              <a:rPr lang="en-US" sz="1992" dirty="0">
                <a:latin typeface="Calibri"/>
                <a:cs typeface="Calibri"/>
              </a:rPr>
              <a:t> </a:t>
            </a:r>
            <a:r>
              <a:rPr lang="en-US" sz="1992" dirty="0" err="1">
                <a:latin typeface="Calibri"/>
                <a:cs typeface="Calibri"/>
              </a:rPr>
              <a:t>Hataların</a:t>
            </a:r>
            <a:r>
              <a:rPr lang="en-US" sz="1992" dirty="0">
                <a:latin typeface="Calibri"/>
                <a:cs typeface="Calibri"/>
              </a:rPr>
              <a:t> </a:t>
            </a:r>
            <a:r>
              <a:rPr lang="en-US" sz="1992" dirty="0" err="1">
                <a:latin typeface="Calibri"/>
                <a:cs typeface="Calibri"/>
              </a:rPr>
              <a:t>Ortalaması</a:t>
            </a:r>
            <a:r>
              <a:rPr lang="en-US" sz="1992" dirty="0">
                <a:latin typeface="Calibri"/>
                <a:cs typeface="Calibri"/>
              </a:rPr>
              <a:t> (</a:t>
            </a:r>
            <a:r>
              <a:rPr lang="en-US" sz="1992" b="1" dirty="0">
                <a:latin typeface="Calibri"/>
                <a:cs typeface="Calibri"/>
              </a:rPr>
              <a:t>Mean Absolute Error — MAE</a:t>
            </a:r>
            <a:r>
              <a:rPr lang="en-US" sz="1992" dirty="0">
                <a:latin typeface="Calibri"/>
                <a:cs typeface="Calibri"/>
              </a:rPr>
              <a:t>)</a:t>
            </a: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r>
              <a:rPr lang="en-US" sz="1992" b="1" dirty="0" err="1">
                <a:latin typeface="Calibri"/>
                <a:cs typeface="Calibri"/>
              </a:rPr>
              <a:t>Bağımlı</a:t>
            </a:r>
            <a:r>
              <a:rPr lang="en-US" sz="1992" b="1" dirty="0">
                <a:latin typeface="Calibri"/>
                <a:cs typeface="Calibri"/>
              </a:rPr>
              <a:t> </a:t>
            </a:r>
            <a:r>
              <a:rPr lang="en-US" sz="1992" b="1" dirty="0" err="1">
                <a:latin typeface="Calibri"/>
                <a:cs typeface="Calibri"/>
              </a:rPr>
              <a:t>değişkenin</a:t>
            </a:r>
            <a:r>
              <a:rPr lang="en-US" sz="1992" b="1" dirty="0">
                <a:latin typeface="Calibri"/>
                <a:cs typeface="Calibri"/>
              </a:rPr>
              <a:t> </a:t>
            </a:r>
            <a:r>
              <a:rPr lang="tr-TR" sz="1992" b="1" dirty="0">
                <a:latin typeface="Calibri"/>
                <a:cs typeface="Calibri"/>
              </a:rPr>
              <a:t>kategorik</a:t>
            </a:r>
            <a:r>
              <a:rPr lang="en-US" sz="1992" b="1" dirty="0">
                <a:latin typeface="Calibri"/>
                <a:cs typeface="Calibri"/>
              </a:rPr>
              <a:t> </a:t>
            </a:r>
            <a:r>
              <a:rPr lang="en-US" sz="1992" b="1" dirty="0" err="1">
                <a:latin typeface="Calibri"/>
                <a:cs typeface="Calibri"/>
              </a:rPr>
              <a:t>olduğu</a:t>
            </a:r>
            <a:r>
              <a:rPr lang="en-US" sz="1992" b="1" dirty="0">
                <a:latin typeface="Calibri"/>
                <a:cs typeface="Calibri"/>
              </a:rPr>
              <a:t> </a:t>
            </a:r>
            <a:r>
              <a:rPr lang="en-US" sz="1992" b="1" dirty="0" err="1">
                <a:latin typeface="Calibri"/>
                <a:cs typeface="Calibri"/>
              </a:rPr>
              <a:t>durumda</a:t>
            </a:r>
            <a:r>
              <a:rPr lang="en-US" sz="1992" b="1" dirty="0">
                <a:latin typeface="Calibri"/>
                <a:cs typeface="Calibri"/>
              </a:rPr>
              <a:t>:</a:t>
            </a:r>
          </a:p>
          <a:p>
            <a:pPr marL="274774" marR="6978" indent="-258201" algn="just">
              <a:lnSpc>
                <a:spcPct val="92100"/>
              </a:lnSpc>
              <a:spcBef>
                <a:spcPts val="378"/>
              </a:spcBef>
              <a:buFont typeface="Arial MT"/>
              <a:buChar char="•"/>
              <a:tabLst>
                <a:tab pos="276519" algn="l"/>
              </a:tabLst>
            </a:pPr>
            <a:r>
              <a:rPr lang="tr-TR" sz="2000" i="0" dirty="0">
                <a:solidFill>
                  <a:srgbClr val="242424"/>
                </a:solidFill>
                <a:effectLst/>
                <a:latin typeface="source-serif-pro"/>
              </a:rPr>
              <a:t>Doğruluk</a:t>
            </a:r>
            <a:r>
              <a:rPr lang="tr-TR" sz="2000" b="1" i="0" dirty="0">
                <a:solidFill>
                  <a:srgbClr val="242424"/>
                </a:solidFill>
                <a:effectLst/>
                <a:latin typeface="source-serif-pro"/>
              </a:rPr>
              <a:t> (</a:t>
            </a:r>
            <a:r>
              <a:rPr lang="en-US" sz="2000" b="1" i="0" dirty="0">
                <a:solidFill>
                  <a:srgbClr val="242424"/>
                </a:solidFill>
                <a:effectLst/>
                <a:latin typeface="source-serif-pro"/>
              </a:rPr>
              <a:t>accuracy</a:t>
            </a:r>
            <a:r>
              <a:rPr lang="tr-TR" sz="2000" b="1" i="0" dirty="0">
                <a:solidFill>
                  <a:srgbClr val="242424"/>
                </a:solidFill>
                <a:effectLst/>
                <a:latin typeface="source-serif-pro"/>
              </a:rPr>
              <a:t>)</a:t>
            </a:r>
            <a:endParaRPr sz="1992" dirty="0">
              <a:latin typeface="Calibri"/>
              <a:cs typeface="Calibri"/>
            </a:endParaRPr>
          </a:p>
        </p:txBody>
      </p:sp>
      <p:pic>
        <p:nvPicPr>
          <p:cNvPr id="5" name="object 5"/>
          <p:cNvPicPr/>
          <p:nvPr/>
        </p:nvPicPr>
        <p:blipFill>
          <a:blip r:embed="rId2" cstate="print"/>
          <a:stretch>
            <a:fillRect/>
          </a:stretch>
        </p:blipFill>
        <p:spPr>
          <a:xfrm>
            <a:off x="12601231" y="73798"/>
            <a:ext cx="1102358" cy="1115875"/>
          </a:xfrm>
          <a:prstGeom prst="rect">
            <a:avLst/>
          </a:prstGeom>
        </p:spPr>
      </p:pic>
      <p:pic>
        <p:nvPicPr>
          <p:cNvPr id="6" name="Picture 5">
            <a:extLst>
              <a:ext uri="{FF2B5EF4-FFF2-40B4-BE49-F238E27FC236}">
                <a16:creationId xmlns:a16="http://schemas.microsoft.com/office/drawing/2014/main" id="{44EFF08D-70CA-9C9F-BF25-C80B3A96687F}"/>
              </a:ext>
            </a:extLst>
          </p:cNvPr>
          <p:cNvPicPr>
            <a:picLocks noChangeAspect="1"/>
          </p:cNvPicPr>
          <p:nvPr/>
        </p:nvPicPr>
        <p:blipFill>
          <a:blip r:embed="rId3"/>
          <a:stretch>
            <a:fillRect/>
          </a:stretch>
        </p:blipFill>
        <p:spPr>
          <a:xfrm>
            <a:off x="8432800" y="2971800"/>
            <a:ext cx="5155300" cy="2362619"/>
          </a:xfrm>
          <a:prstGeom prst="rect">
            <a:avLst/>
          </a:prstGeom>
        </p:spPr>
      </p:pic>
    </p:spTree>
    <p:extLst>
      <p:ext uri="{BB962C8B-B14F-4D97-AF65-F5344CB8AC3E}">
        <p14:creationId xmlns:p14="http://schemas.microsoft.com/office/powerpoint/2010/main" val="2441764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1199B-02C5-F9DC-8863-CC3364DEE7A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BCA42A2-12AA-A031-C566-46537A18FFB7}"/>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sp>
        <p:nvSpPr>
          <p:cNvPr id="3" name="object 3">
            <a:extLst>
              <a:ext uri="{FF2B5EF4-FFF2-40B4-BE49-F238E27FC236}">
                <a16:creationId xmlns:a16="http://schemas.microsoft.com/office/drawing/2014/main" id="{80DD8031-8916-ECF8-3524-C0C3A8B452D2}"/>
              </a:ext>
            </a:extLst>
          </p:cNvPr>
          <p:cNvSpPr txBox="1"/>
          <p:nvPr/>
        </p:nvSpPr>
        <p:spPr>
          <a:xfrm>
            <a:off x="355600" y="1297806"/>
            <a:ext cx="6934199" cy="6317855"/>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en-US" b="1" dirty="0">
                <a:latin typeface="Calibri"/>
                <a:cs typeface="Calibri"/>
              </a:rPr>
              <a:t>Model </a:t>
            </a:r>
            <a:r>
              <a:rPr lang="en-US" b="1" dirty="0" err="1">
                <a:latin typeface="Calibri"/>
                <a:cs typeface="Calibri"/>
              </a:rPr>
              <a:t>Doğrulama</a:t>
            </a:r>
            <a:r>
              <a:rPr lang="en-US" b="1" dirty="0">
                <a:latin typeface="Calibri"/>
                <a:cs typeface="Calibri"/>
              </a:rPr>
              <a:t> </a:t>
            </a:r>
            <a:r>
              <a:rPr lang="en-US" b="1" dirty="0" err="1">
                <a:latin typeface="Calibri"/>
                <a:cs typeface="Calibri"/>
              </a:rPr>
              <a:t>Yöntemleri</a:t>
            </a:r>
            <a:endParaRPr lang="en-US" b="1" dirty="0">
              <a:latin typeface="Calibri"/>
              <a:cs typeface="Calibri"/>
            </a:endParaRPr>
          </a:p>
          <a:p>
            <a:pPr marL="274774" marR="6978" indent="-258201" algn="just">
              <a:lnSpc>
                <a:spcPct val="92100"/>
              </a:lnSpc>
              <a:spcBef>
                <a:spcPts val="378"/>
              </a:spcBef>
              <a:buFont typeface="Arial MT"/>
              <a:buChar char="•"/>
              <a:tabLst>
                <a:tab pos="276519" algn="l"/>
              </a:tabLst>
            </a:pPr>
            <a:r>
              <a:rPr lang="en-US" b="1" dirty="0">
                <a:latin typeface="Calibri"/>
                <a:cs typeface="Calibri"/>
              </a:rPr>
              <a:t>Train Veri Seti</a:t>
            </a:r>
            <a:r>
              <a:rPr lang="tr-TR" b="1" dirty="0">
                <a:latin typeface="Calibri"/>
                <a:cs typeface="Calibri"/>
              </a:rPr>
              <a:t>: </a:t>
            </a:r>
            <a:r>
              <a:rPr lang="tr-TR" dirty="0">
                <a:latin typeface="Calibri"/>
                <a:cs typeface="Calibri"/>
              </a:rPr>
              <a:t>V</a:t>
            </a:r>
            <a:r>
              <a:rPr lang="en-US" dirty="0" err="1">
                <a:latin typeface="Calibri"/>
                <a:cs typeface="Calibri"/>
              </a:rPr>
              <a:t>eri</a:t>
            </a:r>
            <a:r>
              <a:rPr lang="en-US" dirty="0">
                <a:latin typeface="Calibri"/>
                <a:cs typeface="Calibri"/>
              </a:rPr>
              <a:t> </a:t>
            </a:r>
            <a:r>
              <a:rPr lang="en-US" dirty="0" err="1">
                <a:latin typeface="Calibri"/>
                <a:cs typeface="Calibri"/>
              </a:rPr>
              <a:t>seti</a:t>
            </a:r>
            <a:r>
              <a:rPr lang="en-US" dirty="0">
                <a:latin typeface="Calibri"/>
                <a:cs typeface="Calibri"/>
              </a:rPr>
              <a:t> </a:t>
            </a:r>
            <a:r>
              <a:rPr lang="en-US" dirty="0" err="1">
                <a:latin typeface="Calibri"/>
                <a:cs typeface="Calibri"/>
              </a:rPr>
              <a:t>üzerinde</a:t>
            </a:r>
            <a:r>
              <a:rPr lang="en-US" dirty="0">
                <a:latin typeface="Calibri"/>
                <a:cs typeface="Calibri"/>
              </a:rPr>
              <a:t> </a:t>
            </a:r>
            <a:r>
              <a:rPr lang="en-US" dirty="0" err="1">
                <a:latin typeface="Calibri"/>
                <a:cs typeface="Calibri"/>
              </a:rPr>
              <a:t>temel</a:t>
            </a:r>
            <a:r>
              <a:rPr lang="en-US" dirty="0">
                <a:latin typeface="Calibri"/>
                <a:cs typeface="Calibri"/>
              </a:rPr>
              <a:t> </a:t>
            </a:r>
            <a:r>
              <a:rPr lang="en-US" dirty="0" err="1">
                <a:latin typeface="Calibri"/>
                <a:cs typeface="Calibri"/>
              </a:rPr>
              <a:t>modelleme</a:t>
            </a:r>
            <a:r>
              <a:rPr lang="en-US" dirty="0">
                <a:latin typeface="Calibri"/>
                <a:cs typeface="Calibri"/>
              </a:rPr>
              <a:t> </a:t>
            </a:r>
            <a:r>
              <a:rPr lang="en-US" dirty="0" err="1">
                <a:latin typeface="Calibri"/>
                <a:cs typeface="Calibri"/>
              </a:rPr>
              <a:t>denemeleri</a:t>
            </a:r>
            <a:r>
              <a:rPr lang="en-US" dirty="0">
                <a:latin typeface="Calibri"/>
                <a:cs typeface="Calibri"/>
              </a:rPr>
              <a:t> </a:t>
            </a:r>
            <a:r>
              <a:rPr lang="en-US" dirty="0" err="1">
                <a:latin typeface="Calibri"/>
                <a:cs typeface="Calibri"/>
              </a:rPr>
              <a:t>yapılarak</a:t>
            </a:r>
            <a:r>
              <a:rPr lang="en-US" dirty="0">
                <a:latin typeface="Calibri"/>
                <a:cs typeface="Calibri"/>
              </a:rPr>
              <a:t> </a:t>
            </a:r>
            <a:r>
              <a:rPr lang="en-US" dirty="0" err="1">
                <a:latin typeface="Calibri"/>
                <a:cs typeface="Calibri"/>
              </a:rPr>
              <a:t>en</a:t>
            </a:r>
            <a:r>
              <a:rPr lang="en-US" dirty="0">
                <a:latin typeface="Calibri"/>
                <a:cs typeface="Calibri"/>
              </a:rPr>
              <a:t> </a:t>
            </a:r>
            <a:r>
              <a:rPr lang="en-US" dirty="0" err="1">
                <a:latin typeface="Calibri"/>
                <a:cs typeface="Calibri"/>
              </a:rPr>
              <a:t>doğru</a:t>
            </a:r>
            <a:r>
              <a:rPr lang="en-US" dirty="0">
                <a:latin typeface="Calibri"/>
                <a:cs typeface="Calibri"/>
              </a:rPr>
              <a:t> </a:t>
            </a:r>
            <a:r>
              <a:rPr lang="en-US" dirty="0" err="1">
                <a:latin typeface="Calibri"/>
                <a:cs typeface="Calibri"/>
              </a:rPr>
              <a:t>makine</a:t>
            </a:r>
            <a:r>
              <a:rPr lang="en-US" dirty="0">
                <a:latin typeface="Calibri"/>
                <a:cs typeface="Calibri"/>
              </a:rPr>
              <a:t> </a:t>
            </a:r>
            <a:r>
              <a:rPr lang="en-US" dirty="0" err="1">
                <a:latin typeface="Calibri"/>
                <a:cs typeface="Calibri"/>
              </a:rPr>
              <a:t>öğrenmesi</a:t>
            </a:r>
            <a:r>
              <a:rPr lang="en-US" dirty="0">
                <a:latin typeface="Calibri"/>
                <a:cs typeface="Calibri"/>
              </a:rPr>
              <a:t> </a:t>
            </a:r>
            <a:r>
              <a:rPr lang="en-US" dirty="0" err="1">
                <a:latin typeface="Calibri"/>
                <a:cs typeface="Calibri"/>
              </a:rPr>
              <a:t>algoritması</a:t>
            </a:r>
            <a:r>
              <a:rPr lang="en-US" dirty="0">
                <a:latin typeface="Calibri"/>
                <a:cs typeface="Calibri"/>
              </a:rPr>
              <a:t> </a:t>
            </a:r>
            <a:r>
              <a:rPr lang="en-US" dirty="0" err="1">
                <a:latin typeface="Calibri"/>
                <a:cs typeface="Calibri"/>
              </a:rPr>
              <a:t>seçilmeye</a:t>
            </a:r>
            <a:r>
              <a:rPr lang="en-US" dirty="0">
                <a:latin typeface="Calibri"/>
                <a:cs typeface="Calibri"/>
              </a:rPr>
              <a:t> </a:t>
            </a:r>
            <a:r>
              <a:rPr lang="en-US" dirty="0" err="1">
                <a:latin typeface="Calibri"/>
                <a:cs typeface="Calibri"/>
              </a:rPr>
              <a:t>çalışılır</a:t>
            </a:r>
            <a:r>
              <a:rPr lang="en-US" dirty="0">
                <a:latin typeface="Calibri"/>
                <a:cs typeface="Calibri"/>
              </a:rPr>
              <a:t>. Bu </a:t>
            </a:r>
            <a:r>
              <a:rPr lang="en-US" dirty="0" err="1">
                <a:latin typeface="Calibri"/>
                <a:cs typeface="Calibri"/>
              </a:rPr>
              <a:t>veri</a:t>
            </a:r>
            <a:r>
              <a:rPr lang="en-US" dirty="0">
                <a:latin typeface="Calibri"/>
                <a:cs typeface="Calibri"/>
              </a:rPr>
              <a:t> </a:t>
            </a:r>
            <a:r>
              <a:rPr lang="en-US" dirty="0" err="1">
                <a:latin typeface="Calibri"/>
                <a:cs typeface="Calibri"/>
              </a:rPr>
              <a:t>seti</a:t>
            </a:r>
            <a:r>
              <a:rPr lang="en-US" dirty="0">
                <a:latin typeface="Calibri"/>
                <a:cs typeface="Calibri"/>
              </a:rPr>
              <a:t> </a:t>
            </a:r>
            <a:r>
              <a:rPr lang="en-US" dirty="0" err="1">
                <a:latin typeface="Calibri"/>
                <a:cs typeface="Calibri"/>
              </a:rPr>
              <a:t>üzerinden</a:t>
            </a:r>
            <a:r>
              <a:rPr lang="en-US" dirty="0">
                <a:latin typeface="Calibri"/>
                <a:cs typeface="Calibri"/>
              </a:rPr>
              <a:t> </a:t>
            </a:r>
            <a:r>
              <a:rPr lang="en-US" dirty="0" err="1">
                <a:latin typeface="Calibri"/>
                <a:cs typeface="Calibri"/>
              </a:rPr>
              <a:t>en</a:t>
            </a:r>
            <a:r>
              <a:rPr lang="en-US" dirty="0">
                <a:latin typeface="Calibri"/>
                <a:cs typeface="Calibri"/>
              </a:rPr>
              <a:t> </a:t>
            </a:r>
            <a:r>
              <a:rPr lang="en-US" dirty="0" err="1">
                <a:latin typeface="Calibri"/>
                <a:cs typeface="Calibri"/>
              </a:rPr>
              <a:t>fazla</a:t>
            </a:r>
            <a:r>
              <a:rPr lang="en-US" dirty="0">
                <a:latin typeface="Calibri"/>
                <a:cs typeface="Calibri"/>
              </a:rPr>
              <a:t> </a:t>
            </a:r>
            <a:r>
              <a:rPr lang="en-US" dirty="0" err="1">
                <a:latin typeface="Calibri"/>
                <a:cs typeface="Calibri"/>
              </a:rPr>
              <a:t>örneklem</a:t>
            </a:r>
            <a:r>
              <a:rPr lang="en-US" dirty="0">
                <a:latin typeface="Calibri"/>
                <a:cs typeface="Calibri"/>
              </a:rPr>
              <a:t> </a:t>
            </a:r>
            <a:r>
              <a:rPr lang="en-US" dirty="0" err="1">
                <a:latin typeface="Calibri"/>
                <a:cs typeface="Calibri"/>
              </a:rPr>
              <a:t>alınan</a:t>
            </a:r>
            <a:r>
              <a:rPr lang="en-US" dirty="0">
                <a:latin typeface="Calibri"/>
                <a:cs typeface="Calibri"/>
              </a:rPr>
              <a:t> </a:t>
            </a:r>
            <a:r>
              <a:rPr lang="en-US" b="1" dirty="0" err="1">
                <a:latin typeface="Calibri"/>
                <a:cs typeface="Calibri"/>
              </a:rPr>
              <a:t>gözlemlerden</a:t>
            </a:r>
            <a:r>
              <a:rPr lang="en-US" b="1" dirty="0">
                <a:latin typeface="Calibri"/>
                <a:cs typeface="Calibri"/>
              </a:rPr>
              <a:t> (rows</a:t>
            </a:r>
            <a:r>
              <a:rPr lang="en-US" dirty="0">
                <a:latin typeface="Calibri"/>
                <a:cs typeface="Calibri"/>
              </a:rPr>
              <a:t>) </a:t>
            </a:r>
            <a:r>
              <a:rPr lang="en-US" dirty="0" err="1">
                <a:latin typeface="Calibri"/>
                <a:cs typeface="Calibri"/>
              </a:rPr>
              <a:t>oluşur</a:t>
            </a:r>
            <a:r>
              <a:rPr lang="en-US" dirty="0">
                <a:latin typeface="Calibri"/>
                <a:cs typeface="Calibri"/>
              </a:rPr>
              <a:t>. </a:t>
            </a:r>
          </a:p>
          <a:p>
            <a:pPr marL="274774" marR="6978" indent="-258201" algn="just">
              <a:lnSpc>
                <a:spcPct val="92100"/>
              </a:lnSpc>
              <a:spcBef>
                <a:spcPts val="378"/>
              </a:spcBef>
              <a:buFont typeface="Arial MT"/>
              <a:buChar char="•"/>
              <a:tabLst>
                <a:tab pos="276519" algn="l"/>
              </a:tabLst>
            </a:pPr>
            <a:r>
              <a:rPr lang="en-US" b="1" dirty="0">
                <a:latin typeface="Calibri"/>
                <a:cs typeface="Calibri"/>
              </a:rPr>
              <a:t>Validation Veri Seti</a:t>
            </a:r>
            <a:r>
              <a:rPr lang="tr-TR" b="1" dirty="0">
                <a:latin typeface="Calibri"/>
                <a:cs typeface="Calibri"/>
              </a:rPr>
              <a:t>: </a:t>
            </a:r>
            <a:r>
              <a:rPr lang="en-US" dirty="0">
                <a:latin typeface="Calibri"/>
                <a:cs typeface="Calibri"/>
              </a:rPr>
              <a:t>Validation </a:t>
            </a:r>
            <a:r>
              <a:rPr lang="en-US" dirty="0" err="1">
                <a:latin typeface="Calibri"/>
                <a:cs typeface="Calibri"/>
              </a:rPr>
              <a:t>bölümü</a:t>
            </a:r>
            <a:r>
              <a:rPr lang="en-US" dirty="0">
                <a:latin typeface="Calibri"/>
                <a:cs typeface="Calibri"/>
              </a:rPr>
              <a:t> </a:t>
            </a:r>
            <a:r>
              <a:rPr lang="en-US" b="1" dirty="0">
                <a:latin typeface="Calibri"/>
                <a:cs typeface="Calibri"/>
              </a:rPr>
              <a:t>train </a:t>
            </a:r>
            <a:r>
              <a:rPr lang="en-US" b="1" dirty="0" err="1">
                <a:latin typeface="Calibri"/>
                <a:cs typeface="Calibri"/>
              </a:rPr>
              <a:t>veri</a:t>
            </a:r>
            <a:r>
              <a:rPr lang="en-US" b="1" dirty="0">
                <a:latin typeface="Calibri"/>
                <a:cs typeface="Calibri"/>
              </a:rPr>
              <a:t> </a:t>
            </a:r>
            <a:r>
              <a:rPr lang="en-US" b="1" dirty="0" err="1">
                <a:latin typeface="Calibri"/>
                <a:cs typeface="Calibri"/>
              </a:rPr>
              <a:t>seti</a:t>
            </a:r>
            <a:r>
              <a:rPr lang="en-US" b="1" dirty="0">
                <a:latin typeface="Calibri"/>
                <a:cs typeface="Calibri"/>
              </a:rPr>
              <a:t> </a:t>
            </a:r>
            <a:r>
              <a:rPr lang="en-US" b="1" dirty="0" err="1">
                <a:latin typeface="Calibri"/>
                <a:cs typeface="Calibri"/>
              </a:rPr>
              <a:t>içinden</a:t>
            </a:r>
            <a:r>
              <a:rPr lang="en-US" b="1" dirty="0">
                <a:latin typeface="Calibri"/>
                <a:cs typeface="Calibri"/>
              </a:rPr>
              <a:t> </a:t>
            </a:r>
            <a:r>
              <a:rPr lang="en-US" b="1" dirty="0" err="1">
                <a:latin typeface="Calibri"/>
                <a:cs typeface="Calibri"/>
              </a:rPr>
              <a:t>seçilir</a:t>
            </a:r>
            <a:r>
              <a:rPr lang="en-US" dirty="0">
                <a:latin typeface="Calibri"/>
                <a:cs typeface="Calibri"/>
              </a:rPr>
              <a:t>. Train </a:t>
            </a:r>
            <a:r>
              <a:rPr lang="en-US" dirty="0" err="1">
                <a:latin typeface="Calibri"/>
                <a:cs typeface="Calibri"/>
              </a:rPr>
              <a:t>veri</a:t>
            </a:r>
            <a:r>
              <a:rPr lang="en-US" dirty="0">
                <a:latin typeface="Calibri"/>
                <a:cs typeface="Calibri"/>
              </a:rPr>
              <a:t> </a:t>
            </a:r>
            <a:r>
              <a:rPr lang="en-US" dirty="0" err="1">
                <a:latin typeface="Calibri"/>
                <a:cs typeface="Calibri"/>
              </a:rPr>
              <a:t>seti</a:t>
            </a:r>
            <a:r>
              <a:rPr lang="en-US" dirty="0">
                <a:latin typeface="Calibri"/>
                <a:cs typeface="Calibri"/>
              </a:rPr>
              <a:t> </a:t>
            </a:r>
            <a:r>
              <a:rPr lang="en-US" dirty="0" err="1">
                <a:latin typeface="Calibri"/>
                <a:cs typeface="Calibri"/>
              </a:rPr>
              <a:t>üzerinde</a:t>
            </a:r>
            <a:r>
              <a:rPr lang="en-US" dirty="0">
                <a:latin typeface="Calibri"/>
                <a:cs typeface="Calibri"/>
              </a:rPr>
              <a:t> </a:t>
            </a:r>
            <a:r>
              <a:rPr lang="en-US" dirty="0" err="1">
                <a:latin typeface="Calibri"/>
                <a:cs typeface="Calibri"/>
              </a:rPr>
              <a:t>doğru</a:t>
            </a:r>
            <a:r>
              <a:rPr lang="en-US" dirty="0">
                <a:latin typeface="Calibri"/>
                <a:cs typeface="Calibri"/>
              </a:rPr>
              <a:t> model </a:t>
            </a:r>
            <a:r>
              <a:rPr lang="en-US" dirty="0" err="1">
                <a:latin typeface="Calibri"/>
                <a:cs typeface="Calibri"/>
              </a:rPr>
              <a:t>seçimi</a:t>
            </a:r>
            <a:r>
              <a:rPr lang="en-US" dirty="0">
                <a:latin typeface="Calibri"/>
                <a:cs typeface="Calibri"/>
              </a:rPr>
              <a:t> </a:t>
            </a:r>
            <a:r>
              <a:rPr lang="en-US" dirty="0" err="1">
                <a:latin typeface="Calibri"/>
                <a:cs typeface="Calibri"/>
              </a:rPr>
              <a:t>yapılarak</a:t>
            </a:r>
            <a:r>
              <a:rPr lang="en-US" dirty="0">
                <a:latin typeface="Calibri"/>
                <a:cs typeface="Calibri"/>
              </a:rPr>
              <a:t> </a:t>
            </a:r>
            <a:r>
              <a:rPr lang="en-US" dirty="0" err="1">
                <a:latin typeface="Calibri"/>
                <a:cs typeface="Calibri"/>
              </a:rPr>
              <a:t>algoritma</a:t>
            </a:r>
            <a:r>
              <a:rPr lang="en-US" dirty="0">
                <a:latin typeface="Calibri"/>
                <a:cs typeface="Calibri"/>
              </a:rPr>
              <a:t> </a:t>
            </a:r>
            <a:r>
              <a:rPr lang="en-US" dirty="0" err="1">
                <a:latin typeface="Calibri"/>
                <a:cs typeface="Calibri"/>
              </a:rPr>
              <a:t>belirlenir</a:t>
            </a:r>
            <a:r>
              <a:rPr lang="en-US" dirty="0">
                <a:latin typeface="Calibri"/>
                <a:cs typeface="Calibri"/>
              </a:rPr>
              <a:t>. </a:t>
            </a:r>
            <a:r>
              <a:rPr lang="en-US" b="1" dirty="0">
                <a:latin typeface="Calibri"/>
                <a:cs typeface="Calibri"/>
              </a:rPr>
              <a:t>Validation </a:t>
            </a:r>
            <a:r>
              <a:rPr lang="en-US" b="1" dirty="0" err="1">
                <a:latin typeface="Calibri"/>
                <a:cs typeface="Calibri"/>
              </a:rPr>
              <a:t>bölümünde</a:t>
            </a:r>
            <a:r>
              <a:rPr lang="en-US" b="1" dirty="0">
                <a:latin typeface="Calibri"/>
                <a:cs typeface="Calibri"/>
              </a:rPr>
              <a:t> </a:t>
            </a:r>
            <a:r>
              <a:rPr lang="en-US" b="1" dirty="0" err="1">
                <a:latin typeface="Calibri"/>
                <a:cs typeface="Calibri"/>
              </a:rPr>
              <a:t>ise</a:t>
            </a:r>
            <a:r>
              <a:rPr lang="en-US" b="1" dirty="0">
                <a:latin typeface="Calibri"/>
                <a:cs typeface="Calibri"/>
              </a:rPr>
              <a:t> </a:t>
            </a:r>
            <a:r>
              <a:rPr lang="en-US" b="1" dirty="0" err="1">
                <a:latin typeface="Calibri"/>
                <a:cs typeface="Calibri"/>
              </a:rPr>
              <a:t>uygulanan</a:t>
            </a:r>
            <a:r>
              <a:rPr lang="en-US" b="1" dirty="0">
                <a:latin typeface="Calibri"/>
                <a:cs typeface="Calibri"/>
              </a:rPr>
              <a:t> model </a:t>
            </a:r>
            <a:r>
              <a:rPr lang="en-US" b="1" dirty="0" err="1">
                <a:latin typeface="Calibri"/>
                <a:cs typeface="Calibri"/>
              </a:rPr>
              <a:t>iyileştirilmeye</a:t>
            </a:r>
            <a:r>
              <a:rPr lang="en-US" b="1" dirty="0">
                <a:latin typeface="Calibri"/>
                <a:cs typeface="Calibri"/>
              </a:rPr>
              <a:t> </a:t>
            </a:r>
            <a:r>
              <a:rPr lang="en-US" b="1" dirty="0" err="1">
                <a:latin typeface="Calibri"/>
                <a:cs typeface="Calibri"/>
              </a:rPr>
              <a:t>çalışılır</a:t>
            </a:r>
            <a:r>
              <a:rPr lang="en-US" dirty="0">
                <a:latin typeface="Calibri"/>
                <a:cs typeface="Calibri"/>
              </a:rPr>
              <a:t>. Bunun </a:t>
            </a:r>
            <a:r>
              <a:rPr lang="en-US" dirty="0" err="1">
                <a:latin typeface="Calibri"/>
                <a:cs typeface="Calibri"/>
              </a:rPr>
              <a:t>için</a:t>
            </a:r>
            <a:r>
              <a:rPr lang="en-US" dirty="0">
                <a:latin typeface="Calibri"/>
                <a:cs typeface="Calibri"/>
              </a:rPr>
              <a:t> </a:t>
            </a:r>
            <a:r>
              <a:rPr lang="en-US" dirty="0" err="1">
                <a:latin typeface="Calibri"/>
                <a:cs typeface="Calibri"/>
              </a:rPr>
              <a:t>hiper</a:t>
            </a:r>
            <a:r>
              <a:rPr lang="en-US" dirty="0">
                <a:latin typeface="Calibri"/>
                <a:cs typeface="Calibri"/>
              </a:rPr>
              <a:t> </a:t>
            </a:r>
            <a:r>
              <a:rPr lang="en-US" dirty="0" err="1">
                <a:latin typeface="Calibri"/>
                <a:cs typeface="Calibri"/>
              </a:rPr>
              <a:t>parametrik</a:t>
            </a:r>
            <a:r>
              <a:rPr lang="en-US" dirty="0">
                <a:latin typeface="Calibri"/>
                <a:cs typeface="Calibri"/>
              </a:rPr>
              <a:t> (</a:t>
            </a:r>
            <a:r>
              <a:rPr lang="en-US" b="1" dirty="0">
                <a:latin typeface="Calibri"/>
                <a:cs typeface="Calibri"/>
              </a:rPr>
              <a:t>hyperparameter tuning</a:t>
            </a:r>
            <a:r>
              <a:rPr lang="en-US" dirty="0">
                <a:latin typeface="Calibri"/>
                <a:cs typeface="Calibri"/>
              </a:rPr>
              <a:t>) </a:t>
            </a:r>
            <a:r>
              <a:rPr lang="en-US" dirty="0" err="1">
                <a:latin typeface="Calibri"/>
                <a:cs typeface="Calibri"/>
              </a:rPr>
              <a:t>uygulamalar</a:t>
            </a:r>
            <a:r>
              <a:rPr lang="en-US" dirty="0">
                <a:latin typeface="Calibri"/>
                <a:cs typeface="Calibri"/>
              </a:rPr>
              <a:t> </a:t>
            </a:r>
            <a:r>
              <a:rPr lang="en-US" dirty="0" err="1">
                <a:latin typeface="Calibri"/>
                <a:cs typeface="Calibri"/>
              </a:rPr>
              <a:t>denenerek</a:t>
            </a:r>
            <a:r>
              <a:rPr lang="en-US" dirty="0">
                <a:latin typeface="Calibri"/>
                <a:cs typeface="Calibri"/>
              </a:rPr>
              <a:t> </a:t>
            </a:r>
            <a:r>
              <a:rPr lang="en-US" b="1" dirty="0" err="1">
                <a:latin typeface="Calibri"/>
                <a:cs typeface="Calibri"/>
              </a:rPr>
              <a:t>en</a:t>
            </a:r>
            <a:r>
              <a:rPr lang="en-US" b="1" dirty="0">
                <a:latin typeface="Calibri"/>
                <a:cs typeface="Calibri"/>
              </a:rPr>
              <a:t> optimum </a:t>
            </a:r>
            <a:r>
              <a:rPr lang="en-US" b="1" dirty="0" err="1">
                <a:latin typeface="Calibri"/>
                <a:cs typeface="Calibri"/>
              </a:rPr>
              <a:t>katsayılar</a:t>
            </a:r>
            <a:r>
              <a:rPr lang="en-US" b="1" dirty="0">
                <a:latin typeface="Calibri"/>
                <a:cs typeface="Calibri"/>
              </a:rPr>
              <a:t>/</a:t>
            </a:r>
            <a:r>
              <a:rPr lang="en-US" b="1" dirty="0" err="1">
                <a:latin typeface="Calibri"/>
                <a:cs typeface="Calibri"/>
              </a:rPr>
              <a:t>ağırlıklar</a:t>
            </a:r>
            <a:r>
              <a:rPr lang="en-US" b="1" dirty="0">
                <a:latin typeface="Calibri"/>
                <a:cs typeface="Calibri"/>
              </a:rPr>
              <a:t> </a:t>
            </a:r>
            <a:r>
              <a:rPr lang="en-US" dirty="0" err="1">
                <a:latin typeface="Calibri"/>
                <a:cs typeface="Calibri"/>
              </a:rPr>
              <a:t>bulunmaya</a:t>
            </a:r>
            <a:r>
              <a:rPr lang="en-US" dirty="0">
                <a:latin typeface="Calibri"/>
                <a:cs typeface="Calibri"/>
              </a:rPr>
              <a:t> </a:t>
            </a:r>
            <a:r>
              <a:rPr lang="en-US" dirty="0" err="1">
                <a:latin typeface="Calibri"/>
                <a:cs typeface="Calibri"/>
              </a:rPr>
              <a:t>çalışılır</a:t>
            </a:r>
            <a:r>
              <a:rPr lang="en-US" dirty="0">
                <a:latin typeface="Calibri"/>
                <a:cs typeface="Calibri"/>
              </a:rPr>
              <a:t>. </a:t>
            </a:r>
            <a:r>
              <a:rPr lang="en-US" dirty="0" err="1">
                <a:latin typeface="Calibri"/>
                <a:cs typeface="Calibri"/>
              </a:rPr>
              <a:t>Özellikle</a:t>
            </a:r>
            <a:r>
              <a:rPr lang="en-US" dirty="0">
                <a:latin typeface="Calibri"/>
                <a:cs typeface="Calibri"/>
              </a:rPr>
              <a:t> </a:t>
            </a:r>
            <a:r>
              <a:rPr lang="en-US" dirty="0" err="1">
                <a:latin typeface="Calibri"/>
                <a:cs typeface="Calibri"/>
              </a:rPr>
              <a:t>çok</a:t>
            </a:r>
            <a:r>
              <a:rPr lang="en-US" dirty="0">
                <a:latin typeface="Calibri"/>
                <a:cs typeface="Calibri"/>
              </a:rPr>
              <a:t> </a:t>
            </a:r>
            <a:r>
              <a:rPr lang="en-US" dirty="0" err="1">
                <a:latin typeface="Calibri"/>
                <a:cs typeface="Calibri"/>
              </a:rPr>
              <a:t>büyük</a:t>
            </a:r>
            <a:r>
              <a:rPr lang="en-US" dirty="0">
                <a:latin typeface="Calibri"/>
                <a:cs typeface="Calibri"/>
              </a:rPr>
              <a:t> </a:t>
            </a:r>
            <a:r>
              <a:rPr lang="en-US" dirty="0" err="1">
                <a:latin typeface="Calibri"/>
                <a:cs typeface="Calibri"/>
              </a:rPr>
              <a:t>veri</a:t>
            </a:r>
            <a:r>
              <a:rPr lang="en-US" dirty="0">
                <a:latin typeface="Calibri"/>
                <a:cs typeface="Calibri"/>
              </a:rPr>
              <a:t> </a:t>
            </a:r>
            <a:r>
              <a:rPr lang="en-US" dirty="0" err="1">
                <a:latin typeface="Calibri"/>
                <a:cs typeface="Calibri"/>
              </a:rPr>
              <a:t>setleri</a:t>
            </a:r>
            <a:r>
              <a:rPr lang="en-US" dirty="0">
                <a:latin typeface="Calibri"/>
                <a:cs typeface="Calibri"/>
              </a:rPr>
              <a:t> </a:t>
            </a:r>
            <a:r>
              <a:rPr lang="en-US" dirty="0" err="1">
                <a:latin typeface="Calibri"/>
                <a:cs typeface="Calibri"/>
              </a:rPr>
              <a:t>üzerinde</a:t>
            </a:r>
            <a:r>
              <a:rPr lang="en-US" dirty="0">
                <a:latin typeface="Calibri"/>
                <a:cs typeface="Calibri"/>
              </a:rPr>
              <a:t> </a:t>
            </a:r>
            <a:r>
              <a:rPr lang="en-US" dirty="0" err="1">
                <a:latin typeface="Calibri"/>
                <a:cs typeface="Calibri"/>
              </a:rPr>
              <a:t>sürekli</a:t>
            </a:r>
            <a:r>
              <a:rPr lang="en-US" dirty="0">
                <a:latin typeface="Calibri"/>
                <a:cs typeface="Calibri"/>
              </a:rPr>
              <a:t> Train </a:t>
            </a:r>
            <a:r>
              <a:rPr lang="en-US" dirty="0" err="1">
                <a:latin typeface="Calibri"/>
                <a:cs typeface="Calibri"/>
              </a:rPr>
              <a:t>datası</a:t>
            </a:r>
            <a:r>
              <a:rPr lang="en-US" dirty="0">
                <a:latin typeface="Calibri"/>
                <a:cs typeface="Calibri"/>
              </a:rPr>
              <a:t> </a:t>
            </a:r>
            <a:r>
              <a:rPr lang="en-US" dirty="0" err="1">
                <a:latin typeface="Calibri"/>
                <a:cs typeface="Calibri"/>
              </a:rPr>
              <a:t>üzerinden</a:t>
            </a:r>
            <a:r>
              <a:rPr lang="en-US" dirty="0">
                <a:latin typeface="Calibri"/>
                <a:cs typeface="Calibri"/>
              </a:rPr>
              <a:t> </a:t>
            </a:r>
            <a:r>
              <a:rPr lang="en-US" dirty="0" err="1">
                <a:latin typeface="Calibri"/>
                <a:cs typeface="Calibri"/>
              </a:rPr>
              <a:t>çalışılamayacağı</a:t>
            </a:r>
            <a:r>
              <a:rPr lang="en-US" dirty="0">
                <a:latin typeface="Calibri"/>
                <a:cs typeface="Calibri"/>
              </a:rPr>
              <a:t> </a:t>
            </a:r>
            <a:r>
              <a:rPr lang="en-US" dirty="0" err="1">
                <a:latin typeface="Calibri"/>
                <a:cs typeface="Calibri"/>
              </a:rPr>
              <a:t>için</a:t>
            </a:r>
            <a:r>
              <a:rPr lang="en-US" dirty="0">
                <a:latin typeface="Calibri"/>
                <a:cs typeface="Calibri"/>
              </a:rPr>
              <a:t> </a:t>
            </a:r>
            <a:r>
              <a:rPr lang="en-US" dirty="0" err="1">
                <a:latin typeface="Calibri"/>
                <a:cs typeface="Calibri"/>
              </a:rPr>
              <a:t>küçük</a:t>
            </a:r>
            <a:r>
              <a:rPr lang="en-US" dirty="0">
                <a:latin typeface="Calibri"/>
                <a:cs typeface="Calibri"/>
              </a:rPr>
              <a:t> </a:t>
            </a:r>
            <a:r>
              <a:rPr lang="en-US" dirty="0" err="1">
                <a:latin typeface="Calibri"/>
                <a:cs typeface="Calibri"/>
              </a:rPr>
              <a:t>bir</a:t>
            </a:r>
            <a:r>
              <a:rPr lang="en-US" dirty="0">
                <a:latin typeface="Calibri"/>
                <a:cs typeface="Calibri"/>
              </a:rPr>
              <a:t> </a:t>
            </a:r>
            <a:r>
              <a:rPr lang="en-US" dirty="0" err="1">
                <a:latin typeface="Calibri"/>
                <a:cs typeface="Calibri"/>
              </a:rPr>
              <a:t>bölüm</a:t>
            </a:r>
            <a:r>
              <a:rPr lang="en-US" dirty="0">
                <a:latin typeface="Calibri"/>
                <a:cs typeface="Calibri"/>
              </a:rPr>
              <a:t> </a:t>
            </a:r>
            <a:r>
              <a:rPr lang="en-US" dirty="0" err="1">
                <a:latin typeface="Calibri"/>
                <a:cs typeface="Calibri"/>
              </a:rPr>
              <a:t>alınarak</a:t>
            </a:r>
            <a:r>
              <a:rPr lang="en-US" dirty="0">
                <a:latin typeface="Calibri"/>
                <a:cs typeface="Calibri"/>
              </a:rPr>
              <a:t> validation </a:t>
            </a:r>
            <a:r>
              <a:rPr lang="en-US" dirty="0" err="1">
                <a:latin typeface="Calibri"/>
                <a:cs typeface="Calibri"/>
              </a:rPr>
              <a:t>olarak</a:t>
            </a:r>
            <a:r>
              <a:rPr lang="en-US" dirty="0">
                <a:latin typeface="Calibri"/>
                <a:cs typeface="Calibri"/>
              </a:rPr>
              <a:t> </a:t>
            </a:r>
            <a:r>
              <a:rPr lang="en-US" dirty="0" err="1">
                <a:latin typeface="Calibri"/>
                <a:cs typeface="Calibri"/>
              </a:rPr>
              <a:t>tanımlanır</a:t>
            </a:r>
            <a:r>
              <a:rPr lang="en-US" dirty="0">
                <a:latin typeface="Calibri"/>
                <a:cs typeface="Calibri"/>
              </a:rPr>
              <a:t>.</a:t>
            </a:r>
          </a:p>
          <a:p>
            <a:pPr marL="274774" marR="6978" indent="-258201" algn="just">
              <a:lnSpc>
                <a:spcPct val="92100"/>
              </a:lnSpc>
              <a:spcBef>
                <a:spcPts val="378"/>
              </a:spcBef>
              <a:buFont typeface="Arial MT"/>
              <a:buChar char="•"/>
              <a:tabLst>
                <a:tab pos="276519" algn="l"/>
              </a:tabLst>
            </a:pPr>
            <a:r>
              <a:rPr lang="en-US" b="1" dirty="0">
                <a:latin typeface="Calibri"/>
                <a:cs typeface="Calibri"/>
              </a:rPr>
              <a:t>Test Veri Seti</a:t>
            </a:r>
            <a:r>
              <a:rPr lang="tr-TR" b="1" dirty="0">
                <a:latin typeface="Calibri"/>
                <a:cs typeface="Calibri"/>
              </a:rPr>
              <a:t>: </a:t>
            </a:r>
            <a:r>
              <a:rPr lang="en-US" dirty="0" err="1">
                <a:latin typeface="Calibri"/>
                <a:cs typeface="Calibri"/>
              </a:rPr>
              <a:t>İçinde</a:t>
            </a:r>
            <a:r>
              <a:rPr lang="en-US" dirty="0">
                <a:latin typeface="Calibri"/>
                <a:cs typeface="Calibri"/>
              </a:rPr>
              <a:t> Validation </a:t>
            </a:r>
            <a:r>
              <a:rPr lang="en-US" dirty="0" err="1">
                <a:latin typeface="Calibri"/>
                <a:cs typeface="Calibri"/>
              </a:rPr>
              <a:t>datasının</a:t>
            </a:r>
            <a:r>
              <a:rPr lang="en-US" dirty="0">
                <a:latin typeface="Calibri"/>
                <a:cs typeface="Calibri"/>
              </a:rPr>
              <a:t> </a:t>
            </a:r>
            <a:r>
              <a:rPr lang="en-US" dirty="0" err="1">
                <a:latin typeface="Calibri"/>
                <a:cs typeface="Calibri"/>
              </a:rPr>
              <a:t>yer</a:t>
            </a:r>
            <a:r>
              <a:rPr lang="en-US" dirty="0">
                <a:latin typeface="Calibri"/>
                <a:cs typeface="Calibri"/>
              </a:rPr>
              <a:t> </a:t>
            </a:r>
            <a:r>
              <a:rPr lang="en-US" dirty="0" err="1">
                <a:latin typeface="Calibri"/>
                <a:cs typeface="Calibri"/>
              </a:rPr>
              <a:t>aldığı</a:t>
            </a:r>
            <a:r>
              <a:rPr lang="en-US" dirty="0">
                <a:latin typeface="Calibri"/>
                <a:cs typeface="Calibri"/>
              </a:rPr>
              <a:t> Train </a:t>
            </a:r>
            <a:r>
              <a:rPr lang="en-US" dirty="0" err="1">
                <a:latin typeface="Calibri"/>
                <a:cs typeface="Calibri"/>
              </a:rPr>
              <a:t>veri</a:t>
            </a:r>
            <a:r>
              <a:rPr lang="en-US" dirty="0">
                <a:latin typeface="Calibri"/>
                <a:cs typeface="Calibri"/>
              </a:rPr>
              <a:t> </a:t>
            </a:r>
            <a:r>
              <a:rPr lang="en-US" dirty="0" err="1">
                <a:latin typeface="Calibri"/>
                <a:cs typeface="Calibri"/>
              </a:rPr>
              <a:t>setinden</a:t>
            </a:r>
            <a:r>
              <a:rPr lang="en-US" dirty="0">
                <a:latin typeface="Calibri"/>
                <a:cs typeface="Calibri"/>
              </a:rPr>
              <a:t> </a:t>
            </a:r>
            <a:r>
              <a:rPr lang="en-US" dirty="0" err="1">
                <a:latin typeface="Calibri"/>
                <a:cs typeface="Calibri"/>
              </a:rPr>
              <a:t>kalan</a:t>
            </a:r>
            <a:r>
              <a:rPr lang="en-US" dirty="0">
                <a:latin typeface="Calibri"/>
                <a:cs typeface="Calibri"/>
              </a:rPr>
              <a:t> </a:t>
            </a:r>
            <a:r>
              <a:rPr lang="en-US" dirty="0" err="1">
                <a:latin typeface="Calibri"/>
                <a:cs typeface="Calibri"/>
              </a:rPr>
              <a:t>bölüme</a:t>
            </a:r>
            <a:r>
              <a:rPr lang="en-US" dirty="0">
                <a:latin typeface="Calibri"/>
                <a:cs typeface="Calibri"/>
              </a:rPr>
              <a:t> Test </a:t>
            </a:r>
            <a:r>
              <a:rPr lang="en-US" dirty="0" err="1">
                <a:latin typeface="Calibri"/>
                <a:cs typeface="Calibri"/>
              </a:rPr>
              <a:t>veri</a:t>
            </a:r>
            <a:r>
              <a:rPr lang="en-US" dirty="0">
                <a:latin typeface="Calibri"/>
                <a:cs typeface="Calibri"/>
              </a:rPr>
              <a:t> </a:t>
            </a:r>
            <a:r>
              <a:rPr lang="en-US" dirty="0" err="1">
                <a:latin typeface="Calibri"/>
                <a:cs typeface="Calibri"/>
              </a:rPr>
              <a:t>seti</a:t>
            </a:r>
            <a:r>
              <a:rPr lang="en-US" dirty="0">
                <a:latin typeface="Calibri"/>
                <a:cs typeface="Calibri"/>
              </a:rPr>
              <a:t> </a:t>
            </a:r>
            <a:r>
              <a:rPr lang="en-US" dirty="0" err="1">
                <a:latin typeface="Calibri"/>
                <a:cs typeface="Calibri"/>
              </a:rPr>
              <a:t>diyebiliriz</a:t>
            </a:r>
            <a:r>
              <a:rPr lang="en-US" dirty="0">
                <a:latin typeface="Calibri"/>
                <a:cs typeface="Calibri"/>
              </a:rPr>
              <a:t>. Bu </a:t>
            </a:r>
            <a:r>
              <a:rPr lang="en-US" dirty="0" err="1">
                <a:latin typeface="Calibri"/>
                <a:cs typeface="Calibri"/>
              </a:rPr>
              <a:t>bölümde</a:t>
            </a:r>
            <a:r>
              <a:rPr lang="en-US" dirty="0">
                <a:latin typeface="Calibri"/>
                <a:cs typeface="Calibri"/>
              </a:rPr>
              <a:t> </a:t>
            </a:r>
            <a:r>
              <a:rPr lang="en-US" dirty="0" err="1">
                <a:latin typeface="Calibri"/>
                <a:cs typeface="Calibri"/>
              </a:rPr>
              <a:t>tahminler</a:t>
            </a:r>
            <a:r>
              <a:rPr lang="en-US" dirty="0">
                <a:latin typeface="Calibri"/>
                <a:cs typeface="Calibri"/>
              </a:rPr>
              <a:t> </a:t>
            </a:r>
            <a:r>
              <a:rPr lang="en-US" dirty="0" err="1">
                <a:latin typeface="Calibri"/>
                <a:cs typeface="Calibri"/>
              </a:rPr>
              <a:t>ile</a:t>
            </a:r>
            <a:r>
              <a:rPr lang="en-US" dirty="0">
                <a:latin typeface="Calibri"/>
                <a:cs typeface="Calibri"/>
              </a:rPr>
              <a:t> </a:t>
            </a:r>
            <a:r>
              <a:rPr lang="en-US" dirty="0" err="1">
                <a:latin typeface="Calibri"/>
                <a:cs typeface="Calibri"/>
              </a:rPr>
              <a:t>gerçek</a:t>
            </a:r>
            <a:r>
              <a:rPr lang="en-US" dirty="0">
                <a:latin typeface="Calibri"/>
                <a:cs typeface="Calibri"/>
              </a:rPr>
              <a:t> </a:t>
            </a:r>
            <a:r>
              <a:rPr lang="en-US" dirty="0" err="1">
                <a:latin typeface="Calibri"/>
                <a:cs typeface="Calibri"/>
              </a:rPr>
              <a:t>veriler</a:t>
            </a:r>
            <a:r>
              <a:rPr lang="en-US" dirty="0">
                <a:latin typeface="Calibri"/>
                <a:cs typeface="Calibri"/>
              </a:rPr>
              <a:t> </a:t>
            </a:r>
            <a:r>
              <a:rPr lang="en-US" dirty="0" err="1">
                <a:latin typeface="Calibri"/>
                <a:cs typeface="Calibri"/>
              </a:rPr>
              <a:t>karşılaştırılır</a:t>
            </a:r>
            <a:r>
              <a:rPr lang="en-US" dirty="0">
                <a:latin typeface="Calibri"/>
                <a:cs typeface="Calibri"/>
              </a:rPr>
              <a:t>. Tablo 2'de </a:t>
            </a:r>
            <a:r>
              <a:rPr lang="en-US" dirty="0" err="1">
                <a:latin typeface="Calibri"/>
                <a:cs typeface="Calibri"/>
              </a:rPr>
              <a:t>yer</a:t>
            </a:r>
            <a:r>
              <a:rPr lang="en-US" dirty="0">
                <a:latin typeface="Calibri"/>
                <a:cs typeface="Calibri"/>
              </a:rPr>
              <a:t> </a:t>
            </a:r>
            <a:r>
              <a:rPr lang="en-US" dirty="0" err="1">
                <a:latin typeface="Calibri"/>
                <a:cs typeface="Calibri"/>
              </a:rPr>
              <a:t>alan</a:t>
            </a:r>
            <a:r>
              <a:rPr lang="en-US" dirty="0">
                <a:latin typeface="Calibri"/>
                <a:cs typeface="Calibri"/>
              </a:rPr>
              <a:t> test </a:t>
            </a:r>
            <a:r>
              <a:rPr lang="en-US" dirty="0" err="1">
                <a:latin typeface="Calibri"/>
                <a:cs typeface="Calibri"/>
              </a:rPr>
              <a:t>bölümü</a:t>
            </a:r>
            <a:r>
              <a:rPr lang="en-US" dirty="0">
                <a:latin typeface="Calibri"/>
                <a:cs typeface="Calibri"/>
              </a:rPr>
              <a:t> </a:t>
            </a:r>
            <a:r>
              <a:rPr lang="en-US" dirty="0" err="1">
                <a:latin typeface="Calibri"/>
                <a:cs typeface="Calibri"/>
              </a:rPr>
              <a:t>için</a:t>
            </a:r>
            <a:r>
              <a:rPr lang="en-US" dirty="0">
                <a:latin typeface="Calibri"/>
                <a:cs typeface="Calibri"/>
              </a:rPr>
              <a:t> </a:t>
            </a:r>
            <a:r>
              <a:rPr lang="en-US" dirty="0" err="1">
                <a:latin typeface="Calibri"/>
                <a:cs typeface="Calibri"/>
              </a:rPr>
              <a:t>ayrılmış</a:t>
            </a:r>
            <a:r>
              <a:rPr lang="en-US" dirty="0">
                <a:latin typeface="Calibri"/>
                <a:cs typeface="Calibri"/>
              </a:rPr>
              <a:t> %20'lik data </a:t>
            </a:r>
            <a:r>
              <a:rPr lang="en-US" dirty="0" err="1">
                <a:latin typeface="Calibri"/>
                <a:cs typeface="Calibri"/>
              </a:rPr>
              <a:t>üzerinde</a:t>
            </a:r>
            <a:r>
              <a:rPr lang="en-US" dirty="0">
                <a:latin typeface="Calibri"/>
                <a:cs typeface="Calibri"/>
              </a:rPr>
              <a:t> </a:t>
            </a:r>
            <a:r>
              <a:rPr lang="en-US" dirty="0" err="1">
                <a:latin typeface="Calibri"/>
                <a:cs typeface="Calibri"/>
              </a:rPr>
              <a:t>daha</a:t>
            </a:r>
            <a:r>
              <a:rPr lang="en-US" dirty="0">
                <a:latin typeface="Calibri"/>
                <a:cs typeface="Calibri"/>
              </a:rPr>
              <a:t> </a:t>
            </a:r>
            <a:r>
              <a:rPr lang="en-US" dirty="0" err="1">
                <a:latin typeface="Calibri"/>
                <a:cs typeface="Calibri"/>
              </a:rPr>
              <a:t>önce</a:t>
            </a:r>
            <a:r>
              <a:rPr lang="en-US" dirty="0">
                <a:latin typeface="Calibri"/>
                <a:cs typeface="Calibri"/>
              </a:rPr>
              <a:t> train </a:t>
            </a:r>
            <a:r>
              <a:rPr lang="en-US" dirty="0" err="1">
                <a:latin typeface="Calibri"/>
                <a:cs typeface="Calibri"/>
              </a:rPr>
              <a:t>veri</a:t>
            </a:r>
            <a:r>
              <a:rPr lang="en-US" dirty="0">
                <a:latin typeface="Calibri"/>
                <a:cs typeface="Calibri"/>
              </a:rPr>
              <a:t> </a:t>
            </a:r>
            <a:r>
              <a:rPr lang="en-US" dirty="0" err="1">
                <a:latin typeface="Calibri"/>
                <a:cs typeface="Calibri"/>
              </a:rPr>
              <a:t>seti</a:t>
            </a:r>
            <a:r>
              <a:rPr lang="en-US" dirty="0">
                <a:latin typeface="Calibri"/>
                <a:cs typeface="Calibri"/>
              </a:rPr>
              <a:t> </a:t>
            </a:r>
            <a:r>
              <a:rPr lang="en-US" dirty="0" err="1">
                <a:latin typeface="Calibri"/>
                <a:cs typeface="Calibri"/>
              </a:rPr>
              <a:t>üzerinden</a:t>
            </a:r>
            <a:r>
              <a:rPr lang="en-US" dirty="0">
                <a:latin typeface="Calibri"/>
                <a:cs typeface="Calibri"/>
              </a:rPr>
              <a:t> </a:t>
            </a:r>
            <a:r>
              <a:rPr lang="en-US" dirty="0" err="1">
                <a:latin typeface="Calibri"/>
                <a:cs typeface="Calibri"/>
              </a:rPr>
              <a:t>öğrenilmiş</a:t>
            </a:r>
            <a:r>
              <a:rPr lang="en-US" dirty="0">
                <a:latin typeface="Calibri"/>
                <a:cs typeface="Calibri"/>
              </a:rPr>
              <a:t> </a:t>
            </a:r>
            <a:r>
              <a:rPr lang="en-US" dirty="0" err="1">
                <a:latin typeface="Calibri"/>
                <a:cs typeface="Calibri"/>
              </a:rPr>
              <a:t>makine</a:t>
            </a:r>
            <a:r>
              <a:rPr lang="en-US" dirty="0">
                <a:latin typeface="Calibri"/>
                <a:cs typeface="Calibri"/>
              </a:rPr>
              <a:t> </a:t>
            </a:r>
            <a:r>
              <a:rPr lang="en-US" dirty="0" err="1">
                <a:latin typeface="Calibri"/>
                <a:cs typeface="Calibri"/>
              </a:rPr>
              <a:t>öğrenmesi</a:t>
            </a:r>
            <a:r>
              <a:rPr lang="en-US" dirty="0">
                <a:latin typeface="Calibri"/>
                <a:cs typeface="Calibri"/>
              </a:rPr>
              <a:t> </a:t>
            </a:r>
            <a:r>
              <a:rPr lang="en-US" dirty="0" err="1">
                <a:latin typeface="Calibri"/>
                <a:cs typeface="Calibri"/>
              </a:rPr>
              <a:t>modeli</a:t>
            </a:r>
            <a:r>
              <a:rPr lang="en-US" dirty="0">
                <a:latin typeface="Calibri"/>
                <a:cs typeface="Calibri"/>
              </a:rPr>
              <a:t> </a:t>
            </a:r>
            <a:r>
              <a:rPr lang="en-US" dirty="0" err="1">
                <a:latin typeface="Calibri"/>
                <a:cs typeface="Calibri"/>
              </a:rPr>
              <a:t>uygulanır</a:t>
            </a:r>
            <a:r>
              <a:rPr lang="en-US" dirty="0">
                <a:latin typeface="Calibri"/>
                <a:cs typeface="Calibri"/>
              </a:rPr>
              <a:t>.</a:t>
            </a:r>
            <a:endParaRPr lang="tr-TR" dirty="0">
              <a:latin typeface="Calibri"/>
              <a:cs typeface="Calibri"/>
            </a:endParaRPr>
          </a:p>
          <a:p>
            <a:pPr marL="274774" marR="6978" indent="-258201" algn="just">
              <a:lnSpc>
                <a:spcPct val="92100"/>
              </a:lnSpc>
              <a:spcBef>
                <a:spcPts val="378"/>
              </a:spcBef>
              <a:buFont typeface="Arial MT"/>
              <a:buChar char="•"/>
              <a:tabLst>
                <a:tab pos="276519" algn="l"/>
              </a:tabLst>
            </a:pPr>
            <a:r>
              <a:rPr lang="en-US" dirty="0" err="1">
                <a:latin typeface="Calibri"/>
                <a:cs typeface="Calibri"/>
              </a:rPr>
              <a:t>Uygulama</a:t>
            </a:r>
            <a:r>
              <a:rPr lang="en-US" dirty="0">
                <a:latin typeface="Calibri"/>
                <a:cs typeface="Calibri"/>
              </a:rPr>
              <a:t> </a:t>
            </a:r>
            <a:r>
              <a:rPr lang="en-US" dirty="0" err="1">
                <a:latin typeface="Calibri"/>
                <a:cs typeface="Calibri"/>
              </a:rPr>
              <a:t>esnasında</a:t>
            </a:r>
            <a:r>
              <a:rPr lang="en-US" dirty="0">
                <a:latin typeface="Calibri"/>
                <a:cs typeface="Calibri"/>
              </a:rPr>
              <a:t> test </a:t>
            </a:r>
            <a:r>
              <a:rPr lang="en-US" dirty="0" err="1">
                <a:latin typeface="Calibri"/>
                <a:cs typeface="Calibri"/>
              </a:rPr>
              <a:t>veri</a:t>
            </a:r>
            <a:r>
              <a:rPr lang="en-US" dirty="0">
                <a:latin typeface="Calibri"/>
                <a:cs typeface="Calibri"/>
              </a:rPr>
              <a:t> </a:t>
            </a:r>
            <a:r>
              <a:rPr lang="en-US" dirty="0" err="1">
                <a:latin typeface="Calibri"/>
                <a:cs typeface="Calibri"/>
              </a:rPr>
              <a:t>setindeki</a:t>
            </a:r>
            <a:r>
              <a:rPr lang="en-US" dirty="0">
                <a:latin typeface="Calibri"/>
                <a:cs typeface="Calibri"/>
              </a:rPr>
              <a:t> Target (‘y’ </a:t>
            </a:r>
            <a:r>
              <a:rPr lang="en-US" dirty="0" err="1">
                <a:latin typeface="Calibri"/>
                <a:cs typeface="Calibri"/>
              </a:rPr>
              <a:t>ile</a:t>
            </a:r>
            <a:r>
              <a:rPr lang="en-US" dirty="0">
                <a:latin typeface="Calibri"/>
                <a:cs typeface="Calibri"/>
              </a:rPr>
              <a:t> </a:t>
            </a:r>
            <a:r>
              <a:rPr lang="en-US" dirty="0" err="1">
                <a:latin typeface="Calibri"/>
                <a:cs typeface="Calibri"/>
              </a:rPr>
              <a:t>işaretli</a:t>
            </a:r>
            <a:r>
              <a:rPr lang="en-US" dirty="0">
                <a:latin typeface="Calibri"/>
                <a:cs typeface="Calibri"/>
              </a:rPr>
              <a:t> </a:t>
            </a:r>
            <a:r>
              <a:rPr lang="en-US" dirty="0" err="1">
                <a:latin typeface="Calibri"/>
                <a:cs typeface="Calibri"/>
              </a:rPr>
              <a:t>olan</a:t>
            </a:r>
            <a:r>
              <a:rPr lang="en-US" dirty="0">
                <a:latin typeface="Calibri"/>
                <a:cs typeface="Calibri"/>
              </a:rPr>
              <a:t> </a:t>
            </a:r>
            <a:r>
              <a:rPr lang="en-US" dirty="0" err="1">
                <a:latin typeface="Calibri"/>
                <a:cs typeface="Calibri"/>
              </a:rPr>
              <a:t>satır</a:t>
            </a:r>
            <a:r>
              <a:rPr lang="en-US" dirty="0">
                <a:latin typeface="Calibri"/>
                <a:cs typeface="Calibri"/>
              </a:rPr>
              <a:t>) </a:t>
            </a:r>
            <a:r>
              <a:rPr lang="en-US" dirty="0" err="1">
                <a:latin typeface="Calibri"/>
                <a:cs typeface="Calibri"/>
              </a:rPr>
              <a:t>değişkeni</a:t>
            </a:r>
            <a:r>
              <a:rPr lang="en-US" dirty="0">
                <a:latin typeface="Calibri"/>
                <a:cs typeface="Calibri"/>
              </a:rPr>
              <a:t> </a:t>
            </a:r>
            <a:r>
              <a:rPr lang="en-US" dirty="0" err="1">
                <a:latin typeface="Calibri"/>
                <a:cs typeface="Calibri"/>
              </a:rPr>
              <a:t>kaldırılır</a:t>
            </a:r>
            <a:r>
              <a:rPr lang="en-US" dirty="0">
                <a:latin typeface="Calibri"/>
                <a:cs typeface="Calibri"/>
              </a:rPr>
              <a:t>. </a:t>
            </a:r>
            <a:r>
              <a:rPr lang="en-US" dirty="0" err="1">
                <a:latin typeface="Calibri"/>
                <a:cs typeface="Calibri"/>
              </a:rPr>
              <a:t>Ardından</a:t>
            </a:r>
            <a:r>
              <a:rPr lang="en-US" dirty="0">
                <a:latin typeface="Calibri"/>
                <a:cs typeface="Calibri"/>
              </a:rPr>
              <a:t> </a:t>
            </a:r>
            <a:r>
              <a:rPr lang="en-US" dirty="0" err="1">
                <a:latin typeface="Calibri"/>
                <a:cs typeface="Calibri"/>
              </a:rPr>
              <a:t>kurulan</a:t>
            </a:r>
            <a:r>
              <a:rPr lang="en-US" dirty="0">
                <a:latin typeface="Calibri"/>
                <a:cs typeface="Calibri"/>
              </a:rPr>
              <a:t> </a:t>
            </a:r>
            <a:r>
              <a:rPr lang="en-US" dirty="0" err="1">
                <a:latin typeface="Calibri"/>
                <a:cs typeface="Calibri"/>
              </a:rPr>
              <a:t>modele</a:t>
            </a:r>
            <a:r>
              <a:rPr lang="en-US" dirty="0">
                <a:latin typeface="Calibri"/>
                <a:cs typeface="Calibri"/>
              </a:rPr>
              <a:t> test </a:t>
            </a:r>
            <a:r>
              <a:rPr lang="en-US" dirty="0" err="1">
                <a:latin typeface="Calibri"/>
                <a:cs typeface="Calibri"/>
              </a:rPr>
              <a:t>verisindeki</a:t>
            </a:r>
            <a:r>
              <a:rPr lang="en-US" dirty="0">
                <a:latin typeface="Calibri"/>
                <a:cs typeface="Calibri"/>
              </a:rPr>
              <a:t> </a:t>
            </a:r>
            <a:r>
              <a:rPr lang="en-US" dirty="0" err="1">
                <a:latin typeface="Calibri"/>
                <a:cs typeface="Calibri"/>
              </a:rPr>
              <a:t>değişkenler</a:t>
            </a:r>
            <a:r>
              <a:rPr lang="en-US" dirty="0">
                <a:latin typeface="Calibri"/>
                <a:cs typeface="Calibri"/>
              </a:rPr>
              <a:t> (‘x’ input </a:t>
            </a:r>
            <a:r>
              <a:rPr lang="en-US" dirty="0" err="1">
                <a:latin typeface="Calibri"/>
                <a:cs typeface="Calibri"/>
              </a:rPr>
              <a:t>değerleri</a:t>
            </a:r>
            <a:r>
              <a:rPr lang="en-US" dirty="0">
                <a:latin typeface="Calibri"/>
                <a:cs typeface="Calibri"/>
              </a:rPr>
              <a:t>) </a:t>
            </a:r>
            <a:r>
              <a:rPr lang="en-US" dirty="0" err="1">
                <a:latin typeface="Calibri"/>
                <a:cs typeface="Calibri"/>
              </a:rPr>
              <a:t>eklenerek</a:t>
            </a:r>
            <a:r>
              <a:rPr lang="en-US" dirty="0">
                <a:latin typeface="Calibri"/>
                <a:cs typeface="Calibri"/>
              </a:rPr>
              <a:t> </a:t>
            </a:r>
            <a:r>
              <a:rPr lang="en-US" dirty="0" err="1">
                <a:latin typeface="Calibri"/>
                <a:cs typeface="Calibri"/>
              </a:rPr>
              <a:t>modelden</a:t>
            </a:r>
            <a:r>
              <a:rPr lang="en-US" dirty="0">
                <a:latin typeface="Calibri"/>
                <a:cs typeface="Calibri"/>
              </a:rPr>
              <a:t> Target </a:t>
            </a:r>
            <a:r>
              <a:rPr lang="en-US" dirty="0" err="1">
                <a:latin typeface="Calibri"/>
                <a:cs typeface="Calibri"/>
              </a:rPr>
              <a:t>değişken</a:t>
            </a:r>
            <a:r>
              <a:rPr lang="en-US" dirty="0">
                <a:latin typeface="Calibri"/>
                <a:cs typeface="Calibri"/>
              </a:rPr>
              <a:t> </a:t>
            </a:r>
            <a:r>
              <a:rPr lang="en-US" dirty="0" err="1">
                <a:latin typeface="Calibri"/>
                <a:cs typeface="Calibri"/>
              </a:rPr>
              <a:t>tahmin</a:t>
            </a:r>
            <a:r>
              <a:rPr lang="en-US" dirty="0">
                <a:latin typeface="Calibri"/>
                <a:cs typeface="Calibri"/>
              </a:rPr>
              <a:t> </a:t>
            </a:r>
            <a:r>
              <a:rPr lang="en-US" dirty="0" err="1">
                <a:latin typeface="Calibri"/>
                <a:cs typeface="Calibri"/>
              </a:rPr>
              <a:t>edilmesi</a:t>
            </a:r>
            <a:r>
              <a:rPr lang="en-US" dirty="0">
                <a:latin typeface="Calibri"/>
                <a:cs typeface="Calibri"/>
              </a:rPr>
              <a:t> </a:t>
            </a:r>
            <a:r>
              <a:rPr lang="en-US" dirty="0" err="1">
                <a:latin typeface="Calibri"/>
                <a:cs typeface="Calibri"/>
              </a:rPr>
              <a:t>beklenir</a:t>
            </a:r>
            <a:r>
              <a:rPr lang="en-US" dirty="0">
                <a:latin typeface="Calibri"/>
                <a:cs typeface="Calibri"/>
              </a:rPr>
              <a:t>. </a:t>
            </a:r>
            <a:r>
              <a:rPr lang="en-US" dirty="0" err="1">
                <a:latin typeface="Calibri"/>
                <a:cs typeface="Calibri"/>
              </a:rPr>
              <a:t>Ardından</a:t>
            </a:r>
            <a:r>
              <a:rPr lang="en-US" dirty="0">
                <a:latin typeface="Calibri"/>
                <a:cs typeface="Calibri"/>
              </a:rPr>
              <a:t> </a:t>
            </a:r>
            <a:r>
              <a:rPr lang="en-US" dirty="0" err="1">
                <a:latin typeface="Calibri"/>
                <a:cs typeface="Calibri"/>
              </a:rPr>
              <a:t>tahmin</a:t>
            </a:r>
            <a:r>
              <a:rPr lang="en-US" dirty="0">
                <a:latin typeface="Calibri"/>
                <a:cs typeface="Calibri"/>
              </a:rPr>
              <a:t> </a:t>
            </a:r>
            <a:r>
              <a:rPr lang="en-US" dirty="0" err="1">
                <a:latin typeface="Calibri"/>
                <a:cs typeface="Calibri"/>
              </a:rPr>
              <a:t>edilen</a:t>
            </a:r>
            <a:r>
              <a:rPr lang="en-US" dirty="0">
                <a:latin typeface="Calibri"/>
                <a:cs typeface="Calibri"/>
              </a:rPr>
              <a:t> </a:t>
            </a:r>
            <a:r>
              <a:rPr lang="en-US" dirty="0" err="1">
                <a:latin typeface="Calibri"/>
                <a:cs typeface="Calibri"/>
              </a:rPr>
              <a:t>değişkenler</a:t>
            </a:r>
            <a:r>
              <a:rPr lang="en-US" dirty="0">
                <a:latin typeface="Calibri"/>
                <a:cs typeface="Calibri"/>
              </a:rPr>
              <a:t> </a:t>
            </a:r>
            <a:r>
              <a:rPr lang="en-US" dirty="0" err="1">
                <a:latin typeface="Calibri"/>
                <a:cs typeface="Calibri"/>
              </a:rPr>
              <a:t>ile</a:t>
            </a:r>
            <a:r>
              <a:rPr lang="en-US" dirty="0">
                <a:latin typeface="Calibri"/>
                <a:cs typeface="Calibri"/>
              </a:rPr>
              <a:t> </a:t>
            </a:r>
            <a:r>
              <a:rPr lang="en-US" dirty="0" err="1">
                <a:latin typeface="Calibri"/>
                <a:cs typeface="Calibri"/>
              </a:rPr>
              <a:t>daha</a:t>
            </a:r>
            <a:r>
              <a:rPr lang="en-US" dirty="0">
                <a:latin typeface="Calibri"/>
                <a:cs typeface="Calibri"/>
              </a:rPr>
              <a:t> </a:t>
            </a:r>
            <a:r>
              <a:rPr lang="en-US" dirty="0" err="1">
                <a:latin typeface="Calibri"/>
                <a:cs typeface="Calibri"/>
              </a:rPr>
              <a:t>önce</a:t>
            </a:r>
            <a:r>
              <a:rPr lang="en-US" dirty="0">
                <a:latin typeface="Calibri"/>
                <a:cs typeface="Calibri"/>
              </a:rPr>
              <a:t> </a:t>
            </a:r>
            <a:r>
              <a:rPr lang="en-US" dirty="0" err="1">
                <a:latin typeface="Calibri"/>
                <a:cs typeface="Calibri"/>
              </a:rPr>
              <a:t>veri</a:t>
            </a:r>
            <a:r>
              <a:rPr lang="en-US" dirty="0">
                <a:latin typeface="Calibri"/>
                <a:cs typeface="Calibri"/>
              </a:rPr>
              <a:t> </a:t>
            </a:r>
            <a:r>
              <a:rPr lang="en-US" dirty="0" err="1">
                <a:latin typeface="Calibri"/>
                <a:cs typeface="Calibri"/>
              </a:rPr>
              <a:t>setinden</a:t>
            </a:r>
            <a:r>
              <a:rPr lang="en-US" dirty="0">
                <a:latin typeface="Calibri"/>
                <a:cs typeface="Calibri"/>
              </a:rPr>
              <a:t> </a:t>
            </a:r>
            <a:r>
              <a:rPr lang="en-US" dirty="0" err="1">
                <a:latin typeface="Calibri"/>
                <a:cs typeface="Calibri"/>
              </a:rPr>
              <a:t>çıkarılan</a:t>
            </a:r>
            <a:r>
              <a:rPr lang="en-US" dirty="0">
                <a:latin typeface="Calibri"/>
                <a:cs typeface="Calibri"/>
              </a:rPr>
              <a:t> Target </a:t>
            </a:r>
            <a:r>
              <a:rPr lang="en-US" dirty="0" err="1">
                <a:latin typeface="Calibri"/>
                <a:cs typeface="Calibri"/>
              </a:rPr>
              <a:t>değişken</a:t>
            </a:r>
            <a:r>
              <a:rPr lang="en-US" dirty="0">
                <a:latin typeface="Calibri"/>
                <a:cs typeface="Calibri"/>
              </a:rPr>
              <a:t> </a:t>
            </a:r>
            <a:r>
              <a:rPr lang="en-US" dirty="0" err="1">
                <a:latin typeface="Calibri"/>
                <a:cs typeface="Calibri"/>
              </a:rPr>
              <a:t>karşılaştırılıp</a:t>
            </a:r>
            <a:r>
              <a:rPr lang="en-US" dirty="0">
                <a:latin typeface="Calibri"/>
                <a:cs typeface="Calibri"/>
              </a:rPr>
              <a:t> model </a:t>
            </a:r>
            <a:r>
              <a:rPr lang="en-US" dirty="0" err="1">
                <a:latin typeface="Calibri"/>
                <a:cs typeface="Calibri"/>
              </a:rPr>
              <a:t>performansı</a:t>
            </a:r>
            <a:r>
              <a:rPr lang="en-US" dirty="0">
                <a:latin typeface="Calibri"/>
                <a:cs typeface="Calibri"/>
              </a:rPr>
              <a:t> </a:t>
            </a:r>
            <a:r>
              <a:rPr lang="en-US" dirty="0" err="1">
                <a:latin typeface="Calibri"/>
                <a:cs typeface="Calibri"/>
              </a:rPr>
              <a:t>ölçülür</a:t>
            </a:r>
            <a:r>
              <a:rPr lang="en-US" dirty="0">
                <a:latin typeface="Calibri"/>
                <a:cs typeface="Calibri"/>
              </a:rPr>
              <a:t>.</a:t>
            </a:r>
            <a:endParaRPr dirty="0">
              <a:latin typeface="Calibri"/>
              <a:cs typeface="Calibri"/>
            </a:endParaRPr>
          </a:p>
        </p:txBody>
      </p:sp>
      <p:pic>
        <p:nvPicPr>
          <p:cNvPr id="5" name="object 5">
            <a:extLst>
              <a:ext uri="{FF2B5EF4-FFF2-40B4-BE49-F238E27FC236}">
                <a16:creationId xmlns:a16="http://schemas.microsoft.com/office/drawing/2014/main" id="{D04ABCE9-ADB9-06F7-A2B2-78DEA9819F04}"/>
              </a:ext>
            </a:extLst>
          </p:cNvPr>
          <p:cNvPicPr/>
          <p:nvPr/>
        </p:nvPicPr>
        <p:blipFill>
          <a:blip r:embed="rId2" cstate="print"/>
          <a:stretch>
            <a:fillRect/>
          </a:stretch>
        </p:blipFill>
        <p:spPr>
          <a:xfrm>
            <a:off x="12601231" y="73798"/>
            <a:ext cx="1102358" cy="1115875"/>
          </a:xfrm>
          <a:prstGeom prst="rect">
            <a:avLst/>
          </a:prstGeom>
        </p:spPr>
      </p:pic>
      <p:pic>
        <p:nvPicPr>
          <p:cNvPr id="4098" name="Picture 2">
            <a:extLst>
              <a:ext uri="{FF2B5EF4-FFF2-40B4-BE49-F238E27FC236}">
                <a16:creationId xmlns:a16="http://schemas.microsoft.com/office/drawing/2014/main" id="{D6ED6D0A-0D92-854A-8C31-DDC8795D7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7442" y="1289798"/>
            <a:ext cx="4371553" cy="354565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F447BB2-1034-AA65-229F-9682BAC53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000" y="5101338"/>
            <a:ext cx="6414438" cy="2483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987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1199B-02C5-F9DC-8863-CC3364DEE7A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BCA42A2-12AA-A031-C566-46537A18FFB7}"/>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 - Uygulama</a:t>
            </a:r>
            <a:endParaRPr sz="4530" dirty="0"/>
          </a:p>
        </p:txBody>
      </p:sp>
      <p:pic>
        <p:nvPicPr>
          <p:cNvPr id="5" name="object 5">
            <a:extLst>
              <a:ext uri="{FF2B5EF4-FFF2-40B4-BE49-F238E27FC236}">
                <a16:creationId xmlns:a16="http://schemas.microsoft.com/office/drawing/2014/main" id="{D04ABCE9-ADB9-06F7-A2B2-78DEA9819F04}"/>
              </a:ext>
            </a:extLst>
          </p:cNvPr>
          <p:cNvPicPr/>
          <p:nvPr/>
        </p:nvPicPr>
        <p:blipFill>
          <a:blip r:embed="rId2" cstate="print"/>
          <a:stretch>
            <a:fillRect/>
          </a:stretch>
        </p:blipFill>
        <p:spPr>
          <a:xfrm>
            <a:off x="12601231" y="73798"/>
            <a:ext cx="1102358" cy="1115875"/>
          </a:xfrm>
          <a:prstGeom prst="rect">
            <a:avLst/>
          </a:prstGeom>
        </p:spPr>
      </p:pic>
      <p:pic>
        <p:nvPicPr>
          <p:cNvPr id="8" name="Picture 7">
            <a:extLst>
              <a:ext uri="{FF2B5EF4-FFF2-40B4-BE49-F238E27FC236}">
                <a16:creationId xmlns:a16="http://schemas.microsoft.com/office/drawing/2014/main" id="{1B82B874-6A89-C2D6-4B4D-E2A98DCA9039}"/>
              </a:ext>
            </a:extLst>
          </p:cNvPr>
          <p:cNvPicPr>
            <a:picLocks noChangeAspect="1"/>
          </p:cNvPicPr>
          <p:nvPr/>
        </p:nvPicPr>
        <p:blipFill>
          <a:blip r:embed="rId3"/>
          <a:stretch>
            <a:fillRect/>
          </a:stretch>
        </p:blipFill>
        <p:spPr>
          <a:xfrm>
            <a:off x="142310" y="1219200"/>
            <a:ext cx="5829860" cy="5668327"/>
          </a:xfrm>
          <a:prstGeom prst="rect">
            <a:avLst/>
          </a:prstGeom>
        </p:spPr>
      </p:pic>
      <p:pic>
        <p:nvPicPr>
          <p:cNvPr id="10" name="Picture 9">
            <a:extLst>
              <a:ext uri="{FF2B5EF4-FFF2-40B4-BE49-F238E27FC236}">
                <a16:creationId xmlns:a16="http://schemas.microsoft.com/office/drawing/2014/main" id="{9FE1BC03-0B1A-2839-2CF7-9D565556AFD9}"/>
              </a:ext>
            </a:extLst>
          </p:cNvPr>
          <p:cNvPicPr>
            <a:picLocks noChangeAspect="1"/>
          </p:cNvPicPr>
          <p:nvPr/>
        </p:nvPicPr>
        <p:blipFill>
          <a:blip r:embed="rId4"/>
          <a:stretch>
            <a:fillRect/>
          </a:stretch>
        </p:blipFill>
        <p:spPr>
          <a:xfrm>
            <a:off x="6082986" y="1206058"/>
            <a:ext cx="7656677" cy="6337742"/>
          </a:xfrm>
          <a:prstGeom prst="rect">
            <a:avLst/>
          </a:prstGeom>
        </p:spPr>
      </p:pic>
    </p:spTree>
    <p:extLst>
      <p:ext uri="{BB962C8B-B14F-4D97-AF65-F5344CB8AC3E}">
        <p14:creationId xmlns:p14="http://schemas.microsoft.com/office/powerpoint/2010/main" val="125104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AD7AD-0CB4-BA47-AD18-7F0894CD98E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0758B63-F37B-46C9-BD85-17D96032DFEB}"/>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sp>
        <p:nvSpPr>
          <p:cNvPr id="3" name="object 3">
            <a:extLst>
              <a:ext uri="{FF2B5EF4-FFF2-40B4-BE49-F238E27FC236}">
                <a16:creationId xmlns:a16="http://schemas.microsoft.com/office/drawing/2014/main" id="{A6471F1F-8792-4ED5-2C75-0FFDBC75C944}"/>
              </a:ext>
            </a:extLst>
          </p:cNvPr>
          <p:cNvSpPr txBox="1"/>
          <p:nvPr/>
        </p:nvSpPr>
        <p:spPr>
          <a:xfrm>
            <a:off x="584199" y="1297806"/>
            <a:ext cx="12420601" cy="1228000"/>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en-US" sz="1992" b="1" dirty="0" err="1">
                <a:latin typeface="Calibri"/>
                <a:cs typeface="Calibri"/>
              </a:rPr>
              <a:t>Sınama</a:t>
            </a:r>
            <a:r>
              <a:rPr lang="en-US" sz="1992" b="1" dirty="0">
                <a:latin typeface="Calibri"/>
                <a:cs typeface="Calibri"/>
              </a:rPr>
              <a:t> Seti </a:t>
            </a:r>
            <a:r>
              <a:rPr lang="en-US" sz="1992" b="1" dirty="0" err="1">
                <a:latin typeface="Calibri"/>
                <a:cs typeface="Calibri"/>
              </a:rPr>
              <a:t>Yöntemi</a:t>
            </a:r>
            <a:r>
              <a:rPr lang="en-US" sz="1992" b="1" dirty="0">
                <a:latin typeface="Calibri"/>
                <a:cs typeface="Calibri"/>
              </a:rPr>
              <a:t> (Holdout)</a:t>
            </a:r>
          </a:p>
          <a:p>
            <a:pPr marL="274774" marR="6978" indent="-258201" algn="just">
              <a:lnSpc>
                <a:spcPct val="92100"/>
              </a:lnSpc>
              <a:spcBef>
                <a:spcPts val="378"/>
              </a:spcBef>
              <a:buFont typeface="Arial MT"/>
              <a:buChar char="•"/>
              <a:tabLst>
                <a:tab pos="276519" algn="l"/>
              </a:tabLst>
            </a:pPr>
            <a:r>
              <a:rPr lang="en-US" sz="1992" dirty="0" err="1">
                <a:latin typeface="Calibri"/>
                <a:cs typeface="Calibri"/>
              </a:rPr>
              <a:t>Modeli</a:t>
            </a:r>
            <a:r>
              <a:rPr lang="en-US" sz="1992" dirty="0">
                <a:latin typeface="Calibri"/>
                <a:cs typeface="Calibri"/>
              </a:rPr>
              <a:t> “</a:t>
            </a:r>
            <a:r>
              <a:rPr lang="en-US" sz="1992" b="1" dirty="0">
                <a:latin typeface="Calibri"/>
                <a:cs typeface="Calibri"/>
              </a:rPr>
              <a:t>train</a:t>
            </a:r>
            <a:r>
              <a:rPr lang="en-US" sz="1992" dirty="0">
                <a:latin typeface="Calibri"/>
                <a:cs typeface="Calibri"/>
              </a:rPr>
              <a:t>” </a:t>
            </a:r>
            <a:r>
              <a:rPr lang="en-US" sz="1992" dirty="0" err="1">
                <a:latin typeface="Calibri"/>
                <a:cs typeface="Calibri"/>
              </a:rPr>
              <a:t>ve</a:t>
            </a:r>
            <a:r>
              <a:rPr lang="en-US" sz="1992" dirty="0">
                <a:latin typeface="Calibri"/>
                <a:cs typeface="Calibri"/>
              </a:rPr>
              <a:t> “</a:t>
            </a:r>
            <a:r>
              <a:rPr lang="en-US" sz="1992" b="1" dirty="0">
                <a:latin typeface="Calibri"/>
                <a:cs typeface="Calibri"/>
              </a:rPr>
              <a:t>test</a:t>
            </a:r>
            <a:r>
              <a:rPr lang="en-US" sz="1992" dirty="0">
                <a:latin typeface="Calibri"/>
                <a:cs typeface="Calibri"/>
              </a:rPr>
              <a:t>” </a:t>
            </a:r>
            <a:r>
              <a:rPr lang="en-US" sz="1992" dirty="0" err="1">
                <a:latin typeface="Calibri"/>
                <a:cs typeface="Calibri"/>
              </a:rPr>
              <a:t>olarak</a:t>
            </a:r>
            <a:r>
              <a:rPr lang="en-US" sz="1992" dirty="0">
                <a:latin typeface="Calibri"/>
                <a:cs typeface="Calibri"/>
              </a:rPr>
              <a:t> </a:t>
            </a:r>
            <a:r>
              <a:rPr lang="en-US" sz="1992" dirty="0" err="1">
                <a:latin typeface="Calibri"/>
                <a:cs typeface="Calibri"/>
              </a:rPr>
              <a:t>iki</a:t>
            </a:r>
            <a:r>
              <a:rPr lang="en-US" sz="1992" dirty="0">
                <a:latin typeface="Calibri"/>
                <a:cs typeface="Calibri"/>
              </a:rPr>
              <a:t> </a:t>
            </a:r>
            <a:r>
              <a:rPr lang="en-US" sz="1992" dirty="0" err="1">
                <a:latin typeface="Calibri"/>
                <a:cs typeface="Calibri"/>
              </a:rPr>
              <a:t>parçaya</a:t>
            </a:r>
            <a:r>
              <a:rPr lang="tr-TR" sz="1992" dirty="0">
                <a:latin typeface="Calibri"/>
                <a:cs typeface="Calibri"/>
              </a:rPr>
              <a:t> </a:t>
            </a:r>
            <a:r>
              <a:rPr lang="en-US" sz="1992" dirty="0" err="1">
                <a:latin typeface="Calibri"/>
                <a:cs typeface="Calibri"/>
              </a:rPr>
              <a:t>ayırıp</a:t>
            </a:r>
            <a:r>
              <a:rPr lang="en-US" sz="1992" dirty="0">
                <a:latin typeface="Calibri"/>
                <a:cs typeface="Calibri"/>
              </a:rPr>
              <a:t>, “train” </a:t>
            </a:r>
            <a:r>
              <a:rPr lang="en-US" sz="1992" dirty="0" err="1">
                <a:latin typeface="Calibri"/>
                <a:cs typeface="Calibri"/>
              </a:rPr>
              <a:t>kısmıyla</a:t>
            </a:r>
            <a:r>
              <a:rPr lang="en-US" sz="1992" dirty="0">
                <a:latin typeface="Calibri"/>
                <a:cs typeface="Calibri"/>
              </a:rPr>
              <a:t> </a:t>
            </a:r>
            <a:r>
              <a:rPr lang="en-US" sz="1992" dirty="0" err="1">
                <a:latin typeface="Calibri"/>
                <a:cs typeface="Calibri"/>
              </a:rPr>
              <a:t>modelimizi</a:t>
            </a:r>
            <a:r>
              <a:rPr lang="en-US" sz="1992" dirty="0">
                <a:latin typeface="Calibri"/>
                <a:cs typeface="Calibri"/>
              </a:rPr>
              <a:t> </a:t>
            </a:r>
            <a:r>
              <a:rPr lang="en-US" sz="1992" dirty="0" err="1">
                <a:latin typeface="Calibri"/>
                <a:cs typeface="Calibri"/>
              </a:rPr>
              <a:t>oluşturur</a:t>
            </a:r>
            <a:r>
              <a:rPr lang="en-US" sz="1992" dirty="0">
                <a:latin typeface="Calibri"/>
                <a:cs typeface="Calibri"/>
              </a:rPr>
              <a:t>, “test” </a:t>
            </a:r>
            <a:r>
              <a:rPr lang="en-US" sz="1992" dirty="0" err="1">
                <a:latin typeface="Calibri"/>
                <a:cs typeface="Calibri"/>
              </a:rPr>
              <a:t>kısmıyla</a:t>
            </a:r>
            <a:r>
              <a:rPr lang="en-US" sz="1992" dirty="0">
                <a:latin typeface="Calibri"/>
                <a:cs typeface="Calibri"/>
              </a:rPr>
              <a:t> </a:t>
            </a:r>
            <a:r>
              <a:rPr lang="en-US" sz="1992" dirty="0" err="1">
                <a:latin typeface="Calibri"/>
                <a:cs typeface="Calibri"/>
              </a:rPr>
              <a:t>oluşturduğumuz</a:t>
            </a:r>
            <a:r>
              <a:rPr lang="en-US" sz="1992" dirty="0">
                <a:latin typeface="Calibri"/>
                <a:cs typeface="Calibri"/>
              </a:rPr>
              <a:t> </a:t>
            </a:r>
            <a:r>
              <a:rPr lang="en-US" sz="1992" dirty="0" err="1">
                <a:latin typeface="Calibri"/>
                <a:cs typeface="Calibri"/>
              </a:rPr>
              <a:t>modelin</a:t>
            </a:r>
            <a:r>
              <a:rPr lang="en-US" sz="1992" dirty="0">
                <a:latin typeface="Calibri"/>
                <a:cs typeface="Calibri"/>
              </a:rPr>
              <a:t> </a:t>
            </a:r>
            <a:r>
              <a:rPr lang="en-US" sz="1992" dirty="0" err="1">
                <a:latin typeface="Calibri"/>
                <a:cs typeface="Calibri"/>
              </a:rPr>
              <a:t>başarısını</a:t>
            </a:r>
            <a:r>
              <a:rPr lang="en-US" sz="1992" dirty="0">
                <a:latin typeface="Calibri"/>
                <a:cs typeface="Calibri"/>
              </a:rPr>
              <a:t> test </a:t>
            </a:r>
            <a:r>
              <a:rPr lang="en-US" sz="1992" dirty="0" err="1">
                <a:latin typeface="Calibri"/>
                <a:cs typeface="Calibri"/>
              </a:rPr>
              <a:t>ederiz</a:t>
            </a:r>
            <a:r>
              <a:rPr lang="en-US" sz="1992" dirty="0">
                <a:latin typeface="Calibri"/>
                <a:cs typeface="Calibri"/>
              </a:rPr>
              <a:t>. </a:t>
            </a:r>
            <a:r>
              <a:rPr lang="en-US" sz="1992" dirty="0" err="1">
                <a:latin typeface="Calibri"/>
                <a:cs typeface="Calibri"/>
              </a:rPr>
              <a:t>Böylece</a:t>
            </a:r>
            <a:r>
              <a:rPr lang="en-US" sz="1992" dirty="0">
                <a:latin typeface="Calibri"/>
                <a:cs typeface="Calibri"/>
              </a:rPr>
              <a:t> </a:t>
            </a:r>
            <a:r>
              <a:rPr lang="en-US" sz="1992" dirty="0" err="1">
                <a:latin typeface="Calibri"/>
                <a:cs typeface="Calibri"/>
              </a:rPr>
              <a:t>veri</a:t>
            </a:r>
            <a:r>
              <a:rPr lang="en-US" sz="1992" dirty="0">
                <a:latin typeface="Calibri"/>
                <a:cs typeface="Calibri"/>
              </a:rPr>
              <a:t> </a:t>
            </a:r>
            <a:r>
              <a:rPr lang="en-US" sz="1992" dirty="0" err="1">
                <a:latin typeface="Calibri"/>
                <a:cs typeface="Calibri"/>
              </a:rPr>
              <a:t>setinin</a:t>
            </a:r>
            <a:r>
              <a:rPr lang="en-US" sz="1992" dirty="0">
                <a:latin typeface="Calibri"/>
                <a:cs typeface="Calibri"/>
              </a:rPr>
              <a:t> </a:t>
            </a:r>
            <a:r>
              <a:rPr lang="en-US" sz="1992" dirty="0" err="1">
                <a:latin typeface="Calibri"/>
                <a:cs typeface="Calibri"/>
              </a:rPr>
              <a:t>içerisinden</a:t>
            </a:r>
            <a:r>
              <a:rPr lang="en-US" sz="1992" dirty="0">
                <a:latin typeface="Calibri"/>
                <a:cs typeface="Calibri"/>
              </a:rPr>
              <a:t>, </a:t>
            </a:r>
            <a:r>
              <a:rPr lang="en-US" sz="1992" dirty="0" err="1">
                <a:latin typeface="Calibri"/>
                <a:cs typeface="Calibri"/>
              </a:rPr>
              <a:t>modelin</a:t>
            </a:r>
            <a:r>
              <a:rPr lang="en-US" sz="1992" dirty="0">
                <a:latin typeface="Calibri"/>
                <a:cs typeface="Calibri"/>
              </a:rPr>
              <a:t> </a:t>
            </a:r>
            <a:r>
              <a:rPr lang="en-US" sz="1992" dirty="0" err="1">
                <a:latin typeface="Calibri"/>
                <a:cs typeface="Calibri"/>
              </a:rPr>
              <a:t>hiç</a:t>
            </a:r>
            <a:r>
              <a:rPr lang="en-US" sz="1992" dirty="0">
                <a:latin typeface="Calibri"/>
                <a:cs typeface="Calibri"/>
              </a:rPr>
              <a:t> </a:t>
            </a:r>
            <a:r>
              <a:rPr lang="en-US" sz="1992" dirty="0" err="1">
                <a:latin typeface="Calibri"/>
                <a:cs typeface="Calibri"/>
              </a:rPr>
              <a:t>görmediği</a:t>
            </a:r>
            <a:r>
              <a:rPr lang="en-US" sz="1992" dirty="0">
                <a:latin typeface="Calibri"/>
                <a:cs typeface="Calibri"/>
              </a:rPr>
              <a:t> </a:t>
            </a:r>
            <a:r>
              <a:rPr lang="en-US" sz="1992" dirty="0" err="1">
                <a:latin typeface="Calibri"/>
                <a:cs typeface="Calibri"/>
              </a:rPr>
              <a:t>bir</a:t>
            </a:r>
            <a:r>
              <a:rPr lang="en-US" sz="1992" dirty="0">
                <a:latin typeface="Calibri"/>
                <a:cs typeface="Calibri"/>
              </a:rPr>
              <a:t> </a:t>
            </a:r>
            <a:r>
              <a:rPr lang="en-US" sz="1992" dirty="0" err="1">
                <a:latin typeface="Calibri"/>
                <a:cs typeface="Calibri"/>
              </a:rPr>
              <a:t>kısım</a:t>
            </a:r>
            <a:r>
              <a:rPr lang="en-US" sz="1992" dirty="0">
                <a:latin typeface="Calibri"/>
                <a:cs typeface="Calibri"/>
              </a:rPr>
              <a:t> </a:t>
            </a:r>
            <a:r>
              <a:rPr lang="en-US" sz="1992" dirty="0" err="1">
                <a:latin typeface="Calibri"/>
                <a:cs typeface="Calibri"/>
              </a:rPr>
              <a:t>üzerinden</a:t>
            </a:r>
            <a:r>
              <a:rPr lang="en-US" sz="1992" dirty="0">
                <a:latin typeface="Calibri"/>
                <a:cs typeface="Calibri"/>
              </a:rPr>
              <a:t> </a:t>
            </a:r>
            <a:r>
              <a:rPr lang="en-US" sz="1992" dirty="0" err="1">
                <a:latin typeface="Calibri"/>
                <a:cs typeface="Calibri"/>
              </a:rPr>
              <a:t>kurduğumuz</a:t>
            </a:r>
            <a:r>
              <a:rPr lang="en-US" sz="1992" dirty="0">
                <a:latin typeface="Calibri"/>
                <a:cs typeface="Calibri"/>
              </a:rPr>
              <a:t> </a:t>
            </a:r>
            <a:r>
              <a:rPr lang="en-US" sz="1992" dirty="0" err="1">
                <a:latin typeface="Calibri"/>
                <a:cs typeface="Calibri"/>
              </a:rPr>
              <a:t>modeli</a:t>
            </a:r>
            <a:r>
              <a:rPr lang="en-US" sz="1992" dirty="0">
                <a:latin typeface="Calibri"/>
                <a:cs typeface="Calibri"/>
              </a:rPr>
              <a:t> </a:t>
            </a:r>
            <a:r>
              <a:rPr lang="en-US" sz="1992" dirty="0" err="1">
                <a:latin typeface="Calibri"/>
                <a:cs typeface="Calibri"/>
              </a:rPr>
              <a:t>sınama</a:t>
            </a:r>
            <a:r>
              <a:rPr lang="en-US" sz="1992" dirty="0">
                <a:latin typeface="Calibri"/>
                <a:cs typeface="Calibri"/>
              </a:rPr>
              <a:t> </a:t>
            </a:r>
            <a:r>
              <a:rPr lang="en-US" sz="1992" dirty="0" err="1">
                <a:latin typeface="Calibri"/>
                <a:cs typeface="Calibri"/>
              </a:rPr>
              <a:t>imkanı</a:t>
            </a:r>
            <a:r>
              <a:rPr lang="en-US" sz="1992" dirty="0">
                <a:latin typeface="Calibri"/>
                <a:cs typeface="Calibri"/>
              </a:rPr>
              <a:t> </a:t>
            </a:r>
            <a:r>
              <a:rPr lang="en-US" sz="1992" dirty="0" err="1">
                <a:latin typeface="Calibri"/>
                <a:cs typeface="Calibri"/>
              </a:rPr>
              <a:t>buluruz</a:t>
            </a:r>
            <a:r>
              <a:rPr lang="en-US" sz="1992" dirty="0">
                <a:latin typeface="Calibri"/>
                <a:cs typeface="Calibri"/>
              </a:rPr>
              <a:t> (</a:t>
            </a:r>
            <a:r>
              <a:rPr lang="en-US" sz="1992" dirty="0" err="1">
                <a:latin typeface="Calibri"/>
                <a:cs typeface="Calibri"/>
              </a:rPr>
              <a:t>tıpkı</a:t>
            </a:r>
            <a:r>
              <a:rPr lang="en-US" sz="1992" dirty="0">
                <a:latin typeface="Calibri"/>
                <a:cs typeface="Calibri"/>
              </a:rPr>
              <a:t> </a:t>
            </a:r>
            <a:r>
              <a:rPr lang="en-US" sz="1992" dirty="0" err="1">
                <a:latin typeface="Calibri"/>
                <a:cs typeface="Calibri"/>
              </a:rPr>
              <a:t>karşılaşmadığımız</a:t>
            </a:r>
            <a:r>
              <a:rPr lang="en-US" sz="1992" dirty="0">
                <a:latin typeface="Calibri"/>
                <a:cs typeface="Calibri"/>
              </a:rPr>
              <a:t> </a:t>
            </a:r>
            <a:r>
              <a:rPr lang="en-US" sz="1992" dirty="0" err="1">
                <a:latin typeface="Calibri"/>
                <a:cs typeface="Calibri"/>
              </a:rPr>
              <a:t>bir</a:t>
            </a:r>
            <a:r>
              <a:rPr lang="en-US" sz="1992" dirty="0">
                <a:latin typeface="Calibri"/>
                <a:cs typeface="Calibri"/>
              </a:rPr>
              <a:t> </a:t>
            </a:r>
            <a:r>
              <a:rPr lang="en-US" sz="1992" dirty="0" err="1">
                <a:latin typeface="Calibri"/>
                <a:cs typeface="Calibri"/>
              </a:rPr>
              <a:t>takımla</a:t>
            </a:r>
            <a:r>
              <a:rPr lang="en-US" sz="1992" dirty="0">
                <a:latin typeface="Calibri"/>
                <a:cs typeface="Calibri"/>
              </a:rPr>
              <a:t> </a:t>
            </a:r>
            <a:r>
              <a:rPr lang="en-US" sz="1992" dirty="0" err="1">
                <a:latin typeface="Calibri"/>
                <a:cs typeface="Calibri"/>
              </a:rPr>
              <a:t>hazırlık</a:t>
            </a:r>
            <a:r>
              <a:rPr lang="en-US" sz="1992" dirty="0">
                <a:latin typeface="Calibri"/>
                <a:cs typeface="Calibri"/>
              </a:rPr>
              <a:t> </a:t>
            </a:r>
            <a:r>
              <a:rPr lang="en-US" sz="1992" dirty="0" err="1">
                <a:latin typeface="Calibri"/>
                <a:cs typeface="Calibri"/>
              </a:rPr>
              <a:t>maçı</a:t>
            </a:r>
            <a:r>
              <a:rPr lang="en-US" sz="1992" dirty="0">
                <a:latin typeface="Calibri"/>
                <a:cs typeface="Calibri"/>
              </a:rPr>
              <a:t> </a:t>
            </a:r>
            <a:r>
              <a:rPr lang="en-US" sz="1992" dirty="0" err="1">
                <a:latin typeface="Calibri"/>
                <a:cs typeface="Calibri"/>
              </a:rPr>
              <a:t>yapmak</a:t>
            </a:r>
            <a:r>
              <a:rPr lang="en-US" sz="1992" dirty="0">
                <a:latin typeface="Calibri"/>
                <a:cs typeface="Calibri"/>
              </a:rPr>
              <a:t> </a:t>
            </a:r>
            <a:r>
              <a:rPr lang="en-US" sz="1992" dirty="0" err="1">
                <a:latin typeface="Calibri"/>
                <a:cs typeface="Calibri"/>
              </a:rPr>
              <a:t>gibi</a:t>
            </a:r>
            <a:r>
              <a:rPr lang="en-US" sz="1992" dirty="0">
                <a:latin typeface="Calibri"/>
                <a:cs typeface="Calibri"/>
              </a:rPr>
              <a:t>).</a:t>
            </a:r>
            <a:endParaRPr sz="1992" dirty="0">
              <a:latin typeface="Calibri"/>
              <a:cs typeface="Calibri"/>
            </a:endParaRPr>
          </a:p>
        </p:txBody>
      </p:sp>
      <p:pic>
        <p:nvPicPr>
          <p:cNvPr id="5" name="object 5">
            <a:extLst>
              <a:ext uri="{FF2B5EF4-FFF2-40B4-BE49-F238E27FC236}">
                <a16:creationId xmlns:a16="http://schemas.microsoft.com/office/drawing/2014/main" id="{4E215DD9-B600-ED7F-6842-5D9E13D1127C}"/>
              </a:ext>
            </a:extLst>
          </p:cNvPr>
          <p:cNvPicPr/>
          <p:nvPr/>
        </p:nvPicPr>
        <p:blipFill>
          <a:blip r:embed="rId2" cstate="print"/>
          <a:stretch>
            <a:fillRect/>
          </a:stretch>
        </p:blipFill>
        <p:spPr>
          <a:xfrm>
            <a:off x="12601231" y="73798"/>
            <a:ext cx="1102358" cy="1115875"/>
          </a:xfrm>
          <a:prstGeom prst="rect">
            <a:avLst/>
          </a:prstGeom>
        </p:spPr>
      </p:pic>
      <p:pic>
        <p:nvPicPr>
          <p:cNvPr id="3074" name="Picture 2">
            <a:extLst>
              <a:ext uri="{FF2B5EF4-FFF2-40B4-BE49-F238E27FC236}">
                <a16:creationId xmlns:a16="http://schemas.microsoft.com/office/drawing/2014/main" id="{BAFC8CE3-FA09-2F67-C3CF-6A1708BED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1136" y="3276600"/>
            <a:ext cx="8086725"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928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654F0-9EDF-9464-A4C9-BE97637473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1F2C956-4862-DE0E-A7DD-341E8A2DD184}"/>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sp>
        <p:nvSpPr>
          <p:cNvPr id="3" name="object 3">
            <a:extLst>
              <a:ext uri="{FF2B5EF4-FFF2-40B4-BE49-F238E27FC236}">
                <a16:creationId xmlns:a16="http://schemas.microsoft.com/office/drawing/2014/main" id="{A4ECE801-36C3-2FB8-D34C-31D7EC47F8FF}"/>
              </a:ext>
            </a:extLst>
          </p:cNvPr>
          <p:cNvSpPr txBox="1"/>
          <p:nvPr/>
        </p:nvSpPr>
        <p:spPr>
          <a:xfrm>
            <a:off x="584199" y="1297806"/>
            <a:ext cx="4114801" cy="2664594"/>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en-US" sz="1992" b="1" dirty="0" err="1">
                <a:latin typeface="Calibri"/>
                <a:cs typeface="Calibri"/>
              </a:rPr>
              <a:t>Çapraz</a:t>
            </a:r>
            <a:r>
              <a:rPr lang="en-US" sz="1992" b="1" dirty="0">
                <a:latin typeface="Calibri"/>
                <a:cs typeface="Calibri"/>
              </a:rPr>
              <a:t> </a:t>
            </a:r>
            <a:r>
              <a:rPr lang="en-US" sz="1992" b="1" dirty="0" err="1">
                <a:latin typeface="Calibri"/>
                <a:cs typeface="Calibri"/>
              </a:rPr>
              <a:t>Doğrulama</a:t>
            </a:r>
            <a:r>
              <a:rPr lang="en-US" sz="1992" b="1" dirty="0">
                <a:latin typeface="Calibri"/>
                <a:cs typeface="Calibri"/>
              </a:rPr>
              <a:t> </a:t>
            </a:r>
            <a:r>
              <a:rPr lang="en-US" sz="1992" b="1" dirty="0" err="1">
                <a:latin typeface="Calibri"/>
                <a:cs typeface="Calibri"/>
              </a:rPr>
              <a:t>Yöntemi</a:t>
            </a:r>
            <a:r>
              <a:rPr lang="en-US" sz="1992" b="1" dirty="0">
                <a:latin typeface="Calibri"/>
                <a:cs typeface="Calibri"/>
              </a:rPr>
              <a:t> (Cross Validation)</a:t>
            </a:r>
          </a:p>
          <a:p>
            <a:pPr marL="274774" marR="6978" indent="-258201" algn="just">
              <a:lnSpc>
                <a:spcPct val="92100"/>
              </a:lnSpc>
              <a:spcBef>
                <a:spcPts val="378"/>
              </a:spcBef>
              <a:buFont typeface="Arial MT"/>
              <a:buChar char="•"/>
              <a:tabLst>
                <a:tab pos="276519" algn="l"/>
              </a:tabLst>
            </a:pPr>
            <a:r>
              <a:rPr lang="en-US" sz="1992" dirty="0" err="1">
                <a:latin typeface="Calibri"/>
                <a:cs typeface="Calibri"/>
              </a:rPr>
              <a:t>Sınama</a:t>
            </a:r>
            <a:r>
              <a:rPr lang="en-US" sz="1992" dirty="0">
                <a:latin typeface="Calibri"/>
                <a:cs typeface="Calibri"/>
              </a:rPr>
              <a:t> </a:t>
            </a:r>
            <a:r>
              <a:rPr lang="en-US" sz="1992" dirty="0" err="1">
                <a:latin typeface="Calibri"/>
                <a:cs typeface="Calibri"/>
              </a:rPr>
              <a:t>yönteminden</a:t>
            </a:r>
            <a:r>
              <a:rPr lang="en-US" sz="1992" dirty="0">
                <a:latin typeface="Calibri"/>
                <a:cs typeface="Calibri"/>
              </a:rPr>
              <a:t> </a:t>
            </a:r>
            <a:r>
              <a:rPr lang="en-US" sz="1992" dirty="0" err="1">
                <a:latin typeface="Calibri"/>
                <a:cs typeface="Calibri"/>
              </a:rPr>
              <a:t>farklı</a:t>
            </a:r>
            <a:r>
              <a:rPr lang="en-US" sz="1992" dirty="0">
                <a:latin typeface="Calibri"/>
                <a:cs typeface="Calibri"/>
              </a:rPr>
              <a:t> </a:t>
            </a:r>
            <a:r>
              <a:rPr lang="en-US" sz="1992" dirty="0" err="1">
                <a:latin typeface="Calibri"/>
                <a:cs typeface="Calibri"/>
              </a:rPr>
              <a:t>olarak</a:t>
            </a:r>
            <a:r>
              <a:rPr lang="en-US" sz="1992" dirty="0">
                <a:latin typeface="Calibri"/>
                <a:cs typeface="Calibri"/>
              </a:rPr>
              <a:t>, “</a:t>
            </a:r>
            <a:r>
              <a:rPr lang="en-US" sz="1992" b="1" dirty="0">
                <a:latin typeface="Calibri"/>
                <a:cs typeface="Calibri"/>
              </a:rPr>
              <a:t>train</a:t>
            </a:r>
            <a:r>
              <a:rPr lang="en-US" sz="1992" dirty="0">
                <a:latin typeface="Calibri"/>
                <a:cs typeface="Calibri"/>
              </a:rPr>
              <a:t>” </a:t>
            </a:r>
            <a:r>
              <a:rPr lang="en-US" sz="1992" dirty="0" err="1">
                <a:latin typeface="Calibri"/>
                <a:cs typeface="Calibri"/>
              </a:rPr>
              <a:t>olarak</a:t>
            </a:r>
            <a:r>
              <a:rPr lang="en-US" sz="1992" dirty="0">
                <a:latin typeface="Calibri"/>
                <a:cs typeface="Calibri"/>
              </a:rPr>
              <a:t> </a:t>
            </a:r>
            <a:r>
              <a:rPr lang="en-US" sz="1992" dirty="0" err="1">
                <a:latin typeface="Calibri"/>
                <a:cs typeface="Calibri"/>
              </a:rPr>
              <a:t>ayırdığımız</a:t>
            </a:r>
            <a:r>
              <a:rPr lang="en-US" sz="1992" dirty="0">
                <a:latin typeface="Calibri"/>
                <a:cs typeface="Calibri"/>
              </a:rPr>
              <a:t> </a:t>
            </a:r>
            <a:r>
              <a:rPr lang="en-US" sz="1992" dirty="0" err="1">
                <a:latin typeface="Calibri"/>
                <a:cs typeface="Calibri"/>
              </a:rPr>
              <a:t>kısmı</a:t>
            </a:r>
            <a:r>
              <a:rPr lang="en-US" sz="1992" dirty="0">
                <a:latin typeface="Calibri"/>
                <a:cs typeface="Calibri"/>
              </a:rPr>
              <a:t> da </a:t>
            </a:r>
            <a:r>
              <a:rPr lang="en-US" sz="1992" b="1" dirty="0" err="1">
                <a:latin typeface="Calibri"/>
                <a:cs typeface="Calibri"/>
              </a:rPr>
              <a:t>kendi</a:t>
            </a:r>
            <a:r>
              <a:rPr lang="en-US" sz="1992" b="1" dirty="0">
                <a:latin typeface="Calibri"/>
                <a:cs typeface="Calibri"/>
              </a:rPr>
              <a:t> </a:t>
            </a:r>
            <a:r>
              <a:rPr lang="en-US" sz="1992" b="1" dirty="0" err="1">
                <a:latin typeface="Calibri"/>
                <a:cs typeface="Calibri"/>
              </a:rPr>
              <a:t>içerisinde</a:t>
            </a:r>
            <a:r>
              <a:rPr lang="en-US" sz="1992" b="1" dirty="0">
                <a:latin typeface="Calibri"/>
                <a:cs typeface="Calibri"/>
              </a:rPr>
              <a:t> k </a:t>
            </a:r>
            <a:r>
              <a:rPr lang="en-US" sz="1992" b="1" dirty="0" err="1">
                <a:latin typeface="Calibri"/>
                <a:cs typeface="Calibri"/>
              </a:rPr>
              <a:t>ayrı</a:t>
            </a:r>
            <a:r>
              <a:rPr lang="en-US" sz="1992" b="1" dirty="0">
                <a:latin typeface="Calibri"/>
                <a:cs typeface="Calibri"/>
              </a:rPr>
              <a:t> </a:t>
            </a:r>
            <a:r>
              <a:rPr lang="en-US" sz="1992" b="1" dirty="0" err="1">
                <a:latin typeface="Calibri"/>
                <a:cs typeface="Calibri"/>
              </a:rPr>
              <a:t>parçaya</a:t>
            </a:r>
            <a:r>
              <a:rPr lang="en-US" sz="1992" b="1" dirty="0">
                <a:latin typeface="Calibri"/>
                <a:cs typeface="Calibri"/>
              </a:rPr>
              <a:t> </a:t>
            </a:r>
            <a:r>
              <a:rPr lang="en-US" sz="1992" b="1" dirty="0" err="1">
                <a:latin typeface="Calibri"/>
                <a:cs typeface="Calibri"/>
              </a:rPr>
              <a:t>bölerek</a:t>
            </a:r>
            <a:r>
              <a:rPr lang="en-US" sz="1992" dirty="0">
                <a:latin typeface="Calibri"/>
                <a:cs typeface="Calibri"/>
              </a:rPr>
              <a:t>, </a:t>
            </a:r>
            <a:r>
              <a:rPr lang="en-US" sz="1992" b="1" dirty="0">
                <a:latin typeface="Calibri"/>
                <a:cs typeface="Calibri"/>
              </a:rPr>
              <a:t>k-1 </a:t>
            </a:r>
            <a:r>
              <a:rPr lang="en-US" sz="1992" b="1" dirty="0" err="1">
                <a:latin typeface="Calibri"/>
                <a:cs typeface="Calibri"/>
              </a:rPr>
              <a:t>parça</a:t>
            </a:r>
            <a:r>
              <a:rPr lang="en-US" sz="1992" b="1" dirty="0">
                <a:latin typeface="Calibri"/>
                <a:cs typeface="Calibri"/>
              </a:rPr>
              <a:t> </a:t>
            </a:r>
            <a:r>
              <a:rPr lang="en-US" sz="1992" b="1" dirty="0" err="1">
                <a:latin typeface="Calibri"/>
                <a:cs typeface="Calibri"/>
              </a:rPr>
              <a:t>üzerinden</a:t>
            </a:r>
            <a:r>
              <a:rPr lang="en-US" sz="1992" b="1" dirty="0">
                <a:latin typeface="Calibri"/>
                <a:cs typeface="Calibri"/>
              </a:rPr>
              <a:t> </a:t>
            </a:r>
            <a:r>
              <a:rPr lang="en-US" sz="1992" b="1" dirty="0" err="1">
                <a:latin typeface="Calibri"/>
                <a:cs typeface="Calibri"/>
              </a:rPr>
              <a:t>modeli</a:t>
            </a:r>
            <a:r>
              <a:rPr lang="en-US" sz="1992" b="1" dirty="0">
                <a:latin typeface="Calibri"/>
                <a:cs typeface="Calibri"/>
              </a:rPr>
              <a:t> “train” </a:t>
            </a:r>
            <a:r>
              <a:rPr lang="en-US" sz="1992" b="1" dirty="0" err="1">
                <a:latin typeface="Calibri"/>
                <a:cs typeface="Calibri"/>
              </a:rPr>
              <a:t>edip</a:t>
            </a:r>
            <a:r>
              <a:rPr lang="en-US" sz="1992" b="1" dirty="0">
                <a:latin typeface="Calibri"/>
                <a:cs typeface="Calibri"/>
              </a:rPr>
              <a:t>,</a:t>
            </a:r>
            <a:r>
              <a:rPr lang="en-US" sz="1992" dirty="0">
                <a:latin typeface="Calibri"/>
                <a:cs typeface="Calibri"/>
              </a:rPr>
              <a:t> </a:t>
            </a:r>
            <a:r>
              <a:rPr lang="en-US" sz="1992" b="1" dirty="0">
                <a:latin typeface="Calibri"/>
                <a:cs typeface="Calibri"/>
              </a:rPr>
              <a:t>1 </a:t>
            </a:r>
            <a:r>
              <a:rPr lang="en-US" sz="1992" b="1" dirty="0" err="1">
                <a:latin typeface="Calibri"/>
                <a:cs typeface="Calibri"/>
              </a:rPr>
              <a:t>parça</a:t>
            </a:r>
            <a:r>
              <a:rPr lang="en-US" sz="1992" b="1" dirty="0">
                <a:latin typeface="Calibri"/>
                <a:cs typeface="Calibri"/>
              </a:rPr>
              <a:t> </a:t>
            </a:r>
            <a:r>
              <a:rPr lang="en-US" sz="1992" b="1" dirty="0" err="1">
                <a:latin typeface="Calibri"/>
                <a:cs typeface="Calibri"/>
              </a:rPr>
              <a:t>üzerinden</a:t>
            </a:r>
            <a:r>
              <a:rPr lang="en-US" sz="1992" b="1" dirty="0">
                <a:latin typeface="Calibri"/>
                <a:cs typeface="Calibri"/>
              </a:rPr>
              <a:t> </a:t>
            </a:r>
            <a:r>
              <a:rPr lang="en-US" sz="1992" b="1" dirty="0" err="1">
                <a:latin typeface="Calibri"/>
                <a:cs typeface="Calibri"/>
              </a:rPr>
              <a:t>doğrulama</a:t>
            </a:r>
            <a:r>
              <a:rPr lang="en-US" sz="1992" b="1" dirty="0">
                <a:latin typeface="Calibri"/>
                <a:cs typeface="Calibri"/>
              </a:rPr>
              <a:t> </a:t>
            </a:r>
            <a:r>
              <a:rPr lang="en-US" sz="1992" b="1" dirty="0" err="1">
                <a:latin typeface="Calibri"/>
                <a:cs typeface="Calibri"/>
              </a:rPr>
              <a:t>yaparak</a:t>
            </a:r>
            <a:r>
              <a:rPr lang="en-US" sz="1992" b="1" dirty="0">
                <a:latin typeface="Calibri"/>
                <a:cs typeface="Calibri"/>
              </a:rPr>
              <a:t> </a:t>
            </a:r>
            <a:r>
              <a:rPr lang="en-US" sz="1992" b="1" dirty="0" err="1">
                <a:latin typeface="Calibri"/>
                <a:cs typeface="Calibri"/>
              </a:rPr>
              <a:t>ilerlediğimiz</a:t>
            </a:r>
            <a:r>
              <a:rPr lang="en-US" sz="1992" b="1" dirty="0">
                <a:latin typeface="Calibri"/>
                <a:cs typeface="Calibri"/>
              </a:rPr>
              <a:t> </a:t>
            </a:r>
            <a:r>
              <a:rPr lang="en-US" sz="1992" dirty="0" err="1">
                <a:latin typeface="Calibri"/>
                <a:cs typeface="Calibri"/>
              </a:rPr>
              <a:t>yöntemdir</a:t>
            </a:r>
            <a:r>
              <a:rPr lang="en-US" sz="1992" dirty="0">
                <a:latin typeface="Calibri"/>
                <a:cs typeface="Calibri"/>
              </a:rPr>
              <a:t>. </a:t>
            </a:r>
            <a:endParaRPr sz="1992" dirty="0">
              <a:latin typeface="Calibri"/>
              <a:cs typeface="Calibri"/>
            </a:endParaRPr>
          </a:p>
        </p:txBody>
      </p:sp>
      <p:pic>
        <p:nvPicPr>
          <p:cNvPr id="5" name="object 5">
            <a:extLst>
              <a:ext uri="{FF2B5EF4-FFF2-40B4-BE49-F238E27FC236}">
                <a16:creationId xmlns:a16="http://schemas.microsoft.com/office/drawing/2014/main" id="{51B7EE71-57CB-2DA1-B6A4-304409867FA8}"/>
              </a:ext>
            </a:extLst>
          </p:cNvPr>
          <p:cNvPicPr/>
          <p:nvPr/>
        </p:nvPicPr>
        <p:blipFill>
          <a:blip r:embed="rId2" cstate="print"/>
          <a:stretch>
            <a:fillRect/>
          </a:stretch>
        </p:blipFill>
        <p:spPr>
          <a:xfrm>
            <a:off x="12601231" y="73798"/>
            <a:ext cx="1102358" cy="1115875"/>
          </a:xfrm>
          <a:prstGeom prst="rect">
            <a:avLst/>
          </a:prstGeom>
        </p:spPr>
      </p:pic>
      <p:pic>
        <p:nvPicPr>
          <p:cNvPr id="6146" name="Picture 2">
            <a:extLst>
              <a:ext uri="{FF2B5EF4-FFF2-40B4-BE49-F238E27FC236}">
                <a16:creationId xmlns:a16="http://schemas.microsoft.com/office/drawing/2014/main" id="{BF78355D-1452-D03B-7239-EFB793275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400" y="1402292"/>
            <a:ext cx="8734425" cy="6049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07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7759" y="364158"/>
            <a:ext cx="11281241" cy="715180"/>
          </a:xfrm>
          <a:prstGeom prst="rect">
            <a:avLst/>
          </a:prstGeom>
        </p:spPr>
        <p:txBody>
          <a:bodyPr vert="horz" wrap="square" lIns="0" tIns="17446" rIns="0" bIns="0" rtlCol="0">
            <a:spAutoFit/>
          </a:bodyPr>
          <a:lstStyle/>
          <a:p>
            <a:pPr marL="17446">
              <a:spcBef>
                <a:spcPts val="137"/>
              </a:spcBef>
            </a:pPr>
            <a:r>
              <a:rPr sz="4533" spc="-14" dirty="0">
                <a:solidFill>
                  <a:schemeClr val="tx2"/>
                </a:solidFill>
              </a:rPr>
              <a:t>Ajanda</a:t>
            </a:r>
            <a:endParaRPr sz="4533" dirty="0">
              <a:solidFill>
                <a:schemeClr val="tx2"/>
              </a:solidFill>
            </a:endParaRPr>
          </a:p>
        </p:txBody>
      </p:sp>
      <p:sp>
        <p:nvSpPr>
          <p:cNvPr id="3" name="object 3"/>
          <p:cNvSpPr txBox="1"/>
          <p:nvPr/>
        </p:nvSpPr>
        <p:spPr>
          <a:xfrm>
            <a:off x="6683664" y="1786432"/>
            <a:ext cx="6924832" cy="4614368"/>
          </a:xfrm>
          <a:prstGeom prst="rect">
            <a:avLst/>
          </a:prstGeom>
        </p:spPr>
        <p:txBody>
          <a:bodyPr vert="horz" wrap="square" lIns="0" tIns="124742" rIns="0" bIns="0" rtlCol="0">
            <a:spAutoFit/>
          </a:bodyPr>
          <a:lstStyle/>
          <a:p>
            <a:pPr marL="275647" indent="-258201" algn="just">
              <a:spcBef>
                <a:spcPts val="982"/>
              </a:spcBef>
              <a:buFont typeface="Arial MT"/>
              <a:buChar char="•"/>
              <a:tabLst>
                <a:tab pos="275647" algn="l"/>
              </a:tabLst>
            </a:pPr>
            <a:r>
              <a:rPr sz="2400" b="1" spc="-14" dirty="0">
                <a:latin typeface="Calibri"/>
                <a:cs typeface="Calibri"/>
              </a:rPr>
              <a:t>Yapay</a:t>
            </a:r>
            <a:r>
              <a:rPr sz="2400" b="1" spc="7" dirty="0">
                <a:latin typeface="Calibri"/>
                <a:cs typeface="Calibri"/>
              </a:rPr>
              <a:t> </a:t>
            </a:r>
            <a:r>
              <a:rPr sz="2400" b="1" dirty="0">
                <a:latin typeface="Calibri"/>
                <a:cs typeface="Calibri"/>
              </a:rPr>
              <a:t>Zeka,</a:t>
            </a:r>
            <a:r>
              <a:rPr sz="2400" b="1" spc="27" dirty="0">
                <a:latin typeface="Calibri"/>
                <a:cs typeface="Calibri"/>
              </a:rPr>
              <a:t> </a:t>
            </a:r>
            <a:r>
              <a:rPr sz="2400" b="1" dirty="0">
                <a:latin typeface="Calibri"/>
                <a:cs typeface="Calibri"/>
              </a:rPr>
              <a:t>Makine</a:t>
            </a:r>
            <a:r>
              <a:rPr sz="2400" b="1" spc="14" dirty="0">
                <a:latin typeface="Calibri"/>
                <a:cs typeface="Calibri"/>
              </a:rPr>
              <a:t> </a:t>
            </a:r>
            <a:r>
              <a:rPr sz="2400" b="1" dirty="0">
                <a:latin typeface="Calibri"/>
                <a:cs typeface="Calibri"/>
              </a:rPr>
              <a:t>Öğrenmesi,</a:t>
            </a:r>
            <a:r>
              <a:rPr sz="2400" b="1" spc="27" dirty="0">
                <a:latin typeface="Calibri"/>
                <a:cs typeface="Calibri"/>
              </a:rPr>
              <a:t> </a:t>
            </a:r>
            <a:r>
              <a:rPr sz="2400" b="1" dirty="0">
                <a:latin typeface="Calibri"/>
                <a:cs typeface="Calibri"/>
              </a:rPr>
              <a:t>Derin</a:t>
            </a:r>
            <a:r>
              <a:rPr sz="2400" b="1" spc="-21" dirty="0">
                <a:latin typeface="Calibri"/>
                <a:cs typeface="Calibri"/>
              </a:rPr>
              <a:t> </a:t>
            </a:r>
            <a:r>
              <a:rPr sz="2400" b="1" spc="-14" dirty="0">
                <a:latin typeface="Calibri"/>
                <a:cs typeface="Calibri"/>
              </a:rPr>
              <a:t>Öğrenme</a:t>
            </a:r>
            <a:endParaRPr sz="2400" dirty="0">
              <a:latin typeface="Calibri"/>
              <a:cs typeface="Calibri"/>
            </a:endParaRPr>
          </a:p>
          <a:p>
            <a:pPr marL="275647" indent="-258201" algn="just">
              <a:spcBef>
                <a:spcPts val="859"/>
              </a:spcBef>
              <a:buFont typeface="Arial MT"/>
              <a:buChar char="•"/>
              <a:tabLst>
                <a:tab pos="275647" algn="l"/>
              </a:tabLst>
            </a:pPr>
            <a:r>
              <a:rPr sz="2400" b="1" dirty="0">
                <a:latin typeface="Calibri"/>
                <a:cs typeface="Calibri"/>
              </a:rPr>
              <a:t>Makine</a:t>
            </a:r>
            <a:r>
              <a:rPr sz="2400" b="1" spc="14" dirty="0">
                <a:latin typeface="Calibri"/>
                <a:cs typeface="Calibri"/>
              </a:rPr>
              <a:t> </a:t>
            </a:r>
            <a:r>
              <a:rPr sz="2400" b="1" dirty="0">
                <a:latin typeface="Calibri"/>
                <a:cs typeface="Calibri"/>
              </a:rPr>
              <a:t>Öğrenmesinin</a:t>
            </a:r>
            <a:r>
              <a:rPr sz="2400" b="1" spc="-14" dirty="0">
                <a:latin typeface="Calibri"/>
                <a:cs typeface="Calibri"/>
              </a:rPr>
              <a:t> Yapay</a:t>
            </a:r>
            <a:r>
              <a:rPr sz="2400" b="1" spc="14" dirty="0">
                <a:latin typeface="Calibri"/>
                <a:cs typeface="Calibri"/>
              </a:rPr>
              <a:t> </a:t>
            </a:r>
            <a:r>
              <a:rPr sz="2400" b="1" dirty="0">
                <a:latin typeface="Calibri"/>
                <a:cs typeface="Calibri"/>
              </a:rPr>
              <a:t>Zeka</a:t>
            </a:r>
            <a:r>
              <a:rPr sz="2400" b="1" spc="21" dirty="0">
                <a:latin typeface="Calibri"/>
                <a:cs typeface="Calibri"/>
              </a:rPr>
              <a:t> </a:t>
            </a:r>
            <a:r>
              <a:rPr sz="2400" b="1" dirty="0">
                <a:latin typeface="Calibri"/>
                <a:cs typeface="Calibri"/>
              </a:rPr>
              <a:t>ile</a:t>
            </a:r>
            <a:r>
              <a:rPr sz="2400" b="1" spc="-7" dirty="0">
                <a:latin typeface="Calibri"/>
                <a:cs typeface="Calibri"/>
              </a:rPr>
              <a:t> </a:t>
            </a:r>
            <a:r>
              <a:rPr sz="2400" b="1" spc="-14" dirty="0">
                <a:latin typeface="Calibri"/>
                <a:cs typeface="Calibri"/>
              </a:rPr>
              <a:t>İlişkisi</a:t>
            </a:r>
            <a:endParaRPr sz="2400" dirty="0">
              <a:latin typeface="Calibri"/>
              <a:cs typeface="Calibri"/>
            </a:endParaRPr>
          </a:p>
          <a:p>
            <a:pPr marL="275647" indent="-258201" algn="just">
              <a:spcBef>
                <a:spcPts val="859"/>
              </a:spcBef>
              <a:buFont typeface="Arial MT"/>
              <a:buChar char="•"/>
              <a:tabLst>
                <a:tab pos="275647" algn="l"/>
              </a:tabLst>
            </a:pPr>
            <a:r>
              <a:rPr sz="2400" b="1" dirty="0">
                <a:latin typeface="Calibri"/>
                <a:cs typeface="Calibri"/>
              </a:rPr>
              <a:t>Sınıflandırma,</a:t>
            </a:r>
            <a:r>
              <a:rPr sz="2400" b="1" spc="-14" dirty="0">
                <a:latin typeface="Calibri"/>
                <a:cs typeface="Calibri"/>
              </a:rPr>
              <a:t> </a:t>
            </a:r>
            <a:r>
              <a:rPr sz="2400" b="1" dirty="0">
                <a:latin typeface="Calibri"/>
                <a:cs typeface="Calibri"/>
              </a:rPr>
              <a:t>Regresyon</a:t>
            </a:r>
            <a:r>
              <a:rPr sz="2400" b="1" spc="34" dirty="0">
                <a:latin typeface="Calibri"/>
                <a:cs typeface="Calibri"/>
              </a:rPr>
              <a:t> </a:t>
            </a:r>
            <a:r>
              <a:rPr sz="2400" b="1" dirty="0">
                <a:latin typeface="Calibri"/>
                <a:cs typeface="Calibri"/>
              </a:rPr>
              <a:t>ve</a:t>
            </a:r>
            <a:r>
              <a:rPr sz="2400" b="1" spc="34" dirty="0">
                <a:latin typeface="Calibri"/>
                <a:cs typeface="Calibri"/>
              </a:rPr>
              <a:t> </a:t>
            </a:r>
            <a:r>
              <a:rPr sz="2400" b="1" spc="-14" dirty="0">
                <a:latin typeface="Calibri"/>
                <a:cs typeface="Calibri"/>
              </a:rPr>
              <a:t>Kümeleme</a:t>
            </a:r>
            <a:endParaRPr sz="2400" dirty="0">
              <a:latin typeface="Calibri"/>
              <a:cs typeface="Calibri"/>
            </a:endParaRPr>
          </a:p>
          <a:p>
            <a:pPr marL="275647" indent="-258201" algn="just">
              <a:spcBef>
                <a:spcPts val="838"/>
              </a:spcBef>
              <a:buFont typeface="Arial MT"/>
              <a:buChar char="•"/>
              <a:tabLst>
                <a:tab pos="275647" algn="l"/>
              </a:tabLst>
            </a:pPr>
            <a:r>
              <a:rPr sz="2400" b="1" dirty="0">
                <a:latin typeface="Calibri"/>
                <a:cs typeface="Calibri"/>
              </a:rPr>
              <a:t>Makine</a:t>
            </a:r>
            <a:r>
              <a:rPr sz="2400" b="1" spc="82" dirty="0">
                <a:latin typeface="Calibri"/>
                <a:cs typeface="Calibri"/>
              </a:rPr>
              <a:t> </a:t>
            </a:r>
            <a:r>
              <a:rPr sz="2400" b="1" dirty="0">
                <a:latin typeface="Calibri"/>
                <a:cs typeface="Calibri"/>
              </a:rPr>
              <a:t>Öğrenmesinde</a:t>
            </a:r>
            <a:r>
              <a:rPr sz="2400" b="1" spc="55" dirty="0">
                <a:latin typeface="Calibri"/>
                <a:cs typeface="Calibri"/>
              </a:rPr>
              <a:t> </a:t>
            </a:r>
            <a:r>
              <a:rPr sz="2400" b="1" dirty="0">
                <a:latin typeface="Calibri"/>
                <a:cs typeface="Calibri"/>
              </a:rPr>
              <a:t>Öğrenme</a:t>
            </a:r>
            <a:r>
              <a:rPr sz="2400" b="1" spc="89" dirty="0">
                <a:latin typeface="Calibri"/>
                <a:cs typeface="Calibri"/>
              </a:rPr>
              <a:t> </a:t>
            </a:r>
            <a:r>
              <a:rPr sz="2400" b="1" spc="-14" dirty="0">
                <a:latin typeface="Calibri"/>
                <a:cs typeface="Calibri"/>
              </a:rPr>
              <a:t>Modelleri</a:t>
            </a:r>
            <a:endParaRPr sz="2400" dirty="0">
              <a:latin typeface="Calibri"/>
              <a:cs typeface="Calibri"/>
            </a:endParaRPr>
          </a:p>
          <a:p>
            <a:pPr marL="275647" indent="-258201" algn="just">
              <a:spcBef>
                <a:spcPts val="859"/>
              </a:spcBef>
              <a:buFont typeface="Arial MT"/>
              <a:buChar char="•"/>
              <a:tabLst>
                <a:tab pos="275647" algn="l"/>
              </a:tabLst>
            </a:pPr>
            <a:r>
              <a:rPr sz="2400" b="1" dirty="0">
                <a:latin typeface="Calibri"/>
                <a:cs typeface="Calibri"/>
              </a:rPr>
              <a:t>Makine</a:t>
            </a:r>
            <a:r>
              <a:rPr sz="2400" b="1" spc="69" dirty="0">
                <a:latin typeface="Calibri"/>
                <a:cs typeface="Calibri"/>
              </a:rPr>
              <a:t> </a:t>
            </a:r>
            <a:r>
              <a:rPr sz="2400" b="1" dirty="0">
                <a:latin typeface="Calibri"/>
                <a:cs typeface="Calibri"/>
              </a:rPr>
              <a:t>Öğrenmesi</a:t>
            </a:r>
            <a:r>
              <a:rPr sz="2400" b="1" spc="62" dirty="0">
                <a:latin typeface="Calibri"/>
                <a:cs typeface="Calibri"/>
              </a:rPr>
              <a:t> </a:t>
            </a:r>
            <a:r>
              <a:rPr sz="2400" b="1" spc="-14" dirty="0">
                <a:latin typeface="Calibri"/>
                <a:cs typeface="Calibri"/>
              </a:rPr>
              <a:t>Algoritmaları</a:t>
            </a:r>
            <a:endParaRPr sz="2400" dirty="0">
              <a:latin typeface="Calibri"/>
              <a:cs typeface="Calibri"/>
            </a:endParaRPr>
          </a:p>
          <a:p>
            <a:pPr marL="275647" indent="-258201" algn="just">
              <a:spcBef>
                <a:spcPts val="859"/>
              </a:spcBef>
              <a:buFont typeface="Arial MT"/>
              <a:buChar char="•"/>
              <a:tabLst>
                <a:tab pos="275647" algn="l"/>
              </a:tabLst>
            </a:pPr>
            <a:r>
              <a:rPr sz="2400" b="1" dirty="0">
                <a:latin typeface="Calibri"/>
                <a:cs typeface="Calibri"/>
              </a:rPr>
              <a:t>Öznitelik</a:t>
            </a:r>
            <a:r>
              <a:rPr sz="2400" b="1" spc="34" dirty="0">
                <a:latin typeface="Calibri"/>
                <a:cs typeface="Calibri"/>
              </a:rPr>
              <a:t> </a:t>
            </a:r>
            <a:r>
              <a:rPr sz="2400" b="1" dirty="0">
                <a:latin typeface="Calibri"/>
                <a:cs typeface="Calibri"/>
              </a:rPr>
              <a:t>Seçim</a:t>
            </a:r>
            <a:r>
              <a:rPr sz="2400" b="1" spc="48" dirty="0">
                <a:latin typeface="Calibri"/>
                <a:cs typeface="Calibri"/>
              </a:rPr>
              <a:t> </a:t>
            </a:r>
            <a:r>
              <a:rPr sz="2400" b="1" spc="-14" dirty="0">
                <a:latin typeface="Calibri"/>
                <a:cs typeface="Calibri"/>
              </a:rPr>
              <a:t>Algoritmaları</a:t>
            </a:r>
            <a:endParaRPr sz="2400" dirty="0">
              <a:latin typeface="Calibri"/>
              <a:cs typeface="Calibri"/>
            </a:endParaRPr>
          </a:p>
          <a:p>
            <a:pPr marL="275647" indent="-258201" algn="just">
              <a:spcBef>
                <a:spcPts val="859"/>
              </a:spcBef>
              <a:buFont typeface="Arial MT"/>
              <a:buChar char="•"/>
              <a:tabLst>
                <a:tab pos="275647" algn="l"/>
              </a:tabLst>
            </a:pPr>
            <a:r>
              <a:rPr sz="2400" b="1" dirty="0">
                <a:latin typeface="Calibri"/>
                <a:cs typeface="Calibri"/>
              </a:rPr>
              <a:t>Sınıflandırmalar</a:t>
            </a:r>
            <a:r>
              <a:rPr sz="2400" b="1" spc="41" dirty="0">
                <a:latin typeface="Calibri"/>
                <a:cs typeface="Calibri"/>
              </a:rPr>
              <a:t> </a:t>
            </a:r>
            <a:r>
              <a:rPr sz="2400" b="1" dirty="0">
                <a:latin typeface="Calibri"/>
                <a:cs typeface="Calibri"/>
              </a:rPr>
              <a:t>Algoritmaları</a:t>
            </a:r>
            <a:r>
              <a:rPr sz="2400" b="1" spc="82" dirty="0">
                <a:latin typeface="Calibri"/>
                <a:cs typeface="Calibri"/>
              </a:rPr>
              <a:t> </a:t>
            </a:r>
            <a:r>
              <a:rPr sz="2400" b="1" dirty="0">
                <a:latin typeface="Calibri"/>
                <a:cs typeface="Calibri"/>
              </a:rPr>
              <a:t>için</a:t>
            </a:r>
            <a:r>
              <a:rPr sz="2400" b="1" spc="82" dirty="0">
                <a:latin typeface="Calibri"/>
                <a:cs typeface="Calibri"/>
              </a:rPr>
              <a:t> </a:t>
            </a:r>
            <a:r>
              <a:rPr sz="2400" b="1" dirty="0">
                <a:latin typeface="Calibri"/>
                <a:cs typeface="Calibri"/>
              </a:rPr>
              <a:t>Performans</a:t>
            </a:r>
            <a:r>
              <a:rPr sz="2400" b="1" spc="103" dirty="0">
                <a:latin typeface="Calibri"/>
                <a:cs typeface="Calibri"/>
              </a:rPr>
              <a:t> </a:t>
            </a:r>
            <a:r>
              <a:rPr sz="2400" b="1" dirty="0">
                <a:latin typeface="Calibri"/>
                <a:cs typeface="Calibri"/>
              </a:rPr>
              <a:t>Ölçüm</a:t>
            </a:r>
            <a:r>
              <a:rPr sz="2400" b="1" spc="55" dirty="0">
                <a:latin typeface="Calibri"/>
                <a:cs typeface="Calibri"/>
              </a:rPr>
              <a:t> </a:t>
            </a:r>
            <a:r>
              <a:rPr sz="2400" b="1" spc="-14" dirty="0">
                <a:latin typeface="Calibri"/>
                <a:cs typeface="Calibri"/>
              </a:rPr>
              <a:t>Kriterleri</a:t>
            </a:r>
            <a:endParaRPr sz="2400" dirty="0">
              <a:latin typeface="Calibri"/>
              <a:cs typeface="Calibri"/>
            </a:endParaRPr>
          </a:p>
          <a:p>
            <a:pPr marL="275647" indent="-258201" algn="just">
              <a:spcBef>
                <a:spcPts val="852"/>
              </a:spcBef>
              <a:buFont typeface="Arial MT"/>
              <a:buChar char="•"/>
              <a:tabLst>
                <a:tab pos="275647" algn="l"/>
              </a:tabLst>
            </a:pPr>
            <a:r>
              <a:rPr sz="2400" b="1" dirty="0">
                <a:latin typeface="Calibri"/>
                <a:cs typeface="Calibri"/>
              </a:rPr>
              <a:t>Kuantum</a:t>
            </a:r>
            <a:r>
              <a:rPr sz="2400" b="1" spc="62" dirty="0">
                <a:latin typeface="Calibri"/>
                <a:cs typeface="Calibri"/>
              </a:rPr>
              <a:t> </a:t>
            </a:r>
            <a:r>
              <a:rPr sz="2400" b="1" dirty="0">
                <a:latin typeface="Calibri"/>
                <a:cs typeface="Calibri"/>
              </a:rPr>
              <a:t>Makine</a:t>
            </a:r>
            <a:r>
              <a:rPr sz="2400" b="1" spc="62" dirty="0">
                <a:latin typeface="Calibri"/>
                <a:cs typeface="Calibri"/>
              </a:rPr>
              <a:t> </a:t>
            </a:r>
            <a:r>
              <a:rPr sz="2400" b="1" dirty="0">
                <a:latin typeface="Calibri"/>
                <a:cs typeface="Calibri"/>
              </a:rPr>
              <a:t>Öğrenmesi</a:t>
            </a:r>
            <a:r>
              <a:rPr sz="2400" b="1" spc="62" dirty="0">
                <a:latin typeface="Calibri"/>
                <a:cs typeface="Calibri"/>
              </a:rPr>
              <a:t> </a:t>
            </a:r>
            <a:r>
              <a:rPr sz="2400" b="1" dirty="0">
                <a:latin typeface="Calibri"/>
                <a:cs typeface="Calibri"/>
              </a:rPr>
              <a:t>(Quantum</a:t>
            </a:r>
            <a:r>
              <a:rPr sz="2400" b="1" spc="96" dirty="0">
                <a:latin typeface="Calibri"/>
                <a:cs typeface="Calibri"/>
              </a:rPr>
              <a:t> </a:t>
            </a:r>
            <a:r>
              <a:rPr sz="2400" b="1" dirty="0">
                <a:latin typeface="Calibri"/>
                <a:cs typeface="Calibri"/>
              </a:rPr>
              <a:t>Machine</a:t>
            </a:r>
            <a:r>
              <a:rPr sz="2400" b="1" spc="34" dirty="0">
                <a:latin typeface="Calibri"/>
                <a:cs typeface="Calibri"/>
              </a:rPr>
              <a:t> </a:t>
            </a:r>
            <a:r>
              <a:rPr sz="2400" b="1" spc="-14" dirty="0">
                <a:latin typeface="Calibri"/>
                <a:cs typeface="Calibri"/>
              </a:rPr>
              <a:t>Learning)</a:t>
            </a:r>
            <a:endParaRPr sz="2400" dirty="0">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1026" name="Picture 2">
            <a:extLst>
              <a:ext uri="{FF2B5EF4-FFF2-40B4-BE49-F238E27FC236}">
                <a16:creationId xmlns:a16="http://schemas.microsoft.com/office/drawing/2014/main" id="{3EDF97E3-7CD9-E0D8-C1B1-F3EF8018A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31" y="1828800"/>
            <a:ext cx="6418169" cy="441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654F0-9EDF-9464-A4C9-BE97637473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1F2C956-4862-DE0E-A7DD-341E8A2DD184}"/>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sp>
        <p:nvSpPr>
          <p:cNvPr id="3" name="object 3">
            <a:extLst>
              <a:ext uri="{FF2B5EF4-FFF2-40B4-BE49-F238E27FC236}">
                <a16:creationId xmlns:a16="http://schemas.microsoft.com/office/drawing/2014/main" id="{A4ECE801-36C3-2FB8-D34C-31D7EC47F8FF}"/>
              </a:ext>
            </a:extLst>
          </p:cNvPr>
          <p:cNvSpPr txBox="1"/>
          <p:nvPr/>
        </p:nvSpPr>
        <p:spPr>
          <a:xfrm>
            <a:off x="584199" y="1297806"/>
            <a:ext cx="12344401" cy="1561361"/>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tr-TR" sz="1992" b="1" dirty="0">
                <a:latin typeface="Calibri"/>
                <a:cs typeface="Calibri"/>
              </a:rPr>
              <a:t>Veriyi Neden Görselleştirilir? </a:t>
            </a:r>
          </a:p>
          <a:p>
            <a:pPr marL="274774" marR="6978" indent="-258201" algn="just">
              <a:lnSpc>
                <a:spcPct val="92100"/>
              </a:lnSpc>
              <a:spcBef>
                <a:spcPts val="378"/>
              </a:spcBef>
              <a:buFont typeface="Arial MT"/>
              <a:buChar char="•"/>
              <a:tabLst>
                <a:tab pos="276519" algn="l"/>
              </a:tabLst>
            </a:pPr>
            <a:r>
              <a:rPr lang="tr-TR" sz="1992" dirty="0">
                <a:latin typeface="Calibri"/>
                <a:cs typeface="Calibri"/>
              </a:rPr>
              <a:t>Elimizdeki veri ne kadar karmaşıksa, görsellik katmak o kadar katkı sağlar. Veriyi görsel hale dönüştürebileceğimiz çok sayıda yöntem bulunmaktadır. Örneğin, elimizdeki veri setindeki eğilimi belirlemek için </a:t>
            </a:r>
            <a:r>
              <a:rPr lang="tr-TR" sz="1992" b="1" dirty="0">
                <a:latin typeface="Calibri"/>
                <a:cs typeface="Calibri"/>
              </a:rPr>
              <a:t>çizgi grafiği (line chart)</a:t>
            </a:r>
            <a:r>
              <a:rPr lang="tr-TR" sz="1992" dirty="0">
                <a:latin typeface="Calibri"/>
                <a:cs typeface="Calibri"/>
              </a:rPr>
              <a:t>, kategorileri karşılaştırmak için </a:t>
            </a:r>
            <a:r>
              <a:rPr lang="tr-TR" sz="1992" b="1" dirty="0">
                <a:latin typeface="Calibri"/>
                <a:cs typeface="Calibri"/>
              </a:rPr>
              <a:t>çubuk grafiği</a:t>
            </a:r>
            <a:r>
              <a:rPr lang="tr-TR" sz="1992" dirty="0">
                <a:latin typeface="Calibri"/>
                <a:cs typeface="Calibri"/>
              </a:rPr>
              <a:t>, iki değişken arasındaki ilişkiyi anlayabilmek için </a:t>
            </a:r>
            <a:r>
              <a:rPr lang="tr-TR" sz="1992" b="1" dirty="0">
                <a:latin typeface="Calibri"/>
                <a:cs typeface="Calibri"/>
              </a:rPr>
              <a:t>dağılım grafiği</a:t>
            </a:r>
            <a:r>
              <a:rPr lang="tr-TR" sz="1992" dirty="0">
                <a:latin typeface="Calibri"/>
                <a:cs typeface="Calibri"/>
              </a:rPr>
              <a:t> bazı temel görsel görünümlerdir.</a:t>
            </a:r>
            <a:endParaRPr sz="1992" dirty="0">
              <a:latin typeface="Calibri"/>
              <a:cs typeface="Calibri"/>
            </a:endParaRPr>
          </a:p>
        </p:txBody>
      </p:sp>
      <p:pic>
        <p:nvPicPr>
          <p:cNvPr id="5" name="object 5">
            <a:extLst>
              <a:ext uri="{FF2B5EF4-FFF2-40B4-BE49-F238E27FC236}">
                <a16:creationId xmlns:a16="http://schemas.microsoft.com/office/drawing/2014/main" id="{51B7EE71-57CB-2DA1-B6A4-304409867FA8}"/>
              </a:ext>
            </a:extLst>
          </p:cNvPr>
          <p:cNvPicPr/>
          <p:nvPr/>
        </p:nvPicPr>
        <p:blipFill>
          <a:blip r:embed="rId2" cstate="print"/>
          <a:stretch>
            <a:fillRect/>
          </a:stretch>
        </p:blipFill>
        <p:spPr>
          <a:xfrm>
            <a:off x="12601231" y="73798"/>
            <a:ext cx="1102358" cy="1115875"/>
          </a:xfrm>
          <a:prstGeom prst="rect">
            <a:avLst/>
          </a:prstGeom>
        </p:spPr>
      </p:pic>
      <p:pic>
        <p:nvPicPr>
          <p:cNvPr id="7170" name="Picture 2">
            <a:extLst>
              <a:ext uri="{FF2B5EF4-FFF2-40B4-BE49-F238E27FC236}">
                <a16:creationId xmlns:a16="http://schemas.microsoft.com/office/drawing/2014/main" id="{FA4B2C8A-331B-4F21-1D9C-F7D01C61F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140" y="3581400"/>
            <a:ext cx="12399319"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911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654F0-9EDF-9464-A4C9-BE97637473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1F2C956-4862-DE0E-A7DD-341E8A2DD184}"/>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sp>
        <p:nvSpPr>
          <p:cNvPr id="3" name="object 3">
            <a:extLst>
              <a:ext uri="{FF2B5EF4-FFF2-40B4-BE49-F238E27FC236}">
                <a16:creationId xmlns:a16="http://schemas.microsoft.com/office/drawing/2014/main" id="{A4ECE801-36C3-2FB8-D34C-31D7EC47F8FF}"/>
              </a:ext>
            </a:extLst>
          </p:cNvPr>
          <p:cNvSpPr txBox="1"/>
          <p:nvPr/>
        </p:nvSpPr>
        <p:spPr>
          <a:xfrm>
            <a:off x="584199" y="1297807"/>
            <a:ext cx="5715001" cy="3022979"/>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tr-TR" sz="1992" b="1" dirty="0">
                <a:latin typeface="Calibri"/>
                <a:cs typeface="Calibri"/>
              </a:rPr>
              <a:t>Veri Hikayeleştirme (Data storytelling)</a:t>
            </a:r>
          </a:p>
          <a:p>
            <a:pPr marL="274774" marR="6978" indent="-258201" algn="just">
              <a:lnSpc>
                <a:spcPct val="92100"/>
              </a:lnSpc>
              <a:spcBef>
                <a:spcPts val="378"/>
              </a:spcBef>
              <a:buFont typeface="Arial MT"/>
              <a:buChar char="•"/>
              <a:tabLst>
                <a:tab pos="276519" algn="l"/>
              </a:tabLst>
            </a:pPr>
            <a:r>
              <a:rPr lang="tr-TR" sz="1992" dirty="0">
                <a:latin typeface="Calibri"/>
                <a:cs typeface="Calibri"/>
              </a:rPr>
              <a:t>Veriyi toplamış olmak, çoğu durumda tek başına bir anlam ifade etmez, veriyi görselleştirmek de bazen hedef kitlenize yeteri kadar fayda sağlamayabilir. </a:t>
            </a:r>
          </a:p>
          <a:p>
            <a:pPr marL="274774" marR="6978" indent="-258201" algn="just">
              <a:lnSpc>
                <a:spcPct val="92100"/>
              </a:lnSpc>
              <a:spcBef>
                <a:spcPts val="378"/>
              </a:spcBef>
              <a:buFont typeface="Arial MT"/>
              <a:buChar char="•"/>
              <a:tabLst>
                <a:tab pos="276519" algn="l"/>
              </a:tabLst>
            </a:pPr>
            <a:r>
              <a:rPr lang="tr-TR" sz="1992" dirty="0">
                <a:latin typeface="Calibri"/>
                <a:cs typeface="Calibri"/>
              </a:rPr>
              <a:t>Elinizdeki veriyi </a:t>
            </a:r>
            <a:r>
              <a:rPr lang="tr-TR" sz="1992" b="1" dirty="0">
                <a:latin typeface="Calibri"/>
                <a:cs typeface="Calibri"/>
              </a:rPr>
              <a:t>hedef kitlenize özgü bir hikaye ile besleyerek </a:t>
            </a:r>
            <a:r>
              <a:rPr lang="tr-TR" sz="1992" dirty="0">
                <a:latin typeface="Calibri"/>
                <a:cs typeface="Calibri"/>
              </a:rPr>
              <a:t>istediğiniz mesajınızı ulaştırabilirsiniz. Bu çabaya </a:t>
            </a:r>
            <a:r>
              <a:rPr lang="tr-TR" sz="1992" b="1" dirty="0">
                <a:latin typeface="Calibri"/>
                <a:cs typeface="Calibri"/>
              </a:rPr>
              <a:t>veri hikayeleştirme (data storytelling) </a:t>
            </a:r>
            <a:r>
              <a:rPr lang="tr-TR" sz="1992" dirty="0">
                <a:latin typeface="Calibri"/>
                <a:cs typeface="Calibri"/>
              </a:rPr>
              <a:t>denir.</a:t>
            </a:r>
          </a:p>
          <a:p>
            <a:pPr marL="274774" marR="6978" indent="-258201" algn="just">
              <a:lnSpc>
                <a:spcPct val="92100"/>
              </a:lnSpc>
              <a:spcBef>
                <a:spcPts val="378"/>
              </a:spcBef>
              <a:buFont typeface="Arial MT"/>
              <a:buChar char="•"/>
              <a:tabLst>
                <a:tab pos="276519" algn="l"/>
              </a:tabLst>
            </a:pPr>
            <a:r>
              <a:rPr lang="tr-TR" sz="1992" dirty="0">
                <a:latin typeface="Calibri"/>
                <a:cs typeface="Calibri"/>
              </a:rPr>
              <a:t>Verinin hikayeleştirilmesi için üç temel bileşene ihtiyaç vardır: </a:t>
            </a:r>
            <a:r>
              <a:rPr lang="tr-TR" sz="1992" b="1" dirty="0">
                <a:latin typeface="Calibri"/>
                <a:cs typeface="Calibri"/>
              </a:rPr>
              <a:t>veri, verinin görselleştirilmesi ve verinin hikayesi</a:t>
            </a:r>
            <a:r>
              <a:rPr lang="tr-TR" sz="1992" dirty="0">
                <a:latin typeface="Calibri"/>
                <a:cs typeface="Calibri"/>
              </a:rPr>
              <a:t>.</a:t>
            </a:r>
            <a:endParaRPr sz="1992" dirty="0">
              <a:latin typeface="Calibri"/>
              <a:cs typeface="Calibri"/>
            </a:endParaRPr>
          </a:p>
        </p:txBody>
      </p:sp>
      <p:pic>
        <p:nvPicPr>
          <p:cNvPr id="5" name="object 5">
            <a:extLst>
              <a:ext uri="{FF2B5EF4-FFF2-40B4-BE49-F238E27FC236}">
                <a16:creationId xmlns:a16="http://schemas.microsoft.com/office/drawing/2014/main" id="{51B7EE71-57CB-2DA1-B6A4-304409867FA8}"/>
              </a:ext>
            </a:extLst>
          </p:cNvPr>
          <p:cNvPicPr/>
          <p:nvPr/>
        </p:nvPicPr>
        <p:blipFill>
          <a:blip r:embed="rId2" cstate="print"/>
          <a:stretch>
            <a:fillRect/>
          </a:stretch>
        </p:blipFill>
        <p:spPr>
          <a:xfrm>
            <a:off x="12601231" y="73798"/>
            <a:ext cx="1102358" cy="1115875"/>
          </a:xfrm>
          <a:prstGeom prst="rect">
            <a:avLst/>
          </a:prstGeom>
        </p:spPr>
      </p:pic>
      <p:pic>
        <p:nvPicPr>
          <p:cNvPr id="9218" name="Picture 2">
            <a:extLst>
              <a:ext uri="{FF2B5EF4-FFF2-40B4-BE49-F238E27FC236}">
                <a16:creationId xmlns:a16="http://schemas.microsoft.com/office/drawing/2014/main" id="{7506D656-D505-1354-EC01-7C195E35E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0" y="1371600"/>
            <a:ext cx="7045438" cy="599951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68A6CF9-EA42-935C-12DC-79C6F585F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162" y="4668483"/>
            <a:ext cx="7019399" cy="2875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58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8137" y="99969"/>
            <a:ext cx="12961326" cy="757246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353800" cy="715180"/>
          </a:xfrm>
          <a:prstGeom prst="rect">
            <a:avLst/>
          </a:prstGeom>
        </p:spPr>
        <p:txBody>
          <a:bodyPr vert="horz" wrap="square" lIns="0" tIns="17446" rIns="0" bIns="0" rtlCol="0">
            <a:spAutoFit/>
          </a:bodyPr>
          <a:lstStyle/>
          <a:p>
            <a:pPr marL="17446">
              <a:spcBef>
                <a:spcPts val="137"/>
              </a:spcBef>
            </a:pPr>
            <a:r>
              <a:rPr sz="4533" dirty="0"/>
              <a:t>Neden</a:t>
            </a:r>
            <a:r>
              <a:rPr sz="4533" spc="-110" dirty="0"/>
              <a:t> </a:t>
            </a:r>
            <a:r>
              <a:rPr sz="4533" dirty="0"/>
              <a:t>Python</a:t>
            </a:r>
            <a:r>
              <a:rPr sz="4533" spc="-103" dirty="0"/>
              <a:t> </a:t>
            </a:r>
            <a:r>
              <a:rPr sz="4533" spc="-69" dirty="0"/>
              <a:t>?</a:t>
            </a:r>
            <a:endParaRPr sz="4533" dirty="0"/>
          </a:p>
        </p:txBody>
      </p:sp>
      <p:sp>
        <p:nvSpPr>
          <p:cNvPr id="3" name="object 3"/>
          <p:cNvSpPr txBox="1"/>
          <p:nvPr/>
        </p:nvSpPr>
        <p:spPr>
          <a:xfrm>
            <a:off x="1037701" y="1297807"/>
            <a:ext cx="11745832" cy="3893025"/>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Python,</a:t>
            </a:r>
            <a:r>
              <a:rPr sz="1992" spc="280" dirty="0">
                <a:latin typeface="Calibri"/>
                <a:cs typeface="Calibri"/>
              </a:rPr>
              <a:t> </a:t>
            </a:r>
            <a:r>
              <a:rPr sz="1992" dirty="0">
                <a:latin typeface="Calibri"/>
                <a:cs typeface="Calibri"/>
              </a:rPr>
              <a:t>popüler</a:t>
            </a:r>
            <a:r>
              <a:rPr sz="1992" spc="302" dirty="0">
                <a:latin typeface="Calibri"/>
                <a:cs typeface="Calibri"/>
              </a:rPr>
              <a:t> </a:t>
            </a:r>
            <a:r>
              <a:rPr sz="1992" dirty="0">
                <a:latin typeface="Calibri"/>
                <a:cs typeface="Calibri"/>
              </a:rPr>
              <a:t>ve</a:t>
            </a:r>
            <a:r>
              <a:rPr sz="1992" spc="330" dirty="0">
                <a:latin typeface="Calibri"/>
                <a:cs typeface="Calibri"/>
              </a:rPr>
              <a:t> </a:t>
            </a:r>
            <a:r>
              <a:rPr sz="1992" dirty="0">
                <a:latin typeface="Calibri"/>
                <a:cs typeface="Calibri"/>
              </a:rPr>
              <a:t>genel</a:t>
            </a:r>
            <a:r>
              <a:rPr sz="1992" spc="309" dirty="0">
                <a:latin typeface="Calibri"/>
                <a:cs typeface="Calibri"/>
              </a:rPr>
              <a:t> </a:t>
            </a:r>
            <a:r>
              <a:rPr sz="1992" dirty="0">
                <a:latin typeface="Calibri"/>
                <a:cs typeface="Calibri"/>
              </a:rPr>
              <a:t>amaçlı</a:t>
            </a:r>
            <a:r>
              <a:rPr sz="1992" spc="302" dirty="0">
                <a:latin typeface="Calibri"/>
                <a:cs typeface="Calibri"/>
              </a:rPr>
              <a:t> </a:t>
            </a:r>
            <a:r>
              <a:rPr sz="1992" dirty="0">
                <a:latin typeface="Calibri"/>
                <a:cs typeface="Calibri"/>
              </a:rPr>
              <a:t>bir</a:t>
            </a:r>
            <a:r>
              <a:rPr sz="1992" spc="330" dirty="0">
                <a:latin typeface="Calibri"/>
                <a:cs typeface="Calibri"/>
              </a:rPr>
              <a:t> </a:t>
            </a:r>
            <a:r>
              <a:rPr sz="1992" dirty="0">
                <a:latin typeface="Calibri"/>
                <a:cs typeface="Calibri"/>
              </a:rPr>
              <a:t>programlama</a:t>
            </a:r>
            <a:r>
              <a:rPr sz="1992" spc="309" dirty="0">
                <a:latin typeface="Calibri"/>
                <a:cs typeface="Calibri"/>
              </a:rPr>
              <a:t> </a:t>
            </a:r>
            <a:r>
              <a:rPr sz="1992" dirty="0">
                <a:latin typeface="Calibri"/>
                <a:cs typeface="Calibri"/>
              </a:rPr>
              <a:t>dilidir.</a:t>
            </a:r>
            <a:r>
              <a:rPr sz="1992" spc="295" dirty="0">
                <a:latin typeface="Calibri"/>
                <a:cs typeface="Calibri"/>
              </a:rPr>
              <a:t> </a:t>
            </a:r>
            <a:r>
              <a:rPr sz="1992" dirty="0">
                <a:latin typeface="Calibri"/>
                <a:cs typeface="Calibri"/>
              </a:rPr>
              <a:t>Python</a:t>
            </a:r>
            <a:r>
              <a:rPr sz="1992" spc="315" dirty="0">
                <a:latin typeface="Calibri"/>
                <a:cs typeface="Calibri"/>
              </a:rPr>
              <a:t> </a:t>
            </a:r>
            <a:r>
              <a:rPr sz="1992" dirty="0">
                <a:latin typeface="Calibri"/>
                <a:cs typeface="Calibri"/>
              </a:rPr>
              <a:t>kullanarak</a:t>
            </a:r>
            <a:r>
              <a:rPr sz="1992" spc="288" dirty="0">
                <a:latin typeface="Calibri"/>
                <a:cs typeface="Calibri"/>
              </a:rPr>
              <a:t> </a:t>
            </a:r>
            <a:r>
              <a:rPr sz="1992" dirty="0">
                <a:latin typeface="Calibri"/>
                <a:cs typeface="Calibri"/>
              </a:rPr>
              <a:t>makine</a:t>
            </a:r>
            <a:r>
              <a:rPr sz="1992" spc="309" dirty="0">
                <a:latin typeface="Calibri"/>
                <a:cs typeface="Calibri"/>
              </a:rPr>
              <a:t> </a:t>
            </a:r>
            <a:r>
              <a:rPr sz="1992" dirty="0">
                <a:latin typeface="Calibri"/>
                <a:cs typeface="Calibri"/>
              </a:rPr>
              <a:t>öğrenimi</a:t>
            </a:r>
            <a:r>
              <a:rPr sz="1992" spc="309" dirty="0">
                <a:latin typeface="Calibri"/>
                <a:cs typeface="Calibri"/>
              </a:rPr>
              <a:t> </a:t>
            </a:r>
            <a:r>
              <a:rPr sz="1992" spc="-14" dirty="0">
                <a:latin typeface="Calibri"/>
                <a:cs typeface="Calibri"/>
              </a:rPr>
              <a:t>algoritmaları 	</a:t>
            </a:r>
            <a:r>
              <a:rPr sz="1992" dirty="0">
                <a:latin typeface="Calibri"/>
                <a:cs typeface="Calibri"/>
              </a:rPr>
              <a:t>yazabiliriz</a:t>
            </a:r>
            <a:r>
              <a:rPr sz="1992" spc="172" dirty="0">
                <a:latin typeface="Calibri"/>
                <a:cs typeface="Calibri"/>
              </a:rPr>
              <a:t> </a:t>
            </a:r>
            <a:r>
              <a:rPr sz="1992" dirty="0">
                <a:latin typeface="Calibri"/>
                <a:cs typeface="Calibri"/>
              </a:rPr>
              <a:t>ve</a:t>
            </a:r>
            <a:r>
              <a:rPr sz="1992" spc="192" dirty="0">
                <a:latin typeface="Calibri"/>
                <a:cs typeface="Calibri"/>
              </a:rPr>
              <a:t> </a:t>
            </a:r>
            <a:r>
              <a:rPr sz="1992" dirty="0">
                <a:latin typeface="Calibri"/>
                <a:cs typeface="Calibri"/>
              </a:rPr>
              <a:t>bu</a:t>
            </a:r>
            <a:r>
              <a:rPr sz="1992" spc="199" dirty="0">
                <a:latin typeface="Calibri"/>
                <a:cs typeface="Calibri"/>
              </a:rPr>
              <a:t> </a:t>
            </a:r>
            <a:r>
              <a:rPr sz="1992" dirty="0">
                <a:latin typeface="Calibri"/>
                <a:cs typeface="Calibri"/>
              </a:rPr>
              <a:t>iyi</a:t>
            </a:r>
            <a:r>
              <a:rPr sz="1992" spc="199" dirty="0">
                <a:latin typeface="Calibri"/>
                <a:cs typeface="Calibri"/>
              </a:rPr>
              <a:t> </a:t>
            </a:r>
            <a:r>
              <a:rPr sz="1992" dirty="0">
                <a:latin typeface="Calibri"/>
                <a:cs typeface="Calibri"/>
              </a:rPr>
              <a:t>çalışır.</a:t>
            </a:r>
            <a:r>
              <a:rPr sz="1992" spc="185" dirty="0">
                <a:latin typeface="Calibri"/>
                <a:cs typeface="Calibri"/>
              </a:rPr>
              <a:t> </a:t>
            </a:r>
            <a:r>
              <a:rPr sz="1992" dirty="0">
                <a:latin typeface="Calibri"/>
                <a:cs typeface="Calibri"/>
              </a:rPr>
              <a:t>Python'un</a:t>
            </a:r>
            <a:r>
              <a:rPr sz="1992" spc="199" dirty="0">
                <a:latin typeface="Calibri"/>
                <a:cs typeface="Calibri"/>
              </a:rPr>
              <a:t> </a:t>
            </a:r>
            <a:r>
              <a:rPr sz="1992" dirty="0">
                <a:latin typeface="Calibri"/>
                <a:cs typeface="Calibri"/>
              </a:rPr>
              <a:t>veri</a:t>
            </a:r>
            <a:r>
              <a:rPr sz="1992" spc="157" dirty="0">
                <a:latin typeface="Calibri"/>
                <a:cs typeface="Calibri"/>
              </a:rPr>
              <a:t> </a:t>
            </a:r>
            <a:r>
              <a:rPr sz="1992" dirty="0">
                <a:latin typeface="Calibri"/>
                <a:cs typeface="Calibri"/>
              </a:rPr>
              <a:t>bilimcileri</a:t>
            </a:r>
            <a:r>
              <a:rPr sz="1992" spc="165" dirty="0">
                <a:latin typeface="Calibri"/>
                <a:cs typeface="Calibri"/>
              </a:rPr>
              <a:t> </a:t>
            </a:r>
            <a:r>
              <a:rPr sz="1992" dirty="0">
                <a:latin typeface="Calibri"/>
                <a:cs typeface="Calibri"/>
              </a:rPr>
              <a:t>arasında</a:t>
            </a:r>
            <a:r>
              <a:rPr sz="1992" spc="185" dirty="0">
                <a:latin typeface="Calibri"/>
                <a:cs typeface="Calibri"/>
              </a:rPr>
              <a:t> </a:t>
            </a:r>
            <a:r>
              <a:rPr sz="1992" dirty="0">
                <a:latin typeface="Calibri"/>
                <a:cs typeface="Calibri"/>
              </a:rPr>
              <a:t>bu</a:t>
            </a:r>
            <a:r>
              <a:rPr sz="1992" spc="199" dirty="0">
                <a:latin typeface="Calibri"/>
                <a:cs typeface="Calibri"/>
              </a:rPr>
              <a:t> </a:t>
            </a:r>
            <a:r>
              <a:rPr sz="1992" dirty="0">
                <a:latin typeface="Calibri"/>
                <a:cs typeface="Calibri"/>
              </a:rPr>
              <a:t>kadar</a:t>
            </a:r>
            <a:r>
              <a:rPr sz="1992" spc="192" dirty="0">
                <a:latin typeface="Calibri"/>
                <a:cs typeface="Calibri"/>
              </a:rPr>
              <a:t> </a:t>
            </a:r>
            <a:r>
              <a:rPr sz="1992" dirty="0">
                <a:latin typeface="Calibri"/>
                <a:cs typeface="Calibri"/>
              </a:rPr>
              <a:t>popüler</a:t>
            </a:r>
            <a:r>
              <a:rPr sz="1992" spc="192" dirty="0">
                <a:latin typeface="Calibri"/>
                <a:cs typeface="Calibri"/>
              </a:rPr>
              <a:t> </a:t>
            </a:r>
            <a:r>
              <a:rPr sz="1992" dirty="0">
                <a:latin typeface="Calibri"/>
                <a:cs typeface="Calibri"/>
              </a:rPr>
              <a:t>olmasının</a:t>
            </a:r>
            <a:r>
              <a:rPr sz="1992" spc="192" dirty="0">
                <a:latin typeface="Calibri"/>
                <a:cs typeface="Calibri"/>
              </a:rPr>
              <a:t> </a:t>
            </a:r>
            <a:r>
              <a:rPr sz="1992" dirty="0">
                <a:latin typeface="Calibri"/>
                <a:cs typeface="Calibri"/>
              </a:rPr>
              <a:t>nedeni,</a:t>
            </a:r>
            <a:r>
              <a:rPr sz="1992" spc="185" dirty="0">
                <a:latin typeface="Calibri"/>
                <a:cs typeface="Calibri"/>
              </a:rPr>
              <a:t> </a:t>
            </a:r>
            <a:r>
              <a:rPr sz="1992" spc="-14" dirty="0">
                <a:latin typeface="Calibri"/>
                <a:cs typeface="Calibri"/>
              </a:rPr>
              <a:t>Python'un 	</a:t>
            </a:r>
            <a:r>
              <a:rPr sz="1992" dirty="0">
                <a:latin typeface="Calibri"/>
                <a:cs typeface="Calibri"/>
              </a:rPr>
              <a:t>hayatımızı</a:t>
            </a:r>
            <a:r>
              <a:rPr sz="1992" spc="55" dirty="0">
                <a:latin typeface="Calibri"/>
                <a:cs typeface="Calibri"/>
              </a:rPr>
              <a:t> </a:t>
            </a:r>
            <a:r>
              <a:rPr sz="1992" dirty="0">
                <a:latin typeface="Calibri"/>
                <a:cs typeface="Calibri"/>
              </a:rPr>
              <a:t>daha</a:t>
            </a:r>
            <a:r>
              <a:rPr sz="1992" spc="89" dirty="0">
                <a:latin typeface="Calibri"/>
                <a:cs typeface="Calibri"/>
              </a:rPr>
              <a:t> </a:t>
            </a:r>
            <a:r>
              <a:rPr sz="1992" dirty="0">
                <a:latin typeface="Calibri"/>
                <a:cs typeface="Calibri"/>
              </a:rPr>
              <a:t>rahat</a:t>
            </a:r>
            <a:r>
              <a:rPr sz="1992" spc="69" dirty="0">
                <a:latin typeface="Calibri"/>
                <a:cs typeface="Calibri"/>
              </a:rPr>
              <a:t> </a:t>
            </a:r>
            <a:r>
              <a:rPr sz="1992" dirty="0">
                <a:latin typeface="Calibri"/>
                <a:cs typeface="Calibri"/>
              </a:rPr>
              <a:t>hale</a:t>
            </a:r>
            <a:r>
              <a:rPr sz="1992" spc="103" dirty="0">
                <a:latin typeface="Calibri"/>
                <a:cs typeface="Calibri"/>
              </a:rPr>
              <a:t> </a:t>
            </a:r>
            <a:r>
              <a:rPr sz="1992" dirty="0">
                <a:latin typeface="Calibri"/>
                <a:cs typeface="Calibri"/>
              </a:rPr>
              <a:t>getiren</a:t>
            </a:r>
            <a:r>
              <a:rPr sz="1992" spc="69" dirty="0">
                <a:latin typeface="Calibri"/>
                <a:cs typeface="Calibri"/>
              </a:rPr>
              <a:t> </a:t>
            </a:r>
            <a:r>
              <a:rPr sz="1992" dirty="0">
                <a:latin typeface="Calibri"/>
                <a:cs typeface="Calibri"/>
              </a:rPr>
              <a:t>çok</a:t>
            </a:r>
            <a:r>
              <a:rPr sz="1992" spc="48" dirty="0">
                <a:latin typeface="Calibri"/>
                <a:cs typeface="Calibri"/>
              </a:rPr>
              <a:t> </a:t>
            </a:r>
            <a:r>
              <a:rPr sz="1992" dirty="0">
                <a:latin typeface="Calibri"/>
                <a:cs typeface="Calibri"/>
              </a:rPr>
              <a:t>çeşitli</a:t>
            </a:r>
            <a:r>
              <a:rPr sz="1992" spc="34" dirty="0">
                <a:latin typeface="Calibri"/>
                <a:cs typeface="Calibri"/>
              </a:rPr>
              <a:t> </a:t>
            </a:r>
            <a:r>
              <a:rPr sz="1992" dirty="0">
                <a:latin typeface="Calibri"/>
                <a:cs typeface="Calibri"/>
              </a:rPr>
              <a:t>modül</a:t>
            </a:r>
            <a:r>
              <a:rPr sz="1992" spc="62" dirty="0">
                <a:latin typeface="Calibri"/>
                <a:cs typeface="Calibri"/>
              </a:rPr>
              <a:t> </a:t>
            </a:r>
            <a:r>
              <a:rPr sz="1992" dirty="0">
                <a:latin typeface="Calibri"/>
                <a:cs typeface="Calibri"/>
              </a:rPr>
              <a:t>ve</a:t>
            </a:r>
            <a:r>
              <a:rPr sz="1992" spc="62" dirty="0">
                <a:latin typeface="Calibri"/>
                <a:cs typeface="Calibri"/>
              </a:rPr>
              <a:t> </a:t>
            </a:r>
            <a:r>
              <a:rPr sz="1992" dirty="0">
                <a:latin typeface="Calibri"/>
                <a:cs typeface="Calibri"/>
              </a:rPr>
              <a:t>kütüphanelerin</a:t>
            </a:r>
            <a:r>
              <a:rPr sz="1992" spc="89" dirty="0">
                <a:latin typeface="Calibri"/>
                <a:cs typeface="Calibri"/>
              </a:rPr>
              <a:t> </a:t>
            </a:r>
            <a:r>
              <a:rPr sz="1992" dirty="0">
                <a:latin typeface="Calibri"/>
                <a:cs typeface="Calibri"/>
              </a:rPr>
              <a:t>halihazırda</a:t>
            </a:r>
            <a:r>
              <a:rPr sz="1992" spc="110" dirty="0">
                <a:latin typeface="Calibri"/>
                <a:cs typeface="Calibri"/>
              </a:rPr>
              <a:t> </a:t>
            </a:r>
            <a:r>
              <a:rPr sz="1992" dirty="0">
                <a:latin typeface="Calibri"/>
                <a:cs typeface="Calibri"/>
              </a:rPr>
              <a:t>uygulanmış</a:t>
            </a:r>
            <a:r>
              <a:rPr sz="1992" spc="96" dirty="0">
                <a:latin typeface="Calibri"/>
                <a:cs typeface="Calibri"/>
              </a:rPr>
              <a:t> </a:t>
            </a:r>
            <a:r>
              <a:rPr sz="1992" spc="-14" dirty="0">
                <a:latin typeface="Calibri"/>
                <a:cs typeface="Calibri"/>
              </a:rPr>
              <a:t>olmasıdır.</a:t>
            </a:r>
            <a:endParaRPr sz="1992" dirty="0">
              <a:latin typeface="Calibri"/>
              <a:cs typeface="Calibri"/>
            </a:endParaRPr>
          </a:p>
          <a:p>
            <a:pPr marL="275647" indent="-258201" algn="just">
              <a:spcBef>
                <a:spcPts val="955"/>
              </a:spcBef>
              <a:buFont typeface="Arial MT"/>
              <a:buChar char="•"/>
              <a:tabLst>
                <a:tab pos="275647" algn="l"/>
              </a:tabLst>
            </a:pPr>
            <a:r>
              <a:rPr sz="1992" dirty="0">
                <a:latin typeface="Calibri"/>
                <a:cs typeface="Calibri"/>
              </a:rPr>
              <a:t>Bazı</a:t>
            </a:r>
            <a:r>
              <a:rPr sz="1992" spc="69" dirty="0">
                <a:latin typeface="Calibri"/>
                <a:cs typeface="Calibri"/>
              </a:rPr>
              <a:t> </a:t>
            </a:r>
            <a:r>
              <a:rPr sz="1992" dirty="0">
                <a:latin typeface="Calibri"/>
                <a:cs typeface="Calibri"/>
              </a:rPr>
              <a:t>heyecan</a:t>
            </a:r>
            <a:r>
              <a:rPr sz="1992" spc="103" dirty="0">
                <a:latin typeface="Calibri"/>
                <a:cs typeface="Calibri"/>
              </a:rPr>
              <a:t> </a:t>
            </a:r>
            <a:r>
              <a:rPr sz="1992" dirty="0">
                <a:latin typeface="Calibri"/>
                <a:cs typeface="Calibri"/>
              </a:rPr>
              <a:t>verici</a:t>
            </a:r>
            <a:r>
              <a:rPr sz="1992" spc="69" dirty="0">
                <a:latin typeface="Calibri"/>
                <a:cs typeface="Calibri"/>
              </a:rPr>
              <a:t> </a:t>
            </a:r>
            <a:r>
              <a:rPr sz="1992" dirty="0">
                <a:latin typeface="Calibri"/>
                <a:cs typeface="Calibri"/>
              </a:rPr>
              <a:t>Python</a:t>
            </a:r>
            <a:r>
              <a:rPr sz="1992" spc="34" dirty="0">
                <a:latin typeface="Calibri"/>
                <a:cs typeface="Calibri"/>
              </a:rPr>
              <a:t> </a:t>
            </a:r>
            <a:r>
              <a:rPr sz="1992" dirty="0">
                <a:latin typeface="Calibri"/>
                <a:cs typeface="Calibri"/>
              </a:rPr>
              <a:t>kütüphalerine</a:t>
            </a:r>
            <a:r>
              <a:rPr sz="1992" spc="96" dirty="0">
                <a:latin typeface="Calibri"/>
                <a:cs typeface="Calibri"/>
              </a:rPr>
              <a:t> </a:t>
            </a:r>
            <a:r>
              <a:rPr sz="1992" dirty="0">
                <a:latin typeface="Calibri"/>
                <a:cs typeface="Calibri"/>
              </a:rPr>
              <a:t>kısaca</a:t>
            </a:r>
            <a:r>
              <a:rPr sz="1992" spc="69" dirty="0">
                <a:latin typeface="Calibri"/>
                <a:cs typeface="Calibri"/>
              </a:rPr>
              <a:t> </a:t>
            </a:r>
            <a:r>
              <a:rPr sz="1992" dirty="0">
                <a:latin typeface="Calibri"/>
                <a:cs typeface="Calibri"/>
              </a:rPr>
              <a:t>bir</a:t>
            </a:r>
            <a:r>
              <a:rPr sz="1992" spc="69" dirty="0">
                <a:latin typeface="Calibri"/>
                <a:cs typeface="Calibri"/>
              </a:rPr>
              <a:t> </a:t>
            </a:r>
            <a:r>
              <a:rPr sz="1992" dirty="0">
                <a:latin typeface="Calibri"/>
                <a:cs typeface="Calibri"/>
              </a:rPr>
              <a:t>göz</a:t>
            </a:r>
            <a:r>
              <a:rPr sz="1992" spc="82" dirty="0">
                <a:latin typeface="Calibri"/>
                <a:cs typeface="Calibri"/>
              </a:rPr>
              <a:t> </a:t>
            </a:r>
            <a:r>
              <a:rPr sz="1992" spc="-14" dirty="0">
                <a:latin typeface="Calibri"/>
                <a:cs typeface="Calibri"/>
              </a:rPr>
              <a:t>atalım:</a:t>
            </a:r>
            <a:endParaRPr sz="1992" dirty="0">
              <a:latin typeface="Calibri"/>
              <a:cs typeface="Calibri"/>
            </a:endParaRPr>
          </a:p>
          <a:p>
            <a:pPr marL="17446" marR="7851" indent="270413" algn="just">
              <a:lnSpc>
                <a:spcPts val="2212"/>
              </a:lnSpc>
              <a:spcBef>
                <a:spcPts val="1159"/>
              </a:spcBef>
              <a:buAutoNum type="arabicPeriod"/>
              <a:tabLst>
                <a:tab pos="287859" algn="l"/>
              </a:tabLst>
            </a:pPr>
            <a:r>
              <a:rPr sz="1992" b="1" dirty="0">
                <a:latin typeface="Calibri"/>
                <a:cs typeface="Calibri"/>
              </a:rPr>
              <a:t>Numpy:</a:t>
            </a:r>
            <a:r>
              <a:rPr sz="1992" b="1" spc="151" dirty="0">
                <a:latin typeface="Calibri"/>
                <a:cs typeface="Calibri"/>
              </a:rPr>
              <a:t> </a:t>
            </a:r>
            <a:r>
              <a:rPr sz="1992" dirty="0">
                <a:latin typeface="Calibri"/>
                <a:cs typeface="Calibri"/>
              </a:rPr>
              <a:t>Python'da</a:t>
            </a:r>
            <a:r>
              <a:rPr sz="1992" spc="165" dirty="0">
                <a:latin typeface="Calibri"/>
                <a:cs typeface="Calibri"/>
              </a:rPr>
              <a:t> </a:t>
            </a:r>
            <a:r>
              <a:rPr sz="1992" dirty="0">
                <a:latin typeface="Calibri"/>
                <a:cs typeface="Calibri"/>
              </a:rPr>
              <a:t>n</a:t>
            </a:r>
            <a:r>
              <a:rPr sz="1992" spc="172" dirty="0">
                <a:latin typeface="Calibri"/>
                <a:cs typeface="Calibri"/>
              </a:rPr>
              <a:t> </a:t>
            </a:r>
            <a:r>
              <a:rPr sz="1992" dirty="0">
                <a:latin typeface="Calibri"/>
                <a:cs typeface="Calibri"/>
              </a:rPr>
              <a:t>boyutlu</a:t>
            </a:r>
            <a:r>
              <a:rPr sz="1992" spc="192" dirty="0">
                <a:latin typeface="Calibri"/>
                <a:cs typeface="Calibri"/>
              </a:rPr>
              <a:t> </a:t>
            </a:r>
            <a:r>
              <a:rPr sz="1992" dirty="0">
                <a:latin typeface="Calibri"/>
                <a:cs typeface="Calibri"/>
              </a:rPr>
              <a:t>dizilerle</a:t>
            </a:r>
            <a:r>
              <a:rPr sz="1992" spc="185" dirty="0">
                <a:latin typeface="Calibri"/>
                <a:cs typeface="Calibri"/>
              </a:rPr>
              <a:t> </a:t>
            </a:r>
            <a:r>
              <a:rPr sz="1992" dirty="0">
                <a:latin typeface="Calibri"/>
                <a:cs typeface="Calibri"/>
              </a:rPr>
              <a:t>çalışmak</a:t>
            </a:r>
            <a:r>
              <a:rPr sz="1992" spc="172" dirty="0">
                <a:latin typeface="Calibri"/>
                <a:cs typeface="Calibri"/>
              </a:rPr>
              <a:t> </a:t>
            </a:r>
            <a:r>
              <a:rPr sz="1992" dirty="0">
                <a:latin typeface="Calibri"/>
                <a:cs typeface="Calibri"/>
              </a:rPr>
              <a:t>için</a:t>
            </a:r>
            <a:r>
              <a:rPr sz="1992" spc="199" dirty="0">
                <a:latin typeface="Calibri"/>
                <a:cs typeface="Calibri"/>
              </a:rPr>
              <a:t> </a:t>
            </a:r>
            <a:r>
              <a:rPr sz="1992" dirty="0">
                <a:latin typeface="Calibri"/>
                <a:cs typeface="Calibri"/>
              </a:rPr>
              <a:t>bir</a:t>
            </a:r>
            <a:r>
              <a:rPr sz="1992" spc="157" dirty="0">
                <a:latin typeface="Calibri"/>
                <a:cs typeface="Calibri"/>
              </a:rPr>
              <a:t> </a:t>
            </a:r>
            <a:r>
              <a:rPr sz="1992" dirty="0">
                <a:latin typeface="Calibri"/>
                <a:cs typeface="Calibri"/>
              </a:rPr>
              <a:t>matematik</a:t>
            </a:r>
            <a:r>
              <a:rPr sz="1992" spc="172" dirty="0">
                <a:latin typeface="Calibri"/>
                <a:cs typeface="Calibri"/>
              </a:rPr>
              <a:t> </a:t>
            </a:r>
            <a:r>
              <a:rPr sz="1992" dirty="0">
                <a:latin typeface="Calibri"/>
                <a:cs typeface="Calibri"/>
              </a:rPr>
              <a:t>kitaplığıdır.</a:t>
            </a:r>
            <a:r>
              <a:rPr sz="1992" spc="157" dirty="0">
                <a:latin typeface="Calibri"/>
                <a:cs typeface="Calibri"/>
              </a:rPr>
              <a:t> </a:t>
            </a:r>
            <a:r>
              <a:rPr sz="1992" dirty="0">
                <a:latin typeface="Calibri"/>
                <a:cs typeface="Calibri"/>
              </a:rPr>
              <a:t>Hesaplamaları</a:t>
            </a:r>
            <a:r>
              <a:rPr sz="1992" spc="179" dirty="0">
                <a:latin typeface="Calibri"/>
                <a:cs typeface="Calibri"/>
              </a:rPr>
              <a:t> </a:t>
            </a:r>
            <a:r>
              <a:rPr sz="1992" dirty="0">
                <a:latin typeface="Calibri"/>
                <a:cs typeface="Calibri"/>
              </a:rPr>
              <a:t>etkili</a:t>
            </a:r>
            <a:r>
              <a:rPr sz="1992" spc="157" dirty="0">
                <a:latin typeface="Calibri"/>
                <a:cs typeface="Calibri"/>
              </a:rPr>
              <a:t> </a:t>
            </a:r>
            <a:r>
              <a:rPr sz="1992" dirty="0">
                <a:latin typeface="Calibri"/>
                <a:cs typeface="Calibri"/>
              </a:rPr>
              <a:t>ve</a:t>
            </a:r>
            <a:r>
              <a:rPr sz="1992" spc="185" dirty="0">
                <a:latin typeface="Calibri"/>
                <a:cs typeface="Calibri"/>
              </a:rPr>
              <a:t> </a:t>
            </a:r>
            <a:r>
              <a:rPr sz="1992" spc="-14" dirty="0">
                <a:latin typeface="Calibri"/>
                <a:cs typeface="Calibri"/>
              </a:rPr>
              <a:t>verimli </a:t>
            </a:r>
            <a:r>
              <a:rPr sz="1992" dirty="0">
                <a:latin typeface="Calibri"/>
                <a:cs typeface="Calibri"/>
              </a:rPr>
              <a:t>bir</a:t>
            </a:r>
            <a:r>
              <a:rPr sz="1992" spc="76" dirty="0">
                <a:latin typeface="Calibri"/>
                <a:cs typeface="Calibri"/>
              </a:rPr>
              <a:t> </a:t>
            </a:r>
            <a:r>
              <a:rPr sz="1992" dirty="0">
                <a:latin typeface="Calibri"/>
                <a:cs typeface="Calibri"/>
              </a:rPr>
              <a:t>şekilde</a:t>
            </a:r>
            <a:r>
              <a:rPr sz="1992" spc="76" dirty="0">
                <a:latin typeface="Calibri"/>
                <a:cs typeface="Calibri"/>
              </a:rPr>
              <a:t> </a:t>
            </a:r>
            <a:r>
              <a:rPr sz="1992" dirty="0">
                <a:latin typeface="Calibri"/>
                <a:cs typeface="Calibri"/>
              </a:rPr>
              <a:t>yapmamızı</a:t>
            </a:r>
            <a:r>
              <a:rPr sz="1992" spc="103" dirty="0">
                <a:latin typeface="Calibri"/>
                <a:cs typeface="Calibri"/>
              </a:rPr>
              <a:t> </a:t>
            </a:r>
            <a:r>
              <a:rPr sz="1992" spc="-14" dirty="0">
                <a:latin typeface="Calibri"/>
                <a:cs typeface="Calibri"/>
              </a:rPr>
              <a:t>sağlar.</a:t>
            </a:r>
            <a:endParaRPr sz="1992" dirty="0">
              <a:latin typeface="Calibri"/>
              <a:cs typeface="Calibri"/>
            </a:endParaRPr>
          </a:p>
          <a:p>
            <a:pPr marL="17446" marR="8723" indent="285242">
              <a:lnSpc>
                <a:spcPts val="2212"/>
              </a:lnSpc>
              <a:spcBef>
                <a:spcPts val="1120"/>
              </a:spcBef>
              <a:buAutoNum type="arabicPeriod"/>
              <a:tabLst>
                <a:tab pos="302688" algn="l"/>
              </a:tabLst>
            </a:pPr>
            <a:r>
              <a:rPr sz="1992" b="1" dirty="0">
                <a:latin typeface="Calibri"/>
                <a:cs typeface="Calibri"/>
              </a:rPr>
              <a:t>Scipy:</a:t>
            </a:r>
            <a:r>
              <a:rPr sz="1992" b="1" spc="268" dirty="0">
                <a:latin typeface="Calibri"/>
                <a:cs typeface="Calibri"/>
              </a:rPr>
              <a:t> </a:t>
            </a:r>
            <a:r>
              <a:rPr sz="1992" dirty="0">
                <a:latin typeface="Calibri"/>
                <a:cs typeface="Calibri"/>
              </a:rPr>
              <a:t>Sinyal</a:t>
            </a:r>
            <a:r>
              <a:rPr sz="1992" spc="280" dirty="0">
                <a:latin typeface="Calibri"/>
                <a:cs typeface="Calibri"/>
              </a:rPr>
              <a:t> </a:t>
            </a:r>
            <a:r>
              <a:rPr sz="1992" dirty="0">
                <a:latin typeface="Calibri"/>
                <a:cs typeface="Calibri"/>
              </a:rPr>
              <a:t>işleme,</a:t>
            </a:r>
            <a:r>
              <a:rPr sz="1992" spc="280" dirty="0">
                <a:latin typeface="Calibri"/>
                <a:cs typeface="Calibri"/>
              </a:rPr>
              <a:t> </a:t>
            </a:r>
            <a:r>
              <a:rPr sz="1992" dirty="0">
                <a:latin typeface="Calibri"/>
                <a:cs typeface="Calibri"/>
              </a:rPr>
              <a:t>optimizasyon,</a:t>
            </a:r>
            <a:r>
              <a:rPr sz="1992" spc="275" dirty="0">
                <a:latin typeface="Calibri"/>
                <a:cs typeface="Calibri"/>
              </a:rPr>
              <a:t> </a:t>
            </a:r>
            <a:r>
              <a:rPr sz="1992" dirty="0">
                <a:latin typeface="Calibri"/>
                <a:cs typeface="Calibri"/>
              </a:rPr>
              <a:t>istatistik</a:t>
            </a:r>
            <a:r>
              <a:rPr sz="1992" spc="268" dirty="0">
                <a:latin typeface="Calibri"/>
                <a:cs typeface="Calibri"/>
              </a:rPr>
              <a:t> </a:t>
            </a:r>
            <a:r>
              <a:rPr sz="1992" dirty="0">
                <a:latin typeface="Calibri"/>
                <a:cs typeface="Calibri"/>
              </a:rPr>
              <a:t>ve</a:t>
            </a:r>
            <a:r>
              <a:rPr sz="1992" spc="261" dirty="0">
                <a:latin typeface="Calibri"/>
                <a:cs typeface="Calibri"/>
              </a:rPr>
              <a:t> </a:t>
            </a:r>
            <a:r>
              <a:rPr sz="1992" dirty="0">
                <a:latin typeface="Calibri"/>
                <a:cs typeface="Calibri"/>
              </a:rPr>
              <a:t>çok</a:t>
            </a:r>
            <a:r>
              <a:rPr sz="1992" spc="261" dirty="0">
                <a:latin typeface="Calibri"/>
                <a:cs typeface="Calibri"/>
              </a:rPr>
              <a:t> </a:t>
            </a:r>
            <a:r>
              <a:rPr sz="1992" dirty="0">
                <a:latin typeface="Calibri"/>
                <a:cs typeface="Calibri"/>
              </a:rPr>
              <a:t>daha</a:t>
            </a:r>
            <a:r>
              <a:rPr sz="1992" spc="280" dirty="0">
                <a:latin typeface="Calibri"/>
                <a:cs typeface="Calibri"/>
              </a:rPr>
              <a:t> </a:t>
            </a:r>
            <a:r>
              <a:rPr sz="1992" dirty="0">
                <a:latin typeface="Calibri"/>
                <a:cs typeface="Calibri"/>
              </a:rPr>
              <a:t>fazlasını</a:t>
            </a:r>
            <a:r>
              <a:rPr sz="1992" spc="261" dirty="0">
                <a:latin typeface="Calibri"/>
                <a:cs typeface="Calibri"/>
              </a:rPr>
              <a:t> </a:t>
            </a:r>
            <a:r>
              <a:rPr sz="1992" dirty="0">
                <a:latin typeface="Calibri"/>
                <a:cs typeface="Calibri"/>
              </a:rPr>
              <a:t>içeren</a:t>
            </a:r>
            <a:r>
              <a:rPr sz="1992" spc="261" dirty="0">
                <a:latin typeface="Calibri"/>
                <a:cs typeface="Calibri"/>
              </a:rPr>
              <a:t> </a:t>
            </a:r>
            <a:r>
              <a:rPr sz="1992" dirty="0">
                <a:latin typeface="Calibri"/>
                <a:cs typeface="Calibri"/>
              </a:rPr>
              <a:t>sayısal</a:t>
            </a:r>
            <a:r>
              <a:rPr sz="1992" spc="280" dirty="0">
                <a:latin typeface="Calibri"/>
                <a:cs typeface="Calibri"/>
              </a:rPr>
              <a:t> </a:t>
            </a:r>
            <a:r>
              <a:rPr sz="1992" dirty="0">
                <a:latin typeface="Calibri"/>
                <a:cs typeface="Calibri"/>
              </a:rPr>
              <a:t>algoritmalar</a:t>
            </a:r>
            <a:r>
              <a:rPr sz="1992" spc="261" dirty="0">
                <a:latin typeface="Calibri"/>
                <a:cs typeface="Calibri"/>
              </a:rPr>
              <a:t> </a:t>
            </a:r>
            <a:r>
              <a:rPr sz="1992" dirty="0">
                <a:latin typeface="Calibri"/>
                <a:cs typeface="Calibri"/>
              </a:rPr>
              <a:t>ve</a:t>
            </a:r>
            <a:r>
              <a:rPr sz="1992" spc="254" dirty="0">
                <a:latin typeface="Calibri"/>
                <a:cs typeface="Calibri"/>
              </a:rPr>
              <a:t> </a:t>
            </a:r>
            <a:r>
              <a:rPr sz="1992" dirty="0">
                <a:latin typeface="Calibri"/>
                <a:cs typeface="Calibri"/>
              </a:rPr>
              <a:t>alana</a:t>
            </a:r>
            <a:r>
              <a:rPr sz="1992" spc="280" dirty="0">
                <a:latin typeface="Calibri"/>
                <a:cs typeface="Calibri"/>
              </a:rPr>
              <a:t> </a:t>
            </a:r>
            <a:r>
              <a:rPr sz="1992" spc="-27" dirty="0">
                <a:latin typeface="Calibri"/>
                <a:cs typeface="Calibri"/>
              </a:rPr>
              <a:t>özgü </a:t>
            </a:r>
            <a:r>
              <a:rPr sz="1992" dirty="0">
                <a:latin typeface="Calibri"/>
                <a:cs typeface="Calibri"/>
              </a:rPr>
              <a:t>araç</a:t>
            </a:r>
            <a:r>
              <a:rPr sz="1992" spc="89" dirty="0">
                <a:latin typeface="Calibri"/>
                <a:cs typeface="Calibri"/>
              </a:rPr>
              <a:t> </a:t>
            </a:r>
            <a:r>
              <a:rPr sz="1992" dirty="0">
                <a:latin typeface="Calibri"/>
                <a:cs typeface="Calibri"/>
              </a:rPr>
              <a:t>kutusudur.</a:t>
            </a:r>
            <a:r>
              <a:rPr sz="1992" spc="21" dirty="0">
                <a:latin typeface="Calibri"/>
                <a:cs typeface="Calibri"/>
              </a:rPr>
              <a:t> </a:t>
            </a:r>
            <a:r>
              <a:rPr sz="1992" dirty="0">
                <a:latin typeface="Calibri"/>
                <a:cs typeface="Calibri"/>
              </a:rPr>
              <a:t>Scipy,</a:t>
            </a:r>
            <a:r>
              <a:rPr sz="1992" spc="76" dirty="0">
                <a:latin typeface="Calibri"/>
                <a:cs typeface="Calibri"/>
              </a:rPr>
              <a:t> </a:t>
            </a:r>
            <a:r>
              <a:rPr sz="1992" dirty="0">
                <a:latin typeface="Calibri"/>
                <a:cs typeface="Calibri"/>
              </a:rPr>
              <a:t>bilimsel</a:t>
            </a:r>
            <a:r>
              <a:rPr sz="1992" spc="55" dirty="0">
                <a:latin typeface="Calibri"/>
                <a:cs typeface="Calibri"/>
              </a:rPr>
              <a:t> </a:t>
            </a:r>
            <a:r>
              <a:rPr sz="1992" dirty="0">
                <a:latin typeface="Calibri"/>
                <a:cs typeface="Calibri"/>
              </a:rPr>
              <a:t>ve</a:t>
            </a:r>
            <a:r>
              <a:rPr sz="1992" spc="48" dirty="0">
                <a:latin typeface="Calibri"/>
                <a:cs typeface="Calibri"/>
              </a:rPr>
              <a:t> </a:t>
            </a:r>
            <a:r>
              <a:rPr sz="1992" dirty="0">
                <a:latin typeface="Calibri"/>
                <a:cs typeface="Calibri"/>
              </a:rPr>
              <a:t>yüksek</a:t>
            </a:r>
            <a:r>
              <a:rPr sz="1992" spc="21" dirty="0">
                <a:latin typeface="Calibri"/>
                <a:cs typeface="Calibri"/>
              </a:rPr>
              <a:t> </a:t>
            </a:r>
            <a:r>
              <a:rPr sz="1992" dirty="0">
                <a:latin typeface="Calibri"/>
                <a:cs typeface="Calibri"/>
              </a:rPr>
              <a:t>performanslı</a:t>
            </a:r>
            <a:r>
              <a:rPr sz="1992" spc="48" dirty="0">
                <a:latin typeface="Calibri"/>
                <a:cs typeface="Calibri"/>
              </a:rPr>
              <a:t> </a:t>
            </a:r>
            <a:r>
              <a:rPr sz="1992" dirty="0">
                <a:latin typeface="Calibri"/>
                <a:cs typeface="Calibri"/>
              </a:rPr>
              <a:t>hesaplamalar</a:t>
            </a:r>
            <a:r>
              <a:rPr sz="1992" spc="55" dirty="0">
                <a:latin typeface="Calibri"/>
                <a:cs typeface="Calibri"/>
              </a:rPr>
              <a:t> </a:t>
            </a:r>
            <a:r>
              <a:rPr sz="1992" dirty="0">
                <a:latin typeface="Calibri"/>
                <a:cs typeface="Calibri"/>
              </a:rPr>
              <a:t>için</a:t>
            </a:r>
            <a:r>
              <a:rPr sz="1992" spc="82" dirty="0">
                <a:latin typeface="Calibri"/>
                <a:cs typeface="Calibri"/>
              </a:rPr>
              <a:t> </a:t>
            </a:r>
            <a:r>
              <a:rPr sz="1992" dirty="0">
                <a:latin typeface="Calibri"/>
                <a:cs typeface="Calibri"/>
              </a:rPr>
              <a:t>işlevsel</a:t>
            </a:r>
            <a:r>
              <a:rPr sz="1992" spc="27" dirty="0">
                <a:latin typeface="Calibri"/>
                <a:cs typeface="Calibri"/>
              </a:rPr>
              <a:t> </a:t>
            </a:r>
            <a:r>
              <a:rPr sz="1992" dirty="0">
                <a:latin typeface="Calibri"/>
                <a:cs typeface="Calibri"/>
              </a:rPr>
              <a:t>bir</a:t>
            </a:r>
            <a:r>
              <a:rPr sz="1992" spc="55" dirty="0">
                <a:latin typeface="Calibri"/>
                <a:cs typeface="Calibri"/>
              </a:rPr>
              <a:t> </a:t>
            </a:r>
            <a:r>
              <a:rPr sz="1992" spc="-14" dirty="0">
                <a:latin typeface="Calibri"/>
                <a:cs typeface="Calibri"/>
              </a:rPr>
              <a:t>kitaplıktır.</a:t>
            </a:r>
            <a:endParaRPr sz="1992" dirty="0">
              <a:latin typeface="Calibri"/>
              <a:cs typeface="Calibri"/>
            </a:endParaRPr>
          </a:p>
          <a:p>
            <a:pPr marL="274774" indent="-257328">
              <a:spcBef>
                <a:spcPts val="893"/>
              </a:spcBef>
              <a:buAutoNum type="arabicPeriod"/>
              <a:tabLst>
                <a:tab pos="274774" algn="l"/>
              </a:tabLst>
            </a:pPr>
            <a:r>
              <a:rPr sz="1992" b="1" dirty="0">
                <a:latin typeface="Calibri"/>
                <a:cs typeface="Calibri"/>
              </a:rPr>
              <a:t>Matplotlib:</a:t>
            </a:r>
            <a:r>
              <a:rPr sz="1992" b="1" spc="-7" dirty="0">
                <a:latin typeface="Calibri"/>
                <a:cs typeface="Calibri"/>
              </a:rPr>
              <a:t> </a:t>
            </a:r>
            <a:r>
              <a:rPr sz="1992" dirty="0">
                <a:latin typeface="Calibri"/>
                <a:cs typeface="Calibri"/>
              </a:rPr>
              <a:t>2D</a:t>
            </a:r>
            <a:r>
              <a:rPr sz="1992" spc="55" dirty="0">
                <a:latin typeface="Calibri"/>
                <a:cs typeface="Calibri"/>
              </a:rPr>
              <a:t> </a:t>
            </a:r>
            <a:r>
              <a:rPr sz="1992" dirty="0">
                <a:latin typeface="Calibri"/>
                <a:cs typeface="Calibri"/>
              </a:rPr>
              <a:t>çizimin</a:t>
            </a:r>
            <a:r>
              <a:rPr sz="1992" spc="69" dirty="0">
                <a:latin typeface="Calibri"/>
                <a:cs typeface="Calibri"/>
              </a:rPr>
              <a:t> </a:t>
            </a:r>
            <a:r>
              <a:rPr sz="1992" dirty="0">
                <a:latin typeface="Calibri"/>
                <a:cs typeface="Calibri"/>
              </a:rPr>
              <a:t>yanı</a:t>
            </a:r>
            <a:r>
              <a:rPr sz="1992" spc="69" dirty="0">
                <a:latin typeface="Calibri"/>
                <a:cs typeface="Calibri"/>
              </a:rPr>
              <a:t> </a:t>
            </a:r>
            <a:r>
              <a:rPr sz="1992" dirty="0">
                <a:latin typeface="Calibri"/>
                <a:cs typeface="Calibri"/>
              </a:rPr>
              <a:t>sıra</a:t>
            </a:r>
            <a:r>
              <a:rPr sz="1992" spc="69" dirty="0">
                <a:latin typeface="Calibri"/>
                <a:cs typeface="Calibri"/>
              </a:rPr>
              <a:t> </a:t>
            </a:r>
            <a:r>
              <a:rPr sz="1992" dirty="0">
                <a:latin typeface="Calibri"/>
                <a:cs typeface="Calibri"/>
              </a:rPr>
              <a:t>3D</a:t>
            </a:r>
            <a:r>
              <a:rPr sz="1992" spc="48" dirty="0">
                <a:latin typeface="Calibri"/>
                <a:cs typeface="Calibri"/>
              </a:rPr>
              <a:t> </a:t>
            </a:r>
            <a:r>
              <a:rPr sz="1992" dirty="0">
                <a:latin typeface="Calibri"/>
                <a:cs typeface="Calibri"/>
              </a:rPr>
              <a:t>çizim</a:t>
            </a:r>
            <a:r>
              <a:rPr sz="1992" spc="89" dirty="0">
                <a:latin typeface="Calibri"/>
                <a:cs typeface="Calibri"/>
              </a:rPr>
              <a:t> </a:t>
            </a:r>
            <a:r>
              <a:rPr sz="1992" dirty="0">
                <a:latin typeface="Calibri"/>
                <a:cs typeface="Calibri"/>
              </a:rPr>
              <a:t>de</a:t>
            </a:r>
            <a:r>
              <a:rPr sz="1992" spc="41" dirty="0">
                <a:latin typeface="Calibri"/>
                <a:cs typeface="Calibri"/>
              </a:rPr>
              <a:t> </a:t>
            </a:r>
            <a:r>
              <a:rPr sz="1992" dirty="0">
                <a:latin typeface="Calibri"/>
                <a:cs typeface="Calibri"/>
              </a:rPr>
              <a:t>sağlayan</a:t>
            </a:r>
            <a:r>
              <a:rPr sz="1992" spc="76" dirty="0">
                <a:latin typeface="Calibri"/>
                <a:cs typeface="Calibri"/>
              </a:rPr>
              <a:t> </a:t>
            </a:r>
            <a:r>
              <a:rPr sz="1992" dirty="0">
                <a:latin typeface="Calibri"/>
                <a:cs typeface="Calibri"/>
              </a:rPr>
              <a:t>modaya</a:t>
            </a:r>
            <a:r>
              <a:rPr sz="1992" spc="89" dirty="0">
                <a:latin typeface="Calibri"/>
                <a:cs typeface="Calibri"/>
              </a:rPr>
              <a:t> </a:t>
            </a:r>
            <a:r>
              <a:rPr sz="1992" dirty="0">
                <a:latin typeface="Calibri"/>
                <a:cs typeface="Calibri"/>
              </a:rPr>
              <a:t>uygun</a:t>
            </a:r>
            <a:r>
              <a:rPr sz="1992" spc="76" dirty="0">
                <a:latin typeface="Calibri"/>
                <a:cs typeface="Calibri"/>
              </a:rPr>
              <a:t> </a:t>
            </a:r>
            <a:r>
              <a:rPr sz="1992" dirty="0">
                <a:latin typeface="Calibri"/>
                <a:cs typeface="Calibri"/>
              </a:rPr>
              <a:t>bir</a:t>
            </a:r>
            <a:r>
              <a:rPr sz="1992" spc="62" dirty="0">
                <a:latin typeface="Calibri"/>
                <a:cs typeface="Calibri"/>
              </a:rPr>
              <a:t> </a:t>
            </a:r>
            <a:r>
              <a:rPr sz="1992" dirty="0">
                <a:latin typeface="Calibri"/>
                <a:cs typeface="Calibri"/>
              </a:rPr>
              <a:t>çizim</a:t>
            </a:r>
            <a:r>
              <a:rPr sz="1992" spc="69" dirty="0">
                <a:latin typeface="Calibri"/>
                <a:cs typeface="Calibri"/>
              </a:rPr>
              <a:t> </a:t>
            </a:r>
            <a:r>
              <a:rPr sz="1992" spc="-14" dirty="0">
                <a:latin typeface="Calibri"/>
                <a:cs typeface="Calibri"/>
              </a:rPr>
              <a:t>paketidir.</a:t>
            </a:r>
            <a:endParaRPr sz="1992" dirty="0">
              <a:latin typeface="Calibri"/>
              <a:cs typeface="Calibri"/>
            </a:endParaRPr>
          </a:p>
          <a:p>
            <a:pPr marL="17446" marR="6978" indent="275647">
              <a:lnSpc>
                <a:spcPts val="2198"/>
              </a:lnSpc>
              <a:spcBef>
                <a:spcPts val="1188"/>
              </a:spcBef>
              <a:buAutoNum type="arabicPeriod"/>
              <a:tabLst>
                <a:tab pos="293093" algn="l"/>
              </a:tabLst>
            </a:pPr>
            <a:r>
              <a:rPr sz="1992" b="1" dirty="0">
                <a:latin typeface="Calibri"/>
                <a:cs typeface="Calibri"/>
              </a:rPr>
              <a:t>Scikit-learn:</a:t>
            </a:r>
            <a:r>
              <a:rPr sz="1992" b="1" spc="227" dirty="0">
                <a:latin typeface="Calibri"/>
                <a:cs typeface="Calibri"/>
              </a:rPr>
              <a:t> </a:t>
            </a:r>
            <a:r>
              <a:rPr sz="1992" dirty="0">
                <a:latin typeface="Calibri"/>
                <a:cs typeface="Calibri"/>
              </a:rPr>
              <a:t>Python</a:t>
            </a:r>
            <a:r>
              <a:rPr sz="1992" spc="240" dirty="0">
                <a:latin typeface="Calibri"/>
                <a:cs typeface="Calibri"/>
              </a:rPr>
              <a:t> </a:t>
            </a:r>
            <a:r>
              <a:rPr sz="1992" dirty="0">
                <a:latin typeface="Calibri"/>
                <a:cs typeface="Calibri"/>
              </a:rPr>
              <a:t>programlama</a:t>
            </a:r>
            <a:r>
              <a:rPr sz="1992" spc="254" dirty="0">
                <a:latin typeface="Calibri"/>
                <a:cs typeface="Calibri"/>
              </a:rPr>
              <a:t> </a:t>
            </a:r>
            <a:r>
              <a:rPr sz="1992" dirty="0">
                <a:latin typeface="Calibri"/>
                <a:cs typeface="Calibri"/>
              </a:rPr>
              <a:t>dili</a:t>
            </a:r>
            <a:r>
              <a:rPr sz="1992" spc="206" dirty="0">
                <a:latin typeface="Calibri"/>
                <a:cs typeface="Calibri"/>
              </a:rPr>
              <a:t> </a:t>
            </a:r>
            <a:r>
              <a:rPr sz="1992" dirty="0">
                <a:latin typeface="Calibri"/>
                <a:cs typeface="Calibri"/>
              </a:rPr>
              <a:t>için</a:t>
            </a:r>
            <a:r>
              <a:rPr sz="1992" spc="240" dirty="0">
                <a:latin typeface="Calibri"/>
                <a:cs typeface="Calibri"/>
              </a:rPr>
              <a:t> </a:t>
            </a:r>
            <a:r>
              <a:rPr sz="1992" dirty="0">
                <a:latin typeface="Calibri"/>
                <a:cs typeface="Calibri"/>
              </a:rPr>
              <a:t>ücretsiz</a:t>
            </a:r>
            <a:r>
              <a:rPr sz="1992" spc="247" dirty="0">
                <a:latin typeface="Calibri"/>
                <a:cs typeface="Calibri"/>
              </a:rPr>
              <a:t> </a:t>
            </a:r>
            <a:r>
              <a:rPr sz="1992" dirty="0">
                <a:latin typeface="Calibri"/>
                <a:cs typeface="Calibri"/>
              </a:rPr>
              <a:t>bir</a:t>
            </a:r>
            <a:r>
              <a:rPr sz="1992" spc="234" dirty="0">
                <a:latin typeface="Calibri"/>
                <a:cs typeface="Calibri"/>
              </a:rPr>
              <a:t> </a:t>
            </a:r>
            <a:r>
              <a:rPr sz="1992" dirty="0">
                <a:latin typeface="Calibri"/>
                <a:cs typeface="Calibri"/>
              </a:rPr>
              <a:t>makine</a:t>
            </a:r>
            <a:r>
              <a:rPr sz="1992" spc="234" dirty="0">
                <a:latin typeface="Calibri"/>
                <a:cs typeface="Calibri"/>
              </a:rPr>
              <a:t> </a:t>
            </a:r>
            <a:r>
              <a:rPr sz="1992" dirty="0">
                <a:latin typeface="Calibri"/>
                <a:cs typeface="Calibri"/>
              </a:rPr>
              <a:t>öğrenimi</a:t>
            </a:r>
            <a:r>
              <a:rPr sz="1992" spc="227" dirty="0">
                <a:latin typeface="Calibri"/>
                <a:cs typeface="Calibri"/>
              </a:rPr>
              <a:t> </a:t>
            </a:r>
            <a:r>
              <a:rPr sz="1992" dirty="0">
                <a:latin typeface="Calibri"/>
                <a:cs typeface="Calibri"/>
              </a:rPr>
              <a:t>kitaplığıdır.</a:t>
            </a:r>
            <a:r>
              <a:rPr sz="1992" spc="227" dirty="0">
                <a:latin typeface="Calibri"/>
                <a:cs typeface="Calibri"/>
              </a:rPr>
              <a:t> </a:t>
            </a:r>
            <a:r>
              <a:rPr sz="1992" dirty="0">
                <a:latin typeface="Calibri"/>
                <a:cs typeface="Calibri"/>
              </a:rPr>
              <a:t>Sınıflandırma,</a:t>
            </a:r>
            <a:r>
              <a:rPr sz="1992" spc="227" dirty="0">
                <a:latin typeface="Calibri"/>
                <a:cs typeface="Calibri"/>
              </a:rPr>
              <a:t> </a:t>
            </a:r>
            <a:r>
              <a:rPr sz="1992" spc="-14" dirty="0">
                <a:latin typeface="Calibri"/>
                <a:cs typeface="Calibri"/>
              </a:rPr>
              <a:t>regresyon </a:t>
            </a:r>
            <a:r>
              <a:rPr sz="1992" dirty="0">
                <a:latin typeface="Calibri"/>
                <a:cs typeface="Calibri"/>
              </a:rPr>
              <a:t>ve</a:t>
            </a:r>
            <a:r>
              <a:rPr sz="1992" spc="69" dirty="0">
                <a:latin typeface="Calibri"/>
                <a:cs typeface="Calibri"/>
              </a:rPr>
              <a:t> </a:t>
            </a:r>
            <a:r>
              <a:rPr sz="1992" dirty="0">
                <a:latin typeface="Calibri"/>
                <a:cs typeface="Calibri"/>
              </a:rPr>
              <a:t>kümeleme</a:t>
            </a:r>
            <a:r>
              <a:rPr sz="1992" spc="55" dirty="0">
                <a:latin typeface="Calibri"/>
                <a:cs typeface="Calibri"/>
              </a:rPr>
              <a:t> </a:t>
            </a:r>
            <a:r>
              <a:rPr sz="1992" dirty="0">
                <a:latin typeface="Calibri"/>
                <a:cs typeface="Calibri"/>
              </a:rPr>
              <a:t>algoritmalarının</a:t>
            </a:r>
            <a:r>
              <a:rPr sz="1992" spc="124" dirty="0">
                <a:latin typeface="Calibri"/>
                <a:cs typeface="Calibri"/>
              </a:rPr>
              <a:t> </a:t>
            </a:r>
            <a:r>
              <a:rPr sz="1992" dirty="0">
                <a:latin typeface="Calibri"/>
                <a:cs typeface="Calibri"/>
              </a:rPr>
              <a:t>çoğuna</a:t>
            </a:r>
            <a:r>
              <a:rPr sz="1992" spc="96" dirty="0">
                <a:latin typeface="Calibri"/>
                <a:cs typeface="Calibri"/>
              </a:rPr>
              <a:t> </a:t>
            </a:r>
            <a:r>
              <a:rPr sz="1992" dirty="0">
                <a:latin typeface="Calibri"/>
                <a:cs typeface="Calibri"/>
              </a:rPr>
              <a:t>sahiptir</a:t>
            </a:r>
            <a:r>
              <a:rPr sz="1992" spc="76" dirty="0">
                <a:latin typeface="Calibri"/>
                <a:cs typeface="Calibri"/>
              </a:rPr>
              <a:t> </a:t>
            </a:r>
            <a:r>
              <a:rPr sz="1992" dirty="0">
                <a:latin typeface="Calibri"/>
                <a:cs typeface="Calibri"/>
              </a:rPr>
              <a:t>ve</a:t>
            </a:r>
            <a:r>
              <a:rPr sz="1992" spc="48" dirty="0">
                <a:latin typeface="Calibri"/>
                <a:cs typeface="Calibri"/>
              </a:rPr>
              <a:t> </a:t>
            </a:r>
            <a:r>
              <a:rPr sz="1992" dirty="0">
                <a:latin typeface="Calibri"/>
                <a:cs typeface="Calibri"/>
              </a:rPr>
              <a:t>Numpy,</a:t>
            </a:r>
            <a:r>
              <a:rPr sz="1992" spc="96" dirty="0">
                <a:latin typeface="Calibri"/>
                <a:cs typeface="Calibri"/>
              </a:rPr>
              <a:t> </a:t>
            </a:r>
            <a:r>
              <a:rPr sz="1992" dirty="0">
                <a:latin typeface="Calibri"/>
                <a:cs typeface="Calibri"/>
              </a:rPr>
              <a:t>Scipy</a:t>
            </a:r>
            <a:r>
              <a:rPr sz="1992" spc="89" dirty="0">
                <a:latin typeface="Calibri"/>
                <a:cs typeface="Calibri"/>
              </a:rPr>
              <a:t> </a:t>
            </a:r>
            <a:r>
              <a:rPr sz="1992" dirty="0">
                <a:latin typeface="Calibri"/>
                <a:cs typeface="Calibri"/>
              </a:rPr>
              <a:t>gibi</a:t>
            </a:r>
            <a:r>
              <a:rPr sz="1992" spc="96" dirty="0">
                <a:latin typeface="Calibri"/>
                <a:cs typeface="Calibri"/>
              </a:rPr>
              <a:t> </a:t>
            </a:r>
            <a:r>
              <a:rPr sz="1992" dirty="0">
                <a:latin typeface="Calibri"/>
                <a:cs typeface="Calibri"/>
              </a:rPr>
              <a:t>Python</a:t>
            </a:r>
            <a:r>
              <a:rPr sz="1992" spc="34" dirty="0">
                <a:latin typeface="Calibri"/>
                <a:cs typeface="Calibri"/>
              </a:rPr>
              <a:t> </a:t>
            </a:r>
            <a:r>
              <a:rPr sz="1992" dirty="0">
                <a:latin typeface="Calibri"/>
                <a:cs typeface="Calibri"/>
              </a:rPr>
              <a:t>sayısal</a:t>
            </a:r>
            <a:r>
              <a:rPr sz="1992" spc="55" dirty="0">
                <a:latin typeface="Calibri"/>
                <a:cs typeface="Calibri"/>
              </a:rPr>
              <a:t> </a:t>
            </a:r>
            <a:r>
              <a:rPr sz="1992" dirty="0">
                <a:latin typeface="Calibri"/>
                <a:cs typeface="Calibri"/>
              </a:rPr>
              <a:t>kütüphaneleri</a:t>
            </a:r>
            <a:r>
              <a:rPr sz="1992" spc="96" dirty="0">
                <a:latin typeface="Calibri"/>
                <a:cs typeface="Calibri"/>
              </a:rPr>
              <a:t> </a:t>
            </a:r>
            <a:r>
              <a:rPr sz="1992" dirty="0">
                <a:latin typeface="Calibri"/>
                <a:cs typeface="Calibri"/>
              </a:rPr>
              <a:t>ile</a:t>
            </a:r>
            <a:r>
              <a:rPr sz="1992" spc="76" dirty="0">
                <a:latin typeface="Calibri"/>
                <a:cs typeface="Calibri"/>
              </a:rPr>
              <a:t> </a:t>
            </a:r>
            <a:r>
              <a:rPr sz="1992" spc="-14" dirty="0">
                <a:latin typeface="Calibri"/>
                <a:cs typeface="Calibri"/>
              </a:rPr>
              <a:t>çalışır.</a:t>
            </a:r>
            <a:endParaRPr sz="1992" dirty="0">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353800" cy="633169"/>
          </a:xfrm>
          <a:prstGeom prst="rect">
            <a:avLst/>
          </a:prstGeom>
        </p:spPr>
        <p:txBody>
          <a:bodyPr vert="horz" wrap="square" lIns="0" tIns="17446" rIns="0" bIns="0" rtlCol="0">
            <a:spAutoFit/>
          </a:bodyPr>
          <a:lstStyle/>
          <a:p>
            <a:pPr marL="17446">
              <a:spcBef>
                <a:spcPts val="137"/>
              </a:spcBef>
            </a:pPr>
            <a:r>
              <a:rPr lang="en-US" sz="4000" dirty="0" err="1"/>
              <a:t>Keşifçi</a:t>
            </a:r>
            <a:r>
              <a:rPr lang="en-US" sz="4000" dirty="0"/>
              <a:t> Veri </a:t>
            </a:r>
            <a:r>
              <a:rPr lang="en-US" sz="4000" dirty="0" err="1"/>
              <a:t>Analizi</a:t>
            </a:r>
            <a:r>
              <a:rPr lang="en-US" sz="4000" dirty="0"/>
              <a:t> (Exploratory Data Analysis-EDA</a:t>
            </a:r>
            <a:r>
              <a:rPr lang="tr-TR" sz="4000" dirty="0"/>
              <a:t>)</a:t>
            </a:r>
            <a:endParaRPr sz="4000" dirty="0"/>
          </a:p>
        </p:txBody>
      </p:sp>
      <p:sp>
        <p:nvSpPr>
          <p:cNvPr id="3" name="object 3"/>
          <p:cNvSpPr txBox="1"/>
          <p:nvPr/>
        </p:nvSpPr>
        <p:spPr>
          <a:xfrm>
            <a:off x="1037701" y="1297807"/>
            <a:ext cx="11745832" cy="1668314"/>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en-US" sz="2000" b="0" i="0" dirty="0" err="1">
                <a:solidFill>
                  <a:srgbClr val="242424"/>
                </a:solidFill>
                <a:effectLst/>
                <a:latin typeface="source-serif-pro"/>
              </a:rPr>
              <a:t>Makine</a:t>
            </a:r>
            <a:r>
              <a:rPr lang="en-US" sz="2000" b="0" i="0" dirty="0">
                <a:solidFill>
                  <a:srgbClr val="242424"/>
                </a:solidFill>
                <a:effectLst/>
                <a:latin typeface="source-serif-pro"/>
              </a:rPr>
              <a:t> </a:t>
            </a:r>
            <a:r>
              <a:rPr lang="en-US" sz="2000" b="0" i="0" dirty="0" err="1">
                <a:solidFill>
                  <a:srgbClr val="242424"/>
                </a:solidFill>
                <a:effectLst/>
                <a:latin typeface="source-serif-pro"/>
              </a:rPr>
              <a:t>öğrenmesi</a:t>
            </a:r>
            <a:r>
              <a:rPr lang="en-US" sz="2000" b="0" i="0" dirty="0">
                <a:solidFill>
                  <a:srgbClr val="242424"/>
                </a:solidFill>
                <a:effectLst/>
                <a:latin typeface="source-serif-pro"/>
              </a:rPr>
              <a:t> </a:t>
            </a:r>
            <a:r>
              <a:rPr lang="en-US" sz="2000" b="0" i="0" dirty="0" err="1">
                <a:solidFill>
                  <a:srgbClr val="242424"/>
                </a:solidFill>
                <a:effectLst/>
                <a:latin typeface="source-serif-pro"/>
              </a:rPr>
              <a:t>yolculuğu</a:t>
            </a:r>
            <a:r>
              <a:rPr lang="en-US" sz="2000" b="0" i="0" dirty="0">
                <a:solidFill>
                  <a:srgbClr val="242424"/>
                </a:solidFill>
                <a:effectLst/>
                <a:latin typeface="source-serif-pro"/>
              </a:rPr>
              <a:t> </a:t>
            </a:r>
            <a:r>
              <a:rPr lang="en-US" sz="2000" b="0" i="0" dirty="0" err="1">
                <a:solidFill>
                  <a:srgbClr val="242424"/>
                </a:solidFill>
                <a:effectLst/>
                <a:latin typeface="source-serif-pro"/>
              </a:rPr>
              <a:t>için</a:t>
            </a:r>
            <a:r>
              <a:rPr lang="en-US" sz="2000" b="0" i="0" dirty="0">
                <a:solidFill>
                  <a:srgbClr val="242424"/>
                </a:solidFill>
                <a:effectLst/>
                <a:latin typeface="source-serif-pro"/>
              </a:rPr>
              <a:t> ilk </a:t>
            </a:r>
            <a:r>
              <a:rPr lang="en-US" sz="2000" b="0" i="0" dirty="0" err="1">
                <a:solidFill>
                  <a:srgbClr val="242424"/>
                </a:solidFill>
                <a:effectLst/>
                <a:latin typeface="source-serif-pro"/>
              </a:rPr>
              <a:t>adım</a:t>
            </a:r>
            <a:r>
              <a:rPr lang="en-US" sz="2000" b="0" i="0" dirty="0">
                <a:solidFill>
                  <a:srgbClr val="242424"/>
                </a:solidFill>
                <a:effectLst/>
                <a:latin typeface="source-serif-pro"/>
              </a:rPr>
              <a:t>, </a:t>
            </a:r>
            <a:r>
              <a:rPr lang="en-US" sz="2000" b="0" i="0" dirty="0" err="1">
                <a:solidFill>
                  <a:srgbClr val="242424"/>
                </a:solidFill>
                <a:effectLst/>
                <a:latin typeface="source-serif-pro"/>
              </a:rPr>
              <a:t>üzerinde</a:t>
            </a:r>
            <a:r>
              <a:rPr lang="en-US" sz="2000" b="0" i="0" dirty="0">
                <a:solidFill>
                  <a:srgbClr val="242424"/>
                </a:solidFill>
                <a:effectLst/>
                <a:latin typeface="source-serif-pro"/>
              </a:rPr>
              <a:t> </a:t>
            </a:r>
            <a:r>
              <a:rPr lang="en-US" sz="2000" b="0" i="0" dirty="0" err="1">
                <a:solidFill>
                  <a:srgbClr val="242424"/>
                </a:solidFill>
                <a:effectLst/>
                <a:latin typeface="source-serif-pro"/>
              </a:rPr>
              <a:t>çalışacağımız</a:t>
            </a:r>
            <a:r>
              <a:rPr lang="en-US" sz="2000" b="0" i="0" dirty="0">
                <a:solidFill>
                  <a:srgbClr val="242424"/>
                </a:solidFill>
                <a:effectLst/>
                <a:latin typeface="source-serif-pro"/>
              </a:rPr>
              <a:t> </a:t>
            </a:r>
            <a:r>
              <a:rPr lang="en-US" sz="2000" b="0" i="0" dirty="0" err="1">
                <a:solidFill>
                  <a:srgbClr val="242424"/>
                </a:solidFill>
                <a:effectLst/>
                <a:latin typeface="source-serif-pro"/>
              </a:rPr>
              <a:t>veriyi</a:t>
            </a:r>
            <a:r>
              <a:rPr lang="en-US" sz="2000" b="0" i="0" dirty="0">
                <a:solidFill>
                  <a:srgbClr val="242424"/>
                </a:solidFill>
                <a:effectLst/>
                <a:latin typeface="source-serif-pro"/>
              </a:rPr>
              <a:t> </a:t>
            </a:r>
            <a:r>
              <a:rPr lang="en-US" sz="2000" b="0" i="0" dirty="0" err="1">
                <a:solidFill>
                  <a:srgbClr val="242424"/>
                </a:solidFill>
                <a:effectLst/>
                <a:latin typeface="source-serif-pro"/>
              </a:rPr>
              <a:t>tanımak</a:t>
            </a:r>
            <a:r>
              <a:rPr lang="en-US" sz="2000" b="0" i="0" dirty="0">
                <a:solidFill>
                  <a:srgbClr val="242424"/>
                </a:solidFill>
                <a:effectLst/>
                <a:latin typeface="source-serif-pro"/>
              </a:rPr>
              <a:t> </a:t>
            </a:r>
            <a:r>
              <a:rPr lang="en-US" sz="2000" b="0" i="0" dirty="0" err="1">
                <a:solidFill>
                  <a:srgbClr val="242424"/>
                </a:solidFill>
                <a:effectLst/>
                <a:latin typeface="source-serif-pro"/>
              </a:rPr>
              <a:t>olmalı</a:t>
            </a:r>
            <a:r>
              <a:rPr lang="en-US" sz="2000" b="0" i="0" dirty="0">
                <a:solidFill>
                  <a:srgbClr val="242424"/>
                </a:solidFill>
                <a:effectLst/>
                <a:latin typeface="source-serif-pro"/>
              </a:rPr>
              <a:t>.</a:t>
            </a:r>
            <a:endParaRPr lang="tr-TR" sz="2000" b="0" i="0" dirty="0">
              <a:solidFill>
                <a:srgbClr val="242424"/>
              </a:solidFill>
              <a:effectLst/>
              <a:latin typeface="source-serif-pro"/>
            </a:endParaRPr>
          </a:p>
          <a:p>
            <a:pPr marL="274774" marR="6978" indent="-258201" algn="just">
              <a:lnSpc>
                <a:spcPct val="92100"/>
              </a:lnSpc>
              <a:spcBef>
                <a:spcPts val="378"/>
              </a:spcBef>
              <a:buFont typeface="Arial MT"/>
              <a:buChar char="•"/>
              <a:tabLst>
                <a:tab pos="276519" algn="l"/>
              </a:tabLst>
            </a:pPr>
            <a:endParaRPr lang="tr-TR" sz="2000" dirty="0">
              <a:solidFill>
                <a:srgbClr val="242424"/>
              </a:solidFill>
              <a:latin typeface="source-serif-pro"/>
              <a:cs typeface="Calibri"/>
            </a:endParaRPr>
          </a:p>
          <a:p>
            <a:pPr marL="274774" marR="6978" indent="-258201" algn="just">
              <a:lnSpc>
                <a:spcPct val="92100"/>
              </a:lnSpc>
              <a:spcBef>
                <a:spcPts val="378"/>
              </a:spcBef>
              <a:buFont typeface="Arial MT"/>
              <a:buChar char="•"/>
              <a:tabLst>
                <a:tab pos="276519" algn="l"/>
              </a:tabLst>
            </a:pPr>
            <a:endParaRPr lang="tr-TR" sz="2000" dirty="0">
              <a:solidFill>
                <a:srgbClr val="242424"/>
              </a:solidFill>
              <a:latin typeface="source-serif-pro"/>
              <a:cs typeface="Calibri"/>
            </a:endParaRPr>
          </a:p>
          <a:p>
            <a:pPr marL="274774" marR="6978" indent="-258201" algn="just">
              <a:lnSpc>
                <a:spcPct val="92100"/>
              </a:lnSpc>
              <a:spcBef>
                <a:spcPts val="378"/>
              </a:spcBef>
              <a:buFont typeface="Arial MT"/>
              <a:buChar char="•"/>
              <a:tabLst>
                <a:tab pos="276519" algn="l"/>
              </a:tabLst>
            </a:pPr>
            <a:endParaRPr lang="tr-TR" sz="2000" dirty="0">
              <a:solidFill>
                <a:srgbClr val="242424"/>
              </a:solidFill>
              <a:latin typeface="source-serif-pro"/>
              <a:cs typeface="Calibri"/>
            </a:endParaRPr>
          </a:p>
          <a:p>
            <a:pPr marL="274774" marR="6978" indent="-258201" algn="just">
              <a:lnSpc>
                <a:spcPct val="92100"/>
              </a:lnSpc>
              <a:spcBef>
                <a:spcPts val="378"/>
              </a:spcBef>
              <a:buFont typeface="Arial MT"/>
              <a:buChar char="•"/>
              <a:tabLst>
                <a:tab pos="276519" algn="l"/>
              </a:tabLst>
            </a:pPr>
            <a:endParaRPr sz="1992" dirty="0">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13314" name="Picture 2">
            <a:extLst>
              <a:ext uri="{FF2B5EF4-FFF2-40B4-BE49-F238E27FC236}">
                <a16:creationId xmlns:a16="http://schemas.microsoft.com/office/drawing/2014/main" id="{C39450B4-4A76-D3E7-D399-624413D45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589" y="3972256"/>
            <a:ext cx="4360277" cy="364774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9A5637AC-4091-C144-1F78-0E88B77159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816" y="1859998"/>
            <a:ext cx="12387251" cy="2026201"/>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71E1F83C-B2D9-6A83-206F-82DFFFBC76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1571" y="3886199"/>
            <a:ext cx="7703246"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032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353800" cy="633169"/>
          </a:xfrm>
          <a:prstGeom prst="rect">
            <a:avLst/>
          </a:prstGeom>
        </p:spPr>
        <p:txBody>
          <a:bodyPr vert="horz" wrap="square" lIns="0" tIns="17446" rIns="0" bIns="0" rtlCol="0">
            <a:spAutoFit/>
          </a:bodyPr>
          <a:lstStyle/>
          <a:p>
            <a:pPr marL="17446">
              <a:spcBef>
                <a:spcPts val="137"/>
              </a:spcBef>
            </a:pPr>
            <a:r>
              <a:rPr lang="en-US" sz="4000" dirty="0" err="1"/>
              <a:t>Keşifçi</a:t>
            </a:r>
            <a:r>
              <a:rPr lang="en-US" sz="4000" dirty="0"/>
              <a:t> Veri </a:t>
            </a:r>
            <a:r>
              <a:rPr lang="en-US" sz="4000" dirty="0" err="1"/>
              <a:t>Analizi</a:t>
            </a:r>
            <a:r>
              <a:rPr lang="en-US" sz="4000" dirty="0"/>
              <a:t> (Exploratory Data Analysis-EDA</a:t>
            </a:r>
            <a:r>
              <a:rPr lang="tr-TR" sz="4000" dirty="0"/>
              <a:t>)</a:t>
            </a:r>
            <a:endParaRPr sz="4000" dirty="0"/>
          </a:p>
        </p:txBody>
      </p:sp>
      <p:pic>
        <p:nvPicPr>
          <p:cNvPr id="15362" name="Picture 2">
            <a:extLst>
              <a:ext uri="{FF2B5EF4-FFF2-40B4-BE49-F238E27FC236}">
                <a16:creationId xmlns:a16="http://schemas.microsoft.com/office/drawing/2014/main" id="{6D355BA7-0D6E-C063-82FB-D242D431AD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1" y="1143000"/>
            <a:ext cx="6477000" cy="318298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019EDA17-40BF-7D80-A228-525330E0B8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5242" y="1205014"/>
            <a:ext cx="7174221" cy="313938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FE326F88-830C-D6FC-98A4-1D29FE458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00" y="5053896"/>
            <a:ext cx="6449342" cy="2252663"/>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4B84C79B-443A-DF31-7D12-117E38092C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4000" y="4952214"/>
            <a:ext cx="7059151" cy="245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975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353800" cy="633169"/>
          </a:xfrm>
          <a:prstGeom prst="rect">
            <a:avLst/>
          </a:prstGeom>
        </p:spPr>
        <p:txBody>
          <a:bodyPr vert="horz" wrap="square" lIns="0" tIns="17446" rIns="0" bIns="0" rtlCol="0">
            <a:spAutoFit/>
          </a:bodyPr>
          <a:lstStyle/>
          <a:p>
            <a:pPr marL="17446">
              <a:spcBef>
                <a:spcPts val="137"/>
              </a:spcBef>
            </a:pPr>
            <a:r>
              <a:rPr lang="it-IT" sz="4000" dirty="0"/>
              <a:t>Veri Ön İşleme (Data PreProcessing)</a:t>
            </a:r>
            <a:endParaRPr sz="4000" dirty="0"/>
          </a:p>
        </p:txBody>
      </p:sp>
      <p:pic>
        <p:nvPicPr>
          <p:cNvPr id="17412" name="Picture 4" descr="Data Preprocessing in Machine Learning">
            <a:extLst>
              <a:ext uri="{FF2B5EF4-FFF2-40B4-BE49-F238E27FC236}">
                <a16:creationId xmlns:a16="http://schemas.microsoft.com/office/drawing/2014/main" id="{DDB98286-5FD9-466D-DA20-A4079065F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843" y="1219200"/>
            <a:ext cx="9967913" cy="6457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05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3878" y="687217"/>
            <a:ext cx="13509843" cy="639796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001" y="364158"/>
            <a:ext cx="11353800" cy="715180"/>
          </a:xfrm>
          <a:prstGeom prst="rect">
            <a:avLst/>
          </a:prstGeom>
        </p:spPr>
        <p:txBody>
          <a:bodyPr vert="horz" wrap="square" lIns="0" tIns="17446" rIns="0" bIns="0" rtlCol="0">
            <a:spAutoFit/>
          </a:bodyPr>
          <a:lstStyle/>
          <a:p>
            <a:pPr marL="17446">
              <a:spcBef>
                <a:spcPts val="137"/>
              </a:spcBef>
            </a:pPr>
            <a:r>
              <a:rPr sz="4533" dirty="0"/>
              <a:t>Makine</a:t>
            </a:r>
            <a:r>
              <a:rPr sz="4533" spc="-185" dirty="0"/>
              <a:t> </a:t>
            </a:r>
            <a:r>
              <a:rPr sz="4533" dirty="0"/>
              <a:t>Öğrenmesi</a:t>
            </a:r>
            <a:r>
              <a:rPr sz="4533" spc="-157" dirty="0"/>
              <a:t> </a:t>
            </a:r>
            <a:r>
              <a:rPr sz="4533" spc="-14" dirty="0"/>
              <a:t>Algoritmaları</a:t>
            </a:r>
            <a:endParaRPr sz="4533" dirty="0"/>
          </a:p>
        </p:txBody>
      </p:sp>
      <p:sp>
        <p:nvSpPr>
          <p:cNvPr id="3" name="object 3"/>
          <p:cNvSpPr txBox="1"/>
          <p:nvPr/>
        </p:nvSpPr>
        <p:spPr>
          <a:xfrm>
            <a:off x="1037701" y="1186334"/>
            <a:ext cx="3113322" cy="1161235"/>
          </a:xfrm>
          <a:prstGeom prst="rect">
            <a:avLst/>
          </a:prstGeom>
        </p:spPr>
        <p:txBody>
          <a:bodyPr vert="horz" wrap="square" lIns="0" tIns="135210" rIns="0" bIns="0" rtlCol="0">
            <a:spAutoFit/>
          </a:bodyPr>
          <a:lstStyle/>
          <a:p>
            <a:pPr marL="285242" indent="-267796">
              <a:spcBef>
                <a:spcPts val="1065"/>
              </a:spcBef>
              <a:buAutoNum type="arabicPlain"/>
              <a:tabLst>
                <a:tab pos="285242" algn="l"/>
              </a:tabLst>
            </a:pPr>
            <a:r>
              <a:rPr sz="1992" b="1" dirty="0">
                <a:latin typeface="Calibri"/>
                <a:cs typeface="Calibri"/>
              </a:rPr>
              <a:t>Regresyon</a:t>
            </a:r>
            <a:r>
              <a:rPr sz="1992" b="1" spc="34" dirty="0">
                <a:latin typeface="Calibri"/>
                <a:cs typeface="Calibri"/>
              </a:rPr>
              <a:t> </a:t>
            </a:r>
            <a:r>
              <a:rPr sz="1992" b="1" spc="-14" dirty="0">
                <a:latin typeface="Calibri"/>
                <a:cs typeface="Calibri"/>
              </a:rPr>
              <a:t>(Tahmin)</a:t>
            </a:r>
            <a:endParaRPr sz="1992" dirty="0">
              <a:latin typeface="Calibri"/>
              <a:cs typeface="Calibri"/>
            </a:endParaRPr>
          </a:p>
          <a:p>
            <a:pPr marL="274774" marR="6978" lvl="1" indent="-258201">
              <a:lnSpc>
                <a:spcPts val="2212"/>
              </a:lnSpc>
              <a:spcBef>
                <a:spcPts val="1159"/>
              </a:spcBef>
              <a:buFont typeface="Arial MT"/>
              <a:buChar char="•"/>
              <a:tabLst>
                <a:tab pos="276519" algn="l"/>
                <a:tab pos="1206390" algn="l"/>
                <a:tab pos="2348230" algn="l"/>
              </a:tabLst>
            </a:pPr>
            <a:r>
              <a:rPr sz="1992" b="1" spc="-14" dirty="0">
                <a:latin typeface="Calibri"/>
                <a:cs typeface="Calibri"/>
              </a:rPr>
              <a:t>Sürekli</a:t>
            </a:r>
            <a:r>
              <a:rPr sz="1992" b="1" dirty="0">
                <a:latin typeface="Calibri"/>
                <a:cs typeface="Calibri"/>
              </a:rPr>
              <a:t>	</a:t>
            </a:r>
            <a:r>
              <a:rPr sz="1992" spc="-14" dirty="0">
                <a:latin typeface="Calibri"/>
                <a:cs typeface="Calibri"/>
              </a:rPr>
              <a:t>değerleri</a:t>
            </a:r>
            <a:r>
              <a:rPr sz="1992" dirty="0">
                <a:latin typeface="Calibri"/>
                <a:cs typeface="Calibri"/>
              </a:rPr>
              <a:t>	</a:t>
            </a:r>
            <a:r>
              <a:rPr sz="1992" spc="-14" dirty="0">
                <a:latin typeface="Calibri"/>
                <a:cs typeface="Calibri"/>
              </a:rPr>
              <a:t>tahmin 	</a:t>
            </a:r>
            <a:r>
              <a:rPr sz="1992" dirty="0">
                <a:latin typeface="Calibri"/>
                <a:cs typeface="Calibri"/>
              </a:rPr>
              <a:t>algoritmaları</a:t>
            </a:r>
            <a:r>
              <a:rPr sz="1992" spc="110" dirty="0">
                <a:latin typeface="Calibri"/>
                <a:cs typeface="Calibri"/>
              </a:rPr>
              <a:t> </a:t>
            </a:r>
            <a:r>
              <a:rPr sz="1992" spc="-14" dirty="0">
                <a:latin typeface="Calibri"/>
                <a:cs typeface="Calibri"/>
              </a:rPr>
              <a:t>kullanılır.</a:t>
            </a:r>
            <a:endParaRPr sz="1992" dirty="0">
              <a:latin typeface="Calibri"/>
              <a:cs typeface="Calibri"/>
            </a:endParaRPr>
          </a:p>
        </p:txBody>
      </p:sp>
      <p:sp>
        <p:nvSpPr>
          <p:cNvPr id="4" name="object 4"/>
          <p:cNvSpPr txBox="1"/>
          <p:nvPr/>
        </p:nvSpPr>
        <p:spPr>
          <a:xfrm>
            <a:off x="4316645" y="1720805"/>
            <a:ext cx="706582"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etmek</a:t>
            </a:r>
            <a:endParaRPr sz="1992">
              <a:latin typeface="Calibri"/>
              <a:cs typeface="Calibri"/>
            </a:endParaRPr>
          </a:p>
        </p:txBody>
      </p:sp>
      <p:sp>
        <p:nvSpPr>
          <p:cNvPr id="5" name="object 5"/>
          <p:cNvSpPr txBox="1"/>
          <p:nvPr/>
        </p:nvSpPr>
        <p:spPr>
          <a:xfrm>
            <a:off x="5186319" y="1720805"/>
            <a:ext cx="397779" cy="330342"/>
          </a:xfrm>
          <a:prstGeom prst="rect">
            <a:avLst/>
          </a:prstGeom>
        </p:spPr>
        <p:txBody>
          <a:bodyPr vert="horz" wrap="square" lIns="0" tIns="23553" rIns="0" bIns="0" rtlCol="0">
            <a:spAutoFit/>
          </a:bodyPr>
          <a:lstStyle/>
          <a:p>
            <a:pPr marL="17446">
              <a:spcBef>
                <a:spcPts val="185"/>
              </a:spcBef>
            </a:pPr>
            <a:r>
              <a:rPr sz="1992" spc="-27" dirty="0">
                <a:latin typeface="Calibri"/>
                <a:cs typeface="Calibri"/>
              </a:rPr>
              <a:t>için</a:t>
            </a:r>
            <a:endParaRPr sz="1992">
              <a:latin typeface="Calibri"/>
              <a:cs typeface="Calibri"/>
            </a:endParaRPr>
          </a:p>
        </p:txBody>
      </p:sp>
      <p:sp>
        <p:nvSpPr>
          <p:cNvPr id="6" name="object 6"/>
          <p:cNvSpPr txBox="1"/>
          <p:nvPr/>
        </p:nvSpPr>
        <p:spPr>
          <a:xfrm>
            <a:off x="5747064" y="1720805"/>
            <a:ext cx="1077319"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regresyon</a:t>
            </a:r>
            <a:endParaRPr sz="1992">
              <a:latin typeface="Calibri"/>
              <a:cs typeface="Calibri"/>
            </a:endParaRPr>
          </a:p>
        </p:txBody>
      </p:sp>
      <p:sp>
        <p:nvSpPr>
          <p:cNvPr id="7" name="object 7"/>
          <p:cNvSpPr txBox="1"/>
          <p:nvPr/>
        </p:nvSpPr>
        <p:spPr>
          <a:xfrm>
            <a:off x="1556910" y="2312722"/>
            <a:ext cx="2548056" cy="1802278"/>
          </a:xfrm>
          <a:prstGeom prst="rect">
            <a:avLst/>
          </a:prstGeom>
        </p:spPr>
        <p:txBody>
          <a:bodyPr vert="horz" wrap="square" lIns="0" tIns="63680" rIns="0" bIns="0" rtlCol="0">
            <a:spAutoFit/>
          </a:bodyPr>
          <a:lstStyle/>
          <a:p>
            <a:pPr marL="273030" indent="-255584">
              <a:spcBef>
                <a:spcPts val="501"/>
              </a:spcBef>
              <a:buFont typeface="Arial MT"/>
              <a:buChar char="•"/>
              <a:tabLst>
                <a:tab pos="273030" algn="l"/>
              </a:tabLst>
            </a:pPr>
            <a:r>
              <a:rPr sz="1992" dirty="0">
                <a:latin typeface="Calibri"/>
                <a:cs typeface="Calibri"/>
              </a:rPr>
              <a:t>Doğrusal</a:t>
            </a:r>
            <a:r>
              <a:rPr sz="1992" spc="124" dirty="0">
                <a:latin typeface="Calibri"/>
                <a:cs typeface="Calibri"/>
              </a:rPr>
              <a:t> </a:t>
            </a:r>
            <a:r>
              <a:rPr sz="1992" spc="-14" dirty="0">
                <a:latin typeface="Calibri"/>
                <a:cs typeface="Calibri"/>
              </a:rPr>
              <a:t>Regresyon</a:t>
            </a:r>
            <a:endParaRPr sz="1992" dirty="0">
              <a:latin typeface="Calibri"/>
              <a:cs typeface="Calibri"/>
            </a:endParaRPr>
          </a:p>
          <a:p>
            <a:pPr marL="273030" indent="-255584">
              <a:spcBef>
                <a:spcPts val="385"/>
              </a:spcBef>
              <a:buFont typeface="Arial MT"/>
              <a:buChar char="•"/>
              <a:tabLst>
                <a:tab pos="273030" algn="l"/>
              </a:tabLst>
            </a:pPr>
            <a:r>
              <a:rPr sz="1992" dirty="0">
                <a:latin typeface="Calibri"/>
                <a:cs typeface="Calibri"/>
              </a:rPr>
              <a:t>Polinom</a:t>
            </a:r>
            <a:r>
              <a:rPr sz="1992" spc="76" dirty="0">
                <a:latin typeface="Calibri"/>
                <a:cs typeface="Calibri"/>
              </a:rPr>
              <a:t> </a:t>
            </a:r>
            <a:r>
              <a:rPr sz="1992" spc="-14" dirty="0">
                <a:latin typeface="Calibri"/>
                <a:cs typeface="Calibri"/>
              </a:rPr>
              <a:t>Regresyon</a:t>
            </a:r>
            <a:endParaRPr sz="1992" dirty="0">
              <a:latin typeface="Calibri"/>
              <a:cs typeface="Calibri"/>
            </a:endParaRPr>
          </a:p>
          <a:p>
            <a:pPr marL="273030" indent="-255584">
              <a:spcBef>
                <a:spcPts val="378"/>
              </a:spcBef>
              <a:buFont typeface="Arial MT"/>
              <a:buChar char="•"/>
              <a:tabLst>
                <a:tab pos="273030" algn="l"/>
              </a:tabLst>
            </a:pPr>
            <a:r>
              <a:rPr sz="1992" dirty="0">
                <a:latin typeface="Calibri"/>
                <a:cs typeface="Calibri"/>
              </a:rPr>
              <a:t>Üstel</a:t>
            </a:r>
            <a:r>
              <a:rPr sz="1992" spc="27" dirty="0">
                <a:latin typeface="Calibri"/>
                <a:cs typeface="Calibri"/>
              </a:rPr>
              <a:t> </a:t>
            </a:r>
            <a:r>
              <a:rPr sz="1992" spc="-14" dirty="0">
                <a:latin typeface="Calibri"/>
                <a:cs typeface="Calibri"/>
              </a:rPr>
              <a:t>Regresyon</a:t>
            </a:r>
            <a:endParaRPr sz="1992" dirty="0">
              <a:latin typeface="Calibri"/>
              <a:cs typeface="Calibri"/>
            </a:endParaRPr>
          </a:p>
          <a:p>
            <a:pPr marL="273030" indent="-255584">
              <a:spcBef>
                <a:spcPts val="378"/>
              </a:spcBef>
              <a:buFont typeface="Arial MT"/>
              <a:buChar char="•"/>
              <a:tabLst>
                <a:tab pos="273030" algn="l"/>
              </a:tabLst>
            </a:pPr>
            <a:r>
              <a:rPr sz="1992" dirty="0">
                <a:latin typeface="Calibri"/>
                <a:cs typeface="Calibri"/>
              </a:rPr>
              <a:t>Lojistik</a:t>
            </a:r>
            <a:r>
              <a:rPr sz="1992" spc="41" dirty="0">
                <a:latin typeface="Calibri"/>
                <a:cs typeface="Calibri"/>
              </a:rPr>
              <a:t> </a:t>
            </a:r>
            <a:r>
              <a:rPr sz="1992" spc="-14" dirty="0">
                <a:latin typeface="Calibri"/>
                <a:cs typeface="Calibri"/>
              </a:rPr>
              <a:t>regresyon</a:t>
            </a:r>
            <a:endParaRPr sz="1992" dirty="0">
              <a:latin typeface="Calibri"/>
              <a:cs typeface="Calibri"/>
            </a:endParaRPr>
          </a:p>
          <a:p>
            <a:pPr marL="273030" indent="-255584">
              <a:spcBef>
                <a:spcPts val="378"/>
              </a:spcBef>
              <a:buFont typeface="Arial MT"/>
              <a:buChar char="•"/>
              <a:tabLst>
                <a:tab pos="273030" algn="l"/>
              </a:tabLst>
            </a:pPr>
            <a:r>
              <a:rPr sz="1992" dirty="0">
                <a:latin typeface="Calibri"/>
                <a:cs typeface="Calibri"/>
              </a:rPr>
              <a:t>Logaritmik</a:t>
            </a:r>
            <a:r>
              <a:rPr sz="1992" spc="62" dirty="0">
                <a:latin typeface="Calibri"/>
                <a:cs typeface="Calibri"/>
              </a:rPr>
              <a:t> </a:t>
            </a:r>
            <a:r>
              <a:rPr sz="1992" spc="-14" dirty="0">
                <a:latin typeface="Calibri"/>
                <a:cs typeface="Calibri"/>
              </a:rPr>
              <a:t>Regresyon</a:t>
            </a:r>
            <a:endParaRPr sz="1992" dirty="0">
              <a:latin typeface="Calibri"/>
              <a:cs typeface="Calibri"/>
            </a:endParaRPr>
          </a:p>
        </p:txBody>
      </p:sp>
      <p:sp>
        <p:nvSpPr>
          <p:cNvPr id="8" name="object 8"/>
          <p:cNvSpPr txBox="1"/>
          <p:nvPr/>
        </p:nvSpPr>
        <p:spPr>
          <a:xfrm>
            <a:off x="1037700" y="4073541"/>
            <a:ext cx="5785248" cy="1161235"/>
          </a:xfrm>
          <a:prstGeom prst="rect">
            <a:avLst/>
          </a:prstGeom>
        </p:spPr>
        <p:txBody>
          <a:bodyPr vert="horz" wrap="square" lIns="0" tIns="135210" rIns="0" bIns="0" rtlCol="0">
            <a:spAutoFit/>
          </a:bodyPr>
          <a:lstStyle/>
          <a:p>
            <a:pPr marL="17446">
              <a:spcBef>
                <a:spcPts val="1065"/>
              </a:spcBef>
            </a:pPr>
            <a:r>
              <a:rPr sz="1992" b="1" dirty="0">
                <a:latin typeface="Calibri"/>
                <a:cs typeface="Calibri"/>
              </a:rPr>
              <a:t>2-</a:t>
            </a:r>
            <a:r>
              <a:rPr sz="1992" b="1" spc="27" dirty="0">
                <a:latin typeface="Calibri"/>
                <a:cs typeface="Calibri"/>
              </a:rPr>
              <a:t> </a:t>
            </a:r>
            <a:r>
              <a:rPr sz="1992" b="1" spc="-14" dirty="0">
                <a:latin typeface="Calibri"/>
                <a:cs typeface="Calibri"/>
              </a:rPr>
              <a:t>Sınıflandırma</a:t>
            </a:r>
            <a:endParaRPr sz="1992">
              <a:latin typeface="Calibri"/>
              <a:cs typeface="Calibri"/>
            </a:endParaRPr>
          </a:p>
          <a:p>
            <a:pPr marL="274774" marR="6978" indent="-258201">
              <a:lnSpc>
                <a:spcPts val="2212"/>
              </a:lnSpc>
              <a:spcBef>
                <a:spcPts val="1159"/>
              </a:spcBef>
              <a:buFont typeface="Arial MT"/>
              <a:buChar char="•"/>
              <a:tabLst>
                <a:tab pos="276519" algn="l"/>
              </a:tabLst>
            </a:pPr>
            <a:r>
              <a:rPr sz="1992" dirty="0">
                <a:latin typeface="Calibri"/>
                <a:cs typeface="Calibri"/>
              </a:rPr>
              <a:t>Bir</a:t>
            </a:r>
            <a:r>
              <a:rPr sz="1992" spc="199" dirty="0">
                <a:latin typeface="Calibri"/>
                <a:cs typeface="Calibri"/>
              </a:rPr>
              <a:t>  </a:t>
            </a:r>
            <a:r>
              <a:rPr sz="1992" dirty="0">
                <a:latin typeface="Calibri"/>
                <a:cs typeface="Calibri"/>
              </a:rPr>
              <a:t>dizi</a:t>
            </a:r>
            <a:r>
              <a:rPr sz="1992" spc="206" dirty="0">
                <a:latin typeface="Calibri"/>
                <a:cs typeface="Calibri"/>
              </a:rPr>
              <a:t>  </a:t>
            </a:r>
            <a:r>
              <a:rPr sz="1992" dirty="0">
                <a:latin typeface="Calibri"/>
                <a:cs typeface="Calibri"/>
              </a:rPr>
              <a:t>öğenin</a:t>
            </a:r>
            <a:r>
              <a:rPr sz="1992" spc="206" dirty="0">
                <a:latin typeface="Calibri"/>
                <a:cs typeface="Calibri"/>
              </a:rPr>
              <a:t>  </a:t>
            </a:r>
            <a:r>
              <a:rPr sz="1992" dirty="0">
                <a:latin typeface="Calibri"/>
                <a:cs typeface="Calibri"/>
              </a:rPr>
              <a:t>sınıfını</a:t>
            </a:r>
            <a:r>
              <a:rPr sz="1992" spc="206" dirty="0">
                <a:latin typeface="Calibri"/>
                <a:cs typeface="Calibri"/>
              </a:rPr>
              <a:t>  </a:t>
            </a:r>
            <a:r>
              <a:rPr sz="1992" dirty="0">
                <a:latin typeface="Calibri"/>
                <a:cs typeface="Calibri"/>
              </a:rPr>
              <a:t>veya</a:t>
            </a:r>
            <a:r>
              <a:rPr sz="1992" spc="199" dirty="0">
                <a:latin typeface="Calibri"/>
                <a:cs typeface="Calibri"/>
              </a:rPr>
              <a:t>  </a:t>
            </a:r>
            <a:r>
              <a:rPr sz="1992" b="1" dirty="0">
                <a:latin typeface="Calibri"/>
                <a:cs typeface="Calibri"/>
              </a:rPr>
              <a:t>kategorisini</a:t>
            </a:r>
            <a:r>
              <a:rPr sz="1992" b="1" spc="199" dirty="0">
                <a:latin typeface="Calibri"/>
                <a:cs typeface="Calibri"/>
              </a:rPr>
              <a:t>  </a:t>
            </a:r>
            <a:r>
              <a:rPr sz="1992" spc="-14" dirty="0">
                <a:latin typeface="Calibri"/>
                <a:cs typeface="Calibri"/>
              </a:rPr>
              <a:t>tahmin 	</a:t>
            </a:r>
            <a:r>
              <a:rPr sz="1992" dirty="0">
                <a:latin typeface="Calibri"/>
                <a:cs typeface="Calibri"/>
              </a:rPr>
              <a:t>etmek</a:t>
            </a:r>
            <a:r>
              <a:rPr sz="1992" spc="48" dirty="0">
                <a:latin typeface="Calibri"/>
                <a:cs typeface="Calibri"/>
              </a:rPr>
              <a:t> </a:t>
            </a:r>
            <a:r>
              <a:rPr sz="1992" dirty="0">
                <a:latin typeface="Calibri"/>
                <a:cs typeface="Calibri"/>
              </a:rPr>
              <a:t>için</a:t>
            </a:r>
            <a:r>
              <a:rPr sz="1992" spc="117" dirty="0">
                <a:latin typeface="Calibri"/>
                <a:cs typeface="Calibri"/>
              </a:rPr>
              <a:t> </a:t>
            </a:r>
            <a:r>
              <a:rPr sz="1992" dirty="0">
                <a:latin typeface="Calibri"/>
                <a:cs typeface="Calibri"/>
              </a:rPr>
              <a:t>sınıflandırma</a:t>
            </a:r>
            <a:r>
              <a:rPr sz="1992" spc="117" dirty="0">
                <a:latin typeface="Calibri"/>
                <a:cs typeface="Calibri"/>
              </a:rPr>
              <a:t> </a:t>
            </a:r>
            <a:r>
              <a:rPr sz="1992" dirty="0">
                <a:latin typeface="Calibri"/>
                <a:cs typeface="Calibri"/>
              </a:rPr>
              <a:t>algoritmaları</a:t>
            </a:r>
            <a:r>
              <a:rPr sz="1992" spc="131" dirty="0">
                <a:latin typeface="Calibri"/>
                <a:cs typeface="Calibri"/>
              </a:rPr>
              <a:t> </a:t>
            </a:r>
            <a:r>
              <a:rPr sz="1992" spc="-14" dirty="0">
                <a:latin typeface="Calibri"/>
                <a:cs typeface="Calibri"/>
              </a:rPr>
              <a:t>kullanılır.</a:t>
            </a:r>
            <a:endParaRPr sz="1992">
              <a:latin typeface="Calibri"/>
              <a:cs typeface="Calibri"/>
            </a:endParaRPr>
          </a:p>
        </p:txBody>
      </p:sp>
      <p:sp>
        <p:nvSpPr>
          <p:cNvPr id="9" name="object 9"/>
          <p:cNvSpPr txBox="1"/>
          <p:nvPr/>
        </p:nvSpPr>
        <p:spPr>
          <a:xfrm>
            <a:off x="1556910" y="5199801"/>
            <a:ext cx="2769626" cy="1802278"/>
          </a:xfrm>
          <a:prstGeom prst="rect">
            <a:avLst/>
          </a:prstGeom>
        </p:spPr>
        <p:txBody>
          <a:bodyPr vert="horz" wrap="square" lIns="0" tIns="63680" rIns="0" bIns="0" rtlCol="0">
            <a:spAutoFit/>
          </a:bodyPr>
          <a:lstStyle/>
          <a:p>
            <a:pPr marL="273030" indent="-255584">
              <a:spcBef>
                <a:spcPts val="501"/>
              </a:spcBef>
              <a:buFont typeface="Arial MT"/>
              <a:buChar char="•"/>
              <a:tabLst>
                <a:tab pos="273030" algn="l"/>
              </a:tabLst>
            </a:pPr>
            <a:r>
              <a:rPr sz="1992" dirty="0">
                <a:latin typeface="Calibri"/>
                <a:cs typeface="Calibri"/>
              </a:rPr>
              <a:t>K-En</a:t>
            </a:r>
            <a:r>
              <a:rPr sz="1992" spc="-14" dirty="0">
                <a:latin typeface="Calibri"/>
                <a:cs typeface="Calibri"/>
              </a:rPr>
              <a:t> </a:t>
            </a:r>
            <a:r>
              <a:rPr sz="1992" dirty="0">
                <a:latin typeface="Calibri"/>
                <a:cs typeface="Calibri"/>
              </a:rPr>
              <a:t>Yakın</a:t>
            </a:r>
            <a:r>
              <a:rPr sz="1992" spc="7" dirty="0">
                <a:latin typeface="Calibri"/>
                <a:cs typeface="Calibri"/>
              </a:rPr>
              <a:t> </a:t>
            </a:r>
            <a:r>
              <a:rPr sz="1992" spc="-14" dirty="0">
                <a:latin typeface="Calibri"/>
                <a:cs typeface="Calibri"/>
              </a:rPr>
              <a:t>Komşular</a:t>
            </a:r>
            <a:endParaRPr sz="1992">
              <a:latin typeface="Calibri"/>
              <a:cs typeface="Calibri"/>
            </a:endParaRPr>
          </a:p>
          <a:p>
            <a:pPr marL="273030" indent="-255584">
              <a:spcBef>
                <a:spcPts val="385"/>
              </a:spcBef>
              <a:buFont typeface="Arial MT"/>
              <a:buChar char="•"/>
              <a:tabLst>
                <a:tab pos="273030" algn="l"/>
              </a:tabLst>
            </a:pPr>
            <a:r>
              <a:rPr sz="1992" dirty="0">
                <a:latin typeface="Calibri"/>
                <a:cs typeface="Calibri"/>
              </a:rPr>
              <a:t>Karar</a:t>
            </a:r>
            <a:r>
              <a:rPr sz="1992" spc="7" dirty="0">
                <a:latin typeface="Calibri"/>
                <a:cs typeface="Calibri"/>
              </a:rPr>
              <a:t> </a:t>
            </a:r>
            <a:r>
              <a:rPr sz="1992" spc="-14" dirty="0">
                <a:latin typeface="Calibri"/>
                <a:cs typeface="Calibri"/>
              </a:rPr>
              <a:t>ağaçları</a:t>
            </a:r>
            <a:endParaRPr sz="1992">
              <a:latin typeface="Calibri"/>
              <a:cs typeface="Calibri"/>
            </a:endParaRPr>
          </a:p>
          <a:p>
            <a:pPr marL="273030" indent="-255584">
              <a:spcBef>
                <a:spcPts val="378"/>
              </a:spcBef>
              <a:buFont typeface="Arial MT"/>
              <a:buChar char="•"/>
              <a:tabLst>
                <a:tab pos="273030" algn="l"/>
              </a:tabLst>
            </a:pPr>
            <a:r>
              <a:rPr sz="1992" dirty="0">
                <a:latin typeface="Calibri"/>
                <a:cs typeface="Calibri"/>
              </a:rPr>
              <a:t>Rastgele</a:t>
            </a:r>
            <a:r>
              <a:rPr sz="1992" spc="62" dirty="0">
                <a:latin typeface="Calibri"/>
                <a:cs typeface="Calibri"/>
              </a:rPr>
              <a:t> </a:t>
            </a:r>
            <a:r>
              <a:rPr sz="1992" spc="-14" dirty="0">
                <a:latin typeface="Calibri"/>
                <a:cs typeface="Calibri"/>
              </a:rPr>
              <a:t>Orman</a:t>
            </a:r>
            <a:endParaRPr sz="1992">
              <a:latin typeface="Calibri"/>
              <a:cs typeface="Calibri"/>
            </a:endParaRPr>
          </a:p>
          <a:p>
            <a:pPr marL="273030" indent="-255584">
              <a:spcBef>
                <a:spcPts val="378"/>
              </a:spcBef>
              <a:buFont typeface="Arial MT"/>
              <a:buChar char="•"/>
              <a:tabLst>
                <a:tab pos="273030" algn="l"/>
              </a:tabLst>
            </a:pPr>
            <a:r>
              <a:rPr sz="1992" dirty="0">
                <a:latin typeface="Calibri"/>
                <a:cs typeface="Calibri"/>
              </a:rPr>
              <a:t>Destek</a:t>
            </a:r>
            <a:r>
              <a:rPr sz="1992" spc="-7" dirty="0">
                <a:latin typeface="Calibri"/>
                <a:cs typeface="Calibri"/>
              </a:rPr>
              <a:t> </a:t>
            </a:r>
            <a:r>
              <a:rPr sz="1992" dirty="0">
                <a:latin typeface="Calibri"/>
                <a:cs typeface="Calibri"/>
              </a:rPr>
              <a:t>Vektör</a:t>
            </a:r>
            <a:r>
              <a:rPr sz="1992" spc="27" dirty="0">
                <a:latin typeface="Calibri"/>
                <a:cs typeface="Calibri"/>
              </a:rPr>
              <a:t> </a:t>
            </a:r>
            <a:r>
              <a:rPr sz="1992" spc="-14" dirty="0">
                <a:latin typeface="Calibri"/>
                <a:cs typeface="Calibri"/>
              </a:rPr>
              <a:t>Makinesi</a:t>
            </a:r>
            <a:endParaRPr sz="1992">
              <a:latin typeface="Calibri"/>
              <a:cs typeface="Calibri"/>
            </a:endParaRPr>
          </a:p>
          <a:p>
            <a:pPr marL="273030" indent="-255584">
              <a:spcBef>
                <a:spcPts val="378"/>
              </a:spcBef>
              <a:buFont typeface="Arial MT"/>
              <a:buChar char="•"/>
              <a:tabLst>
                <a:tab pos="273030" algn="l"/>
              </a:tabLst>
            </a:pPr>
            <a:r>
              <a:rPr sz="1992" dirty="0">
                <a:latin typeface="Calibri"/>
                <a:cs typeface="Calibri"/>
              </a:rPr>
              <a:t>Naive</a:t>
            </a:r>
            <a:r>
              <a:rPr sz="1992" spc="62" dirty="0">
                <a:latin typeface="Calibri"/>
                <a:cs typeface="Calibri"/>
              </a:rPr>
              <a:t> </a:t>
            </a:r>
            <a:r>
              <a:rPr sz="1992" spc="-14" dirty="0">
                <a:latin typeface="Calibri"/>
                <a:cs typeface="Calibri"/>
              </a:rPr>
              <a:t>Bayes</a:t>
            </a:r>
            <a:endParaRPr sz="1992">
              <a:latin typeface="Calibri"/>
              <a:cs typeface="Calibri"/>
            </a:endParaRPr>
          </a:p>
        </p:txBody>
      </p:sp>
      <p:sp>
        <p:nvSpPr>
          <p:cNvPr id="10" name="object 10"/>
          <p:cNvSpPr txBox="1"/>
          <p:nvPr/>
        </p:nvSpPr>
        <p:spPr>
          <a:xfrm>
            <a:off x="6996043" y="1297807"/>
            <a:ext cx="1461141" cy="330342"/>
          </a:xfrm>
          <a:prstGeom prst="rect">
            <a:avLst/>
          </a:prstGeom>
        </p:spPr>
        <p:txBody>
          <a:bodyPr vert="horz" wrap="square" lIns="0" tIns="23553" rIns="0" bIns="0" rtlCol="0">
            <a:spAutoFit/>
          </a:bodyPr>
          <a:lstStyle/>
          <a:p>
            <a:pPr marL="17446">
              <a:spcBef>
                <a:spcPts val="185"/>
              </a:spcBef>
            </a:pPr>
            <a:r>
              <a:rPr sz="1992" b="1" dirty="0">
                <a:latin typeface="Calibri"/>
                <a:cs typeface="Calibri"/>
              </a:rPr>
              <a:t>3-</a:t>
            </a:r>
            <a:r>
              <a:rPr sz="1992" b="1" spc="27" dirty="0">
                <a:latin typeface="Calibri"/>
                <a:cs typeface="Calibri"/>
              </a:rPr>
              <a:t> </a:t>
            </a:r>
            <a:r>
              <a:rPr sz="1992" b="1" spc="-14" dirty="0">
                <a:latin typeface="Calibri"/>
                <a:cs typeface="Calibri"/>
              </a:rPr>
              <a:t>Kümeleme</a:t>
            </a:r>
            <a:endParaRPr sz="1992">
              <a:latin typeface="Calibri"/>
              <a:cs typeface="Calibri"/>
            </a:endParaRPr>
          </a:p>
        </p:txBody>
      </p:sp>
      <p:sp>
        <p:nvSpPr>
          <p:cNvPr id="11" name="object 11"/>
          <p:cNvSpPr txBox="1"/>
          <p:nvPr/>
        </p:nvSpPr>
        <p:spPr>
          <a:xfrm>
            <a:off x="6996043" y="1720805"/>
            <a:ext cx="1441950" cy="330342"/>
          </a:xfrm>
          <a:prstGeom prst="rect">
            <a:avLst/>
          </a:prstGeom>
        </p:spPr>
        <p:txBody>
          <a:bodyPr vert="horz" wrap="square" lIns="0" tIns="23553" rIns="0" bIns="0" rtlCol="0">
            <a:spAutoFit/>
          </a:bodyPr>
          <a:lstStyle/>
          <a:p>
            <a:pPr marL="275647" indent="-258201">
              <a:spcBef>
                <a:spcPts val="185"/>
              </a:spcBef>
              <a:buFont typeface="Arial MT"/>
              <a:buChar char="•"/>
              <a:tabLst>
                <a:tab pos="275647" algn="l"/>
              </a:tabLst>
            </a:pPr>
            <a:r>
              <a:rPr sz="1992" b="1" spc="-14" dirty="0">
                <a:latin typeface="Calibri"/>
                <a:cs typeface="Calibri"/>
              </a:rPr>
              <a:t>Özetlemek</a:t>
            </a:r>
            <a:endParaRPr sz="1992">
              <a:latin typeface="Calibri"/>
              <a:cs typeface="Calibri"/>
            </a:endParaRPr>
          </a:p>
        </p:txBody>
      </p:sp>
      <p:sp>
        <p:nvSpPr>
          <p:cNvPr id="12" name="object 12"/>
          <p:cNvSpPr txBox="1"/>
          <p:nvPr/>
        </p:nvSpPr>
        <p:spPr>
          <a:xfrm>
            <a:off x="8723269" y="1720804"/>
            <a:ext cx="4058048" cy="330342"/>
          </a:xfrm>
          <a:prstGeom prst="rect">
            <a:avLst/>
          </a:prstGeom>
        </p:spPr>
        <p:txBody>
          <a:bodyPr vert="horz" wrap="square" lIns="0" tIns="23553" rIns="0" bIns="0" rtlCol="0">
            <a:spAutoFit/>
          </a:bodyPr>
          <a:lstStyle/>
          <a:p>
            <a:pPr marL="17446">
              <a:spcBef>
                <a:spcPts val="185"/>
              </a:spcBef>
              <a:tabLst>
                <a:tab pos="813855" algn="l"/>
                <a:tab pos="1864976" algn="l"/>
                <a:tab pos="3674998" algn="l"/>
              </a:tabLst>
            </a:pPr>
            <a:r>
              <a:rPr sz="1992" spc="-27" dirty="0">
                <a:latin typeface="Calibri"/>
                <a:cs typeface="Calibri"/>
              </a:rPr>
              <a:t>veya</a:t>
            </a:r>
            <a:r>
              <a:rPr sz="1992" dirty="0">
                <a:latin typeface="Calibri"/>
                <a:cs typeface="Calibri"/>
              </a:rPr>
              <a:t>	</a:t>
            </a:r>
            <a:r>
              <a:rPr sz="1992" spc="-14" dirty="0">
                <a:latin typeface="Calibri"/>
                <a:cs typeface="Calibri"/>
              </a:rPr>
              <a:t>verileri</a:t>
            </a:r>
            <a:r>
              <a:rPr sz="1992" dirty="0">
                <a:latin typeface="Calibri"/>
                <a:cs typeface="Calibri"/>
              </a:rPr>
              <a:t>	</a:t>
            </a:r>
            <a:r>
              <a:rPr sz="1992" spc="-14" dirty="0">
                <a:latin typeface="Calibri"/>
                <a:cs typeface="Calibri"/>
              </a:rPr>
              <a:t>yapılandırmak</a:t>
            </a:r>
            <a:r>
              <a:rPr sz="1992" dirty="0">
                <a:latin typeface="Calibri"/>
                <a:cs typeface="Calibri"/>
              </a:rPr>
              <a:t>	</a:t>
            </a:r>
            <a:r>
              <a:rPr sz="1992" spc="-27" dirty="0">
                <a:latin typeface="Calibri"/>
                <a:cs typeface="Calibri"/>
              </a:rPr>
              <a:t>için</a:t>
            </a:r>
            <a:endParaRPr sz="1992">
              <a:latin typeface="Calibri"/>
              <a:cs typeface="Calibri"/>
            </a:endParaRPr>
          </a:p>
        </p:txBody>
      </p:sp>
      <p:sp>
        <p:nvSpPr>
          <p:cNvPr id="13" name="object 13"/>
          <p:cNvSpPr txBox="1"/>
          <p:nvPr/>
        </p:nvSpPr>
        <p:spPr>
          <a:xfrm>
            <a:off x="7255647" y="2001323"/>
            <a:ext cx="3543377" cy="330342"/>
          </a:xfrm>
          <a:prstGeom prst="rect">
            <a:avLst/>
          </a:prstGeom>
        </p:spPr>
        <p:txBody>
          <a:bodyPr vert="horz" wrap="square" lIns="0" tIns="23553" rIns="0" bIns="0" rtlCol="0">
            <a:spAutoFit/>
          </a:bodyPr>
          <a:lstStyle/>
          <a:p>
            <a:pPr marL="17446">
              <a:spcBef>
                <a:spcPts val="185"/>
              </a:spcBef>
            </a:pPr>
            <a:r>
              <a:rPr sz="1992" dirty="0">
                <a:latin typeface="Calibri"/>
                <a:cs typeface="Calibri"/>
              </a:rPr>
              <a:t>kümeleme</a:t>
            </a:r>
            <a:r>
              <a:rPr sz="1992" spc="89" dirty="0">
                <a:latin typeface="Calibri"/>
                <a:cs typeface="Calibri"/>
              </a:rPr>
              <a:t> </a:t>
            </a:r>
            <a:r>
              <a:rPr sz="1992" dirty="0">
                <a:latin typeface="Calibri"/>
                <a:cs typeface="Calibri"/>
              </a:rPr>
              <a:t>algoritmaları</a:t>
            </a:r>
            <a:r>
              <a:rPr sz="1992" spc="165" dirty="0">
                <a:latin typeface="Calibri"/>
                <a:cs typeface="Calibri"/>
              </a:rPr>
              <a:t> </a:t>
            </a:r>
            <a:r>
              <a:rPr sz="1992" spc="-14" dirty="0">
                <a:latin typeface="Calibri"/>
                <a:cs typeface="Calibri"/>
              </a:rPr>
              <a:t>kullanılır.</a:t>
            </a:r>
            <a:endParaRPr sz="1992">
              <a:latin typeface="Calibri"/>
              <a:cs typeface="Calibri"/>
            </a:endParaRPr>
          </a:p>
        </p:txBody>
      </p:sp>
      <p:sp>
        <p:nvSpPr>
          <p:cNvPr id="14" name="object 14"/>
          <p:cNvSpPr txBox="1"/>
          <p:nvPr/>
        </p:nvSpPr>
        <p:spPr>
          <a:xfrm>
            <a:off x="7515250" y="2312721"/>
            <a:ext cx="1528310" cy="1444423"/>
          </a:xfrm>
          <a:prstGeom prst="rect">
            <a:avLst/>
          </a:prstGeom>
        </p:spPr>
        <p:txBody>
          <a:bodyPr vert="horz" wrap="square" lIns="0" tIns="63680" rIns="0" bIns="0" rtlCol="0">
            <a:spAutoFit/>
          </a:bodyPr>
          <a:lstStyle/>
          <a:p>
            <a:pPr marL="273030" indent="-255584">
              <a:spcBef>
                <a:spcPts val="501"/>
              </a:spcBef>
              <a:buFont typeface="Arial MT"/>
              <a:buChar char="•"/>
              <a:tabLst>
                <a:tab pos="273030" algn="l"/>
              </a:tabLst>
            </a:pPr>
            <a:r>
              <a:rPr sz="1992" dirty="0">
                <a:latin typeface="Calibri"/>
                <a:cs typeface="Calibri"/>
              </a:rPr>
              <a:t>K-</a:t>
            </a:r>
            <a:r>
              <a:rPr sz="1992" spc="-14" dirty="0">
                <a:latin typeface="Calibri"/>
                <a:cs typeface="Calibri"/>
              </a:rPr>
              <a:t>means</a:t>
            </a:r>
            <a:endParaRPr sz="1992" dirty="0">
              <a:latin typeface="Calibri"/>
              <a:cs typeface="Calibri"/>
            </a:endParaRPr>
          </a:p>
          <a:p>
            <a:pPr marL="273030" indent="-255584">
              <a:spcBef>
                <a:spcPts val="385"/>
              </a:spcBef>
              <a:buFont typeface="Arial MT"/>
              <a:buChar char="•"/>
              <a:tabLst>
                <a:tab pos="273030" algn="l"/>
              </a:tabLst>
            </a:pPr>
            <a:r>
              <a:rPr sz="1992" spc="-14" dirty="0">
                <a:latin typeface="Calibri"/>
                <a:cs typeface="Calibri"/>
              </a:rPr>
              <a:t>DBSCAN</a:t>
            </a:r>
            <a:endParaRPr sz="1992" dirty="0">
              <a:latin typeface="Calibri"/>
              <a:cs typeface="Calibri"/>
            </a:endParaRPr>
          </a:p>
          <a:p>
            <a:pPr marL="273030" indent="-255584">
              <a:spcBef>
                <a:spcPts val="378"/>
              </a:spcBef>
              <a:buFont typeface="Arial MT"/>
              <a:buChar char="•"/>
              <a:tabLst>
                <a:tab pos="273030" algn="l"/>
              </a:tabLst>
            </a:pPr>
            <a:r>
              <a:rPr sz="1992" dirty="0">
                <a:latin typeface="Calibri"/>
                <a:cs typeface="Calibri"/>
              </a:rPr>
              <a:t>Mean</a:t>
            </a:r>
            <a:r>
              <a:rPr sz="1992" spc="96" dirty="0">
                <a:latin typeface="Calibri"/>
                <a:cs typeface="Calibri"/>
              </a:rPr>
              <a:t> </a:t>
            </a:r>
            <a:r>
              <a:rPr sz="1992" spc="-14" dirty="0">
                <a:latin typeface="Calibri"/>
                <a:cs typeface="Calibri"/>
              </a:rPr>
              <a:t>Shift</a:t>
            </a:r>
            <a:endParaRPr sz="1992" dirty="0">
              <a:latin typeface="Calibri"/>
              <a:cs typeface="Calibri"/>
            </a:endParaRPr>
          </a:p>
          <a:p>
            <a:pPr marL="273030" indent="-255584">
              <a:spcBef>
                <a:spcPts val="378"/>
              </a:spcBef>
              <a:buFont typeface="Arial MT"/>
              <a:buChar char="•"/>
              <a:tabLst>
                <a:tab pos="273030" algn="l"/>
              </a:tabLst>
            </a:pPr>
            <a:r>
              <a:rPr sz="1992" spc="-14" dirty="0">
                <a:latin typeface="Calibri"/>
                <a:cs typeface="Calibri"/>
              </a:rPr>
              <a:t>Hierarchical</a:t>
            </a:r>
            <a:endParaRPr sz="1992" dirty="0">
              <a:latin typeface="Calibri"/>
              <a:cs typeface="Calibri"/>
            </a:endParaRPr>
          </a:p>
        </p:txBody>
      </p:sp>
      <p:sp>
        <p:nvSpPr>
          <p:cNvPr id="15" name="object 15"/>
          <p:cNvSpPr txBox="1"/>
          <p:nvPr/>
        </p:nvSpPr>
        <p:spPr>
          <a:xfrm>
            <a:off x="6996043" y="3833129"/>
            <a:ext cx="1762965" cy="330342"/>
          </a:xfrm>
          <a:prstGeom prst="rect">
            <a:avLst/>
          </a:prstGeom>
        </p:spPr>
        <p:txBody>
          <a:bodyPr vert="horz" wrap="square" lIns="0" tIns="23553" rIns="0" bIns="0" rtlCol="0">
            <a:spAutoFit/>
          </a:bodyPr>
          <a:lstStyle/>
          <a:p>
            <a:pPr marL="17446">
              <a:spcBef>
                <a:spcPts val="185"/>
              </a:spcBef>
            </a:pPr>
            <a:r>
              <a:rPr sz="1992" b="1" dirty="0">
                <a:latin typeface="Calibri"/>
                <a:cs typeface="Calibri"/>
              </a:rPr>
              <a:t>4-</a:t>
            </a:r>
            <a:r>
              <a:rPr sz="1992" b="1" spc="27" dirty="0">
                <a:latin typeface="Calibri"/>
                <a:cs typeface="Calibri"/>
              </a:rPr>
              <a:t> </a:t>
            </a:r>
            <a:r>
              <a:rPr sz="1992" b="1" spc="-14" dirty="0">
                <a:latin typeface="Calibri"/>
                <a:cs typeface="Calibri"/>
              </a:rPr>
              <a:t>İlişkilendirme</a:t>
            </a:r>
            <a:endParaRPr sz="1992" dirty="0">
              <a:latin typeface="Calibri"/>
              <a:cs typeface="Calibri"/>
            </a:endParaRPr>
          </a:p>
        </p:txBody>
      </p:sp>
      <p:sp>
        <p:nvSpPr>
          <p:cNvPr id="16" name="object 16"/>
          <p:cNvSpPr txBox="1"/>
          <p:nvPr/>
        </p:nvSpPr>
        <p:spPr>
          <a:xfrm>
            <a:off x="6996042" y="4256126"/>
            <a:ext cx="2249720" cy="330342"/>
          </a:xfrm>
          <a:prstGeom prst="rect">
            <a:avLst/>
          </a:prstGeom>
        </p:spPr>
        <p:txBody>
          <a:bodyPr vert="horz" wrap="square" lIns="0" tIns="23553" rIns="0" bIns="0" rtlCol="0">
            <a:spAutoFit/>
          </a:bodyPr>
          <a:lstStyle/>
          <a:p>
            <a:pPr marL="275647" indent="-258201">
              <a:spcBef>
                <a:spcPts val="185"/>
              </a:spcBef>
              <a:buFont typeface="Arial MT"/>
              <a:buChar char="•"/>
              <a:tabLst>
                <a:tab pos="275647" algn="l"/>
                <a:tab pos="1260473" algn="l"/>
              </a:tabLst>
            </a:pPr>
            <a:r>
              <a:rPr sz="1992" spc="-14" dirty="0">
                <a:latin typeface="Calibri"/>
                <a:cs typeface="Calibri"/>
              </a:rPr>
              <a:t>Birlikte</a:t>
            </a:r>
            <a:r>
              <a:rPr sz="1992" dirty="0">
                <a:latin typeface="Calibri"/>
                <a:cs typeface="Calibri"/>
              </a:rPr>
              <a:t>	</a:t>
            </a:r>
            <a:r>
              <a:rPr sz="1992" spc="-14" dirty="0">
                <a:latin typeface="Calibri"/>
                <a:cs typeface="Calibri"/>
              </a:rPr>
              <a:t>meydana</a:t>
            </a:r>
            <a:endParaRPr sz="1992" dirty="0">
              <a:latin typeface="Calibri"/>
              <a:cs typeface="Calibri"/>
            </a:endParaRPr>
          </a:p>
        </p:txBody>
      </p:sp>
      <p:sp>
        <p:nvSpPr>
          <p:cNvPr id="17" name="object 17"/>
          <p:cNvSpPr txBox="1"/>
          <p:nvPr/>
        </p:nvSpPr>
        <p:spPr>
          <a:xfrm>
            <a:off x="9095944" y="4536645"/>
            <a:ext cx="397779" cy="330342"/>
          </a:xfrm>
          <a:prstGeom prst="rect">
            <a:avLst/>
          </a:prstGeom>
        </p:spPr>
        <p:txBody>
          <a:bodyPr vert="horz" wrap="square" lIns="0" tIns="23553" rIns="0" bIns="0" rtlCol="0">
            <a:spAutoFit/>
          </a:bodyPr>
          <a:lstStyle/>
          <a:p>
            <a:pPr marL="17446">
              <a:spcBef>
                <a:spcPts val="185"/>
              </a:spcBef>
            </a:pPr>
            <a:r>
              <a:rPr sz="1992" spc="-27" dirty="0">
                <a:latin typeface="Calibri"/>
                <a:cs typeface="Calibri"/>
              </a:rPr>
              <a:t>için</a:t>
            </a:r>
            <a:endParaRPr sz="1992">
              <a:latin typeface="Calibri"/>
              <a:cs typeface="Calibri"/>
            </a:endParaRPr>
          </a:p>
        </p:txBody>
      </p:sp>
      <p:sp>
        <p:nvSpPr>
          <p:cNvPr id="18" name="object 18"/>
          <p:cNvSpPr txBox="1"/>
          <p:nvPr/>
        </p:nvSpPr>
        <p:spPr>
          <a:xfrm>
            <a:off x="9729377" y="4536645"/>
            <a:ext cx="1439333"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ilişkilendirme</a:t>
            </a:r>
            <a:endParaRPr sz="1992">
              <a:latin typeface="Calibri"/>
              <a:cs typeface="Calibri"/>
            </a:endParaRPr>
          </a:p>
        </p:txBody>
      </p:sp>
      <p:sp>
        <p:nvSpPr>
          <p:cNvPr id="19" name="object 19"/>
          <p:cNvSpPr txBox="1"/>
          <p:nvPr/>
        </p:nvSpPr>
        <p:spPr>
          <a:xfrm>
            <a:off x="9457088" y="4256125"/>
            <a:ext cx="3324424" cy="613688"/>
          </a:xfrm>
          <a:prstGeom prst="rect">
            <a:avLst/>
          </a:prstGeom>
        </p:spPr>
        <p:txBody>
          <a:bodyPr vert="horz" wrap="square" lIns="0" tIns="23553" rIns="0" bIns="0" rtlCol="0">
            <a:spAutoFit/>
          </a:bodyPr>
          <a:lstStyle/>
          <a:p>
            <a:pPr marR="6978" algn="r">
              <a:lnSpc>
                <a:spcPts val="2301"/>
              </a:lnSpc>
              <a:spcBef>
                <a:spcPts val="185"/>
              </a:spcBef>
              <a:tabLst>
                <a:tab pos="822578" algn="l"/>
                <a:tab pos="1796065" algn="l"/>
                <a:tab pos="2522690" algn="l"/>
              </a:tabLst>
            </a:pPr>
            <a:r>
              <a:rPr sz="1992" spc="-14" dirty="0">
                <a:latin typeface="Calibri"/>
                <a:cs typeface="Calibri"/>
              </a:rPr>
              <a:t>gelen</a:t>
            </a:r>
            <a:r>
              <a:rPr sz="1992" dirty="0">
                <a:latin typeface="Calibri"/>
                <a:cs typeface="Calibri"/>
              </a:rPr>
              <a:t>	</a:t>
            </a:r>
            <a:r>
              <a:rPr sz="1992" spc="-14" dirty="0">
                <a:latin typeface="Calibri"/>
                <a:cs typeface="Calibri"/>
              </a:rPr>
              <a:t>öğeleri</a:t>
            </a:r>
            <a:r>
              <a:rPr sz="1992" dirty="0">
                <a:latin typeface="Calibri"/>
                <a:cs typeface="Calibri"/>
              </a:rPr>
              <a:t>	</a:t>
            </a:r>
            <a:r>
              <a:rPr sz="1992" spc="-27" dirty="0">
                <a:latin typeface="Calibri"/>
                <a:cs typeface="Calibri"/>
              </a:rPr>
              <a:t>veya</a:t>
            </a:r>
            <a:r>
              <a:rPr sz="1992" dirty="0">
                <a:latin typeface="Calibri"/>
                <a:cs typeface="Calibri"/>
              </a:rPr>
              <a:t>	</a:t>
            </a:r>
            <a:r>
              <a:rPr sz="1992" spc="-14" dirty="0">
                <a:latin typeface="Calibri"/>
                <a:cs typeface="Calibri"/>
              </a:rPr>
              <a:t>olayları</a:t>
            </a:r>
            <a:endParaRPr sz="1992">
              <a:latin typeface="Calibri"/>
              <a:cs typeface="Calibri"/>
            </a:endParaRPr>
          </a:p>
          <a:p>
            <a:pPr marR="9595" algn="r">
              <a:lnSpc>
                <a:spcPts val="2301"/>
              </a:lnSpc>
            </a:pPr>
            <a:r>
              <a:rPr sz="1992" spc="-14" dirty="0">
                <a:latin typeface="Calibri"/>
                <a:cs typeface="Calibri"/>
              </a:rPr>
              <a:t>algoritmaları</a:t>
            </a:r>
            <a:endParaRPr sz="1992">
              <a:latin typeface="Calibri"/>
              <a:cs typeface="Calibri"/>
            </a:endParaRPr>
          </a:p>
        </p:txBody>
      </p:sp>
      <p:sp>
        <p:nvSpPr>
          <p:cNvPr id="20" name="object 20"/>
          <p:cNvSpPr txBox="1"/>
          <p:nvPr/>
        </p:nvSpPr>
        <p:spPr>
          <a:xfrm>
            <a:off x="7255647" y="4536645"/>
            <a:ext cx="1603330" cy="971543"/>
          </a:xfrm>
          <a:prstGeom prst="rect">
            <a:avLst/>
          </a:prstGeom>
        </p:spPr>
        <p:txBody>
          <a:bodyPr vert="horz" wrap="square" lIns="0" tIns="23553" rIns="0" bIns="0" rtlCol="0">
            <a:spAutoFit/>
          </a:bodyPr>
          <a:lstStyle/>
          <a:p>
            <a:pPr marL="17446">
              <a:lnSpc>
                <a:spcPts val="2294"/>
              </a:lnSpc>
              <a:spcBef>
                <a:spcPts val="185"/>
              </a:spcBef>
            </a:pPr>
            <a:r>
              <a:rPr sz="1992" b="1" spc="-14" dirty="0">
                <a:latin typeface="Calibri"/>
                <a:cs typeface="Calibri"/>
              </a:rPr>
              <a:t>ilişkilendirmek</a:t>
            </a:r>
            <a:endParaRPr sz="1992" dirty="0">
              <a:latin typeface="Calibri"/>
              <a:cs typeface="Calibri"/>
            </a:endParaRPr>
          </a:p>
          <a:p>
            <a:pPr marL="17446">
              <a:lnSpc>
                <a:spcPts val="2294"/>
              </a:lnSpc>
            </a:pPr>
            <a:r>
              <a:rPr sz="1992" spc="-14" dirty="0">
                <a:latin typeface="Calibri"/>
                <a:cs typeface="Calibri"/>
              </a:rPr>
              <a:t>kullanıyoruz.</a:t>
            </a:r>
            <a:endParaRPr sz="1992" dirty="0">
              <a:latin typeface="Calibri"/>
              <a:cs typeface="Calibri"/>
            </a:endParaRPr>
          </a:p>
          <a:p>
            <a:pPr marL="532103" indent="-255584">
              <a:spcBef>
                <a:spcPts val="385"/>
              </a:spcBef>
              <a:buFont typeface="Arial MT"/>
              <a:buChar char="•"/>
              <a:tabLst>
                <a:tab pos="532103" algn="l"/>
              </a:tabLst>
            </a:pPr>
            <a:r>
              <a:rPr sz="1992" spc="-14" dirty="0">
                <a:latin typeface="Calibri"/>
                <a:cs typeface="Calibri"/>
              </a:rPr>
              <a:t>Apriori</a:t>
            </a:r>
            <a:endParaRPr sz="1992" dirty="0">
              <a:latin typeface="Calibri"/>
              <a:cs typeface="Calibri"/>
            </a:endParaRPr>
          </a:p>
        </p:txBody>
      </p:sp>
      <p:pic>
        <p:nvPicPr>
          <p:cNvPr id="21" name="object 21"/>
          <p:cNvPicPr/>
          <p:nvPr/>
        </p:nvPicPr>
        <p:blipFill>
          <a:blip r:embed="rId2" cstate="print"/>
          <a:stretch>
            <a:fillRect/>
          </a:stretch>
        </p:blipFill>
        <p:spPr>
          <a:xfrm>
            <a:off x="12601231" y="73798"/>
            <a:ext cx="1102358" cy="1115875"/>
          </a:xfrm>
          <a:prstGeom prst="rect">
            <a:avLst/>
          </a:prstGeom>
        </p:spPr>
      </p:pic>
      <p:pic>
        <p:nvPicPr>
          <p:cNvPr id="22" name="object 22"/>
          <p:cNvPicPr/>
          <p:nvPr/>
        </p:nvPicPr>
        <p:blipFill>
          <a:blip r:embed="rId3" cstate="print"/>
          <a:stretch>
            <a:fillRect/>
          </a:stretch>
        </p:blipFill>
        <p:spPr>
          <a:xfrm>
            <a:off x="8849544" y="5150720"/>
            <a:ext cx="4666376" cy="238305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506200" cy="715180"/>
          </a:xfrm>
          <a:prstGeom prst="rect">
            <a:avLst/>
          </a:prstGeom>
        </p:spPr>
        <p:txBody>
          <a:bodyPr vert="horz" wrap="square" lIns="0" tIns="17446" rIns="0" bIns="0" rtlCol="0">
            <a:spAutoFit/>
          </a:bodyPr>
          <a:lstStyle/>
          <a:p>
            <a:pPr marL="17446">
              <a:spcBef>
                <a:spcPts val="137"/>
              </a:spcBef>
            </a:pPr>
            <a:r>
              <a:rPr sz="4533" dirty="0"/>
              <a:t>1-</a:t>
            </a:r>
            <a:r>
              <a:rPr sz="4533" spc="-117" dirty="0"/>
              <a:t> </a:t>
            </a:r>
            <a:r>
              <a:rPr sz="4533" spc="-27" dirty="0"/>
              <a:t>Regresyon</a:t>
            </a:r>
            <a:r>
              <a:rPr sz="4533" spc="-82" dirty="0"/>
              <a:t> </a:t>
            </a:r>
            <a:r>
              <a:rPr sz="4533" spc="-14" dirty="0"/>
              <a:t>Algoritmaları</a:t>
            </a:r>
            <a:endParaRPr sz="4533" dirty="0"/>
          </a:p>
        </p:txBody>
      </p:sp>
      <p:sp>
        <p:nvSpPr>
          <p:cNvPr id="3" name="object 3"/>
          <p:cNvSpPr txBox="1">
            <a:spLocks noGrp="1"/>
          </p:cNvSpPr>
          <p:nvPr>
            <p:ph type="body" idx="1"/>
          </p:nvPr>
        </p:nvSpPr>
        <p:spPr>
          <a:xfrm>
            <a:off x="1425530" y="1190643"/>
            <a:ext cx="10263807" cy="2337261"/>
          </a:xfrm>
          <a:prstGeom prst="rect">
            <a:avLst/>
          </a:prstGeom>
        </p:spPr>
        <p:txBody>
          <a:bodyPr vert="horz" wrap="square" lIns="0" tIns="135210" rIns="0" bIns="0" rtlCol="0">
            <a:spAutoFit/>
          </a:bodyPr>
          <a:lstStyle/>
          <a:p>
            <a:pPr marL="275647" indent="-258201">
              <a:spcBef>
                <a:spcPts val="1065"/>
              </a:spcBef>
              <a:buFont typeface="Arial MT"/>
              <a:buChar char="•"/>
              <a:tabLst>
                <a:tab pos="275647" algn="l"/>
              </a:tabLst>
            </a:pPr>
            <a:r>
              <a:rPr dirty="0"/>
              <a:t>Sürekli</a:t>
            </a:r>
            <a:r>
              <a:rPr spc="21" dirty="0"/>
              <a:t> </a:t>
            </a:r>
            <a:r>
              <a:rPr b="0" dirty="0">
                <a:latin typeface="Calibri"/>
                <a:cs typeface="Calibri"/>
              </a:rPr>
              <a:t>değerleri</a:t>
            </a:r>
            <a:r>
              <a:rPr b="0" spc="96" dirty="0"/>
              <a:t> </a:t>
            </a:r>
            <a:r>
              <a:rPr b="0" dirty="0">
                <a:latin typeface="Calibri"/>
                <a:cs typeface="Calibri"/>
              </a:rPr>
              <a:t>tahmin</a:t>
            </a:r>
            <a:r>
              <a:rPr b="0" spc="96" dirty="0"/>
              <a:t> </a:t>
            </a:r>
            <a:r>
              <a:rPr b="0" dirty="0">
                <a:latin typeface="Calibri"/>
                <a:cs typeface="Calibri"/>
              </a:rPr>
              <a:t>etmek</a:t>
            </a:r>
            <a:r>
              <a:rPr b="0" spc="48" dirty="0"/>
              <a:t> </a:t>
            </a:r>
            <a:r>
              <a:rPr b="0" dirty="0">
                <a:latin typeface="Calibri"/>
                <a:cs typeface="Calibri"/>
              </a:rPr>
              <a:t>için</a:t>
            </a:r>
            <a:r>
              <a:rPr b="0" spc="103" dirty="0"/>
              <a:t> </a:t>
            </a:r>
            <a:r>
              <a:rPr b="0" dirty="0">
                <a:latin typeface="Calibri"/>
                <a:cs typeface="Calibri"/>
              </a:rPr>
              <a:t>regresyon</a:t>
            </a:r>
            <a:r>
              <a:rPr b="0" spc="76" dirty="0"/>
              <a:t> </a:t>
            </a:r>
            <a:r>
              <a:rPr b="0" dirty="0">
                <a:latin typeface="Calibri"/>
                <a:cs typeface="Calibri"/>
              </a:rPr>
              <a:t>algoritmaları</a:t>
            </a:r>
            <a:r>
              <a:rPr b="0" spc="89" dirty="0"/>
              <a:t> </a:t>
            </a:r>
            <a:r>
              <a:rPr b="0" spc="-14" dirty="0"/>
              <a:t>kullanılır.</a:t>
            </a:r>
          </a:p>
          <a:p>
            <a:pPr marL="275647" indent="-258201">
              <a:spcBef>
                <a:spcPts val="941"/>
              </a:spcBef>
              <a:buFont typeface="Arial MT"/>
              <a:buChar char="•"/>
              <a:tabLst>
                <a:tab pos="275647" algn="l"/>
              </a:tabLst>
            </a:pPr>
            <a:r>
              <a:rPr b="0" dirty="0">
                <a:latin typeface="Calibri"/>
                <a:cs typeface="Calibri"/>
              </a:rPr>
              <a:t>Regresyon</a:t>
            </a:r>
            <a:r>
              <a:rPr b="0" spc="21" dirty="0"/>
              <a:t> </a:t>
            </a:r>
            <a:r>
              <a:rPr b="0" spc="-14" dirty="0"/>
              <a:t>algoritmaları:</a:t>
            </a:r>
          </a:p>
          <a:p>
            <a:pPr marL="793793" lvl="1" indent="-257328">
              <a:spcBef>
                <a:spcPts val="426"/>
              </a:spcBef>
              <a:buFont typeface="Arial MT"/>
              <a:buChar char="•"/>
              <a:tabLst>
                <a:tab pos="793793" algn="l"/>
              </a:tabLst>
            </a:pPr>
            <a:r>
              <a:rPr sz="1580" dirty="0">
                <a:latin typeface="Calibri"/>
                <a:cs typeface="Calibri"/>
              </a:rPr>
              <a:t>Linear</a:t>
            </a:r>
            <a:r>
              <a:rPr sz="1580" spc="-48" dirty="0">
                <a:latin typeface="Calibri"/>
                <a:cs typeface="Calibri"/>
              </a:rPr>
              <a:t> </a:t>
            </a:r>
            <a:r>
              <a:rPr sz="1580" dirty="0">
                <a:latin typeface="Calibri"/>
                <a:cs typeface="Calibri"/>
              </a:rPr>
              <a:t>Regression</a:t>
            </a:r>
            <a:r>
              <a:rPr sz="1580" spc="-27" dirty="0">
                <a:latin typeface="Calibri"/>
                <a:cs typeface="Calibri"/>
              </a:rPr>
              <a:t> </a:t>
            </a:r>
            <a:r>
              <a:rPr sz="1580" spc="-14" dirty="0">
                <a:latin typeface="Calibri"/>
                <a:cs typeface="Calibri"/>
              </a:rPr>
              <a:t>(Linear)</a:t>
            </a:r>
            <a:endParaRPr sz="1580">
              <a:latin typeface="Calibri"/>
              <a:cs typeface="Calibri"/>
            </a:endParaRPr>
          </a:p>
          <a:p>
            <a:pPr marL="793793" lvl="1" indent="-257328">
              <a:spcBef>
                <a:spcPts val="385"/>
              </a:spcBef>
              <a:buFont typeface="Arial MT"/>
              <a:buChar char="•"/>
              <a:tabLst>
                <a:tab pos="793793" algn="l"/>
              </a:tabLst>
            </a:pPr>
            <a:r>
              <a:rPr sz="1580" dirty="0">
                <a:latin typeface="Calibri"/>
                <a:cs typeface="Calibri"/>
              </a:rPr>
              <a:t>Polynomial</a:t>
            </a:r>
            <a:r>
              <a:rPr sz="1580" spc="-69" dirty="0">
                <a:latin typeface="Calibri"/>
                <a:cs typeface="Calibri"/>
              </a:rPr>
              <a:t> </a:t>
            </a:r>
            <a:r>
              <a:rPr sz="1580" dirty="0">
                <a:latin typeface="Calibri"/>
                <a:cs typeface="Calibri"/>
              </a:rPr>
              <a:t>Regression</a:t>
            </a:r>
            <a:r>
              <a:rPr sz="1580" spc="-55" dirty="0">
                <a:latin typeface="Calibri"/>
                <a:cs typeface="Calibri"/>
              </a:rPr>
              <a:t> </a:t>
            </a:r>
            <a:r>
              <a:rPr sz="1580" spc="-14" dirty="0">
                <a:latin typeface="Calibri"/>
                <a:cs typeface="Calibri"/>
              </a:rPr>
              <a:t>(Polinom)</a:t>
            </a:r>
            <a:endParaRPr sz="1580">
              <a:latin typeface="Calibri"/>
              <a:cs typeface="Calibri"/>
            </a:endParaRPr>
          </a:p>
          <a:p>
            <a:pPr marL="793793" lvl="1" indent="-257328">
              <a:spcBef>
                <a:spcPts val="392"/>
              </a:spcBef>
              <a:buFont typeface="Arial MT"/>
              <a:buChar char="•"/>
              <a:tabLst>
                <a:tab pos="793793" algn="l"/>
              </a:tabLst>
            </a:pPr>
            <a:r>
              <a:rPr sz="1580" dirty="0">
                <a:latin typeface="Calibri"/>
                <a:cs typeface="Calibri"/>
              </a:rPr>
              <a:t>Exponential</a:t>
            </a:r>
            <a:r>
              <a:rPr sz="1580" spc="-27" dirty="0">
                <a:latin typeface="Calibri"/>
                <a:cs typeface="Calibri"/>
              </a:rPr>
              <a:t> </a:t>
            </a:r>
            <a:r>
              <a:rPr sz="1580" dirty="0">
                <a:latin typeface="Calibri"/>
                <a:cs typeface="Calibri"/>
              </a:rPr>
              <a:t>Regression</a:t>
            </a:r>
            <a:r>
              <a:rPr sz="1580" spc="-62" dirty="0">
                <a:latin typeface="Calibri"/>
                <a:cs typeface="Calibri"/>
              </a:rPr>
              <a:t> </a:t>
            </a:r>
            <a:r>
              <a:rPr sz="1580" spc="-14" dirty="0">
                <a:latin typeface="Calibri"/>
                <a:cs typeface="Calibri"/>
              </a:rPr>
              <a:t>(Üstel)</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Logistic</a:t>
            </a:r>
            <a:r>
              <a:rPr sz="1580" spc="-55" dirty="0">
                <a:latin typeface="Calibri"/>
                <a:cs typeface="Calibri"/>
              </a:rPr>
              <a:t> </a:t>
            </a:r>
            <a:r>
              <a:rPr sz="1580" dirty="0">
                <a:latin typeface="Calibri"/>
                <a:cs typeface="Calibri"/>
              </a:rPr>
              <a:t>Regression</a:t>
            </a:r>
            <a:r>
              <a:rPr sz="1580" spc="-69" dirty="0">
                <a:latin typeface="Calibri"/>
                <a:cs typeface="Calibri"/>
              </a:rPr>
              <a:t> </a:t>
            </a:r>
            <a:r>
              <a:rPr sz="1580" spc="-14" dirty="0">
                <a:latin typeface="Calibri"/>
                <a:cs typeface="Calibri"/>
              </a:rPr>
              <a:t>(Logistik)</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Logarithmic</a:t>
            </a:r>
            <a:r>
              <a:rPr sz="1580" spc="-55" dirty="0">
                <a:latin typeface="Calibri"/>
                <a:cs typeface="Calibri"/>
              </a:rPr>
              <a:t> </a:t>
            </a:r>
            <a:r>
              <a:rPr sz="1580" dirty="0">
                <a:latin typeface="Calibri"/>
                <a:cs typeface="Calibri"/>
              </a:rPr>
              <a:t>Regression</a:t>
            </a:r>
            <a:r>
              <a:rPr sz="1580" spc="-69" dirty="0">
                <a:latin typeface="Calibri"/>
                <a:cs typeface="Calibri"/>
              </a:rPr>
              <a:t> </a:t>
            </a:r>
            <a:r>
              <a:rPr sz="1580" spc="-14" dirty="0">
                <a:latin typeface="Calibri"/>
                <a:cs typeface="Calibri"/>
              </a:rPr>
              <a:t>(Logaritmik)</a:t>
            </a:r>
            <a:endParaRPr sz="1580">
              <a:latin typeface="Calibri"/>
              <a:cs typeface="Calibri"/>
            </a:endParaRPr>
          </a:p>
        </p:txBody>
      </p:sp>
      <p:pic>
        <p:nvPicPr>
          <p:cNvPr id="4" name="object 4"/>
          <p:cNvPicPr/>
          <p:nvPr/>
        </p:nvPicPr>
        <p:blipFill>
          <a:blip r:embed="rId2" cstate="print"/>
          <a:stretch>
            <a:fillRect/>
          </a:stretch>
        </p:blipFill>
        <p:spPr>
          <a:xfrm>
            <a:off x="6679866" y="2140041"/>
            <a:ext cx="6305409" cy="4120281"/>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799" y="364158"/>
            <a:ext cx="10668001" cy="715180"/>
          </a:xfrm>
          <a:prstGeom prst="rect">
            <a:avLst/>
          </a:prstGeom>
        </p:spPr>
        <p:txBody>
          <a:bodyPr vert="horz" wrap="square" lIns="0" tIns="17446" rIns="0" bIns="0" rtlCol="0">
            <a:spAutoFit/>
          </a:bodyPr>
          <a:lstStyle/>
          <a:p>
            <a:pPr marL="17446">
              <a:spcBef>
                <a:spcPts val="137"/>
              </a:spcBef>
            </a:pPr>
            <a:r>
              <a:rPr sz="4533" spc="-41" dirty="0"/>
              <a:t>Yapay</a:t>
            </a:r>
            <a:r>
              <a:rPr sz="4533" spc="-213" dirty="0"/>
              <a:t> </a:t>
            </a:r>
            <a:r>
              <a:rPr sz="4533" spc="-27" dirty="0"/>
              <a:t>Zeka</a:t>
            </a:r>
            <a:endParaRPr sz="4533" dirty="0"/>
          </a:p>
        </p:txBody>
      </p:sp>
      <p:sp>
        <p:nvSpPr>
          <p:cNvPr id="3" name="object 3"/>
          <p:cNvSpPr txBox="1"/>
          <p:nvPr/>
        </p:nvSpPr>
        <p:spPr>
          <a:xfrm>
            <a:off x="4211639" y="1297807"/>
            <a:ext cx="8574937" cy="4984670"/>
          </a:xfrm>
          <a:prstGeom prst="rect">
            <a:avLst/>
          </a:prstGeom>
        </p:spPr>
        <p:txBody>
          <a:bodyPr vert="horz" wrap="square" lIns="0" tIns="47978" rIns="0" bIns="0" rtlCol="0">
            <a:spAutoFit/>
          </a:bodyPr>
          <a:lstStyle/>
          <a:p>
            <a:pPr marL="274774" marR="12212" indent="-258201" algn="just">
              <a:lnSpc>
                <a:spcPct val="92100"/>
              </a:lnSpc>
              <a:spcBef>
                <a:spcPts val="378"/>
              </a:spcBef>
              <a:buFont typeface="Arial MT"/>
              <a:buChar char="•"/>
              <a:tabLst>
                <a:tab pos="276519" algn="l"/>
              </a:tabLst>
            </a:pPr>
            <a:r>
              <a:rPr sz="1992" spc="-14" dirty="0">
                <a:latin typeface="Calibri"/>
                <a:cs typeface="Calibri"/>
              </a:rPr>
              <a:t>Yapay</a:t>
            </a:r>
            <a:r>
              <a:rPr sz="1992" spc="62" dirty="0">
                <a:latin typeface="Calibri"/>
                <a:cs typeface="Calibri"/>
              </a:rPr>
              <a:t> </a:t>
            </a:r>
            <a:r>
              <a:rPr sz="1992" dirty="0">
                <a:latin typeface="Calibri"/>
                <a:cs typeface="Calibri"/>
              </a:rPr>
              <a:t>Zeka,</a:t>
            </a:r>
            <a:r>
              <a:rPr sz="1992" spc="69" dirty="0">
                <a:latin typeface="Calibri"/>
                <a:cs typeface="Calibri"/>
              </a:rPr>
              <a:t> </a:t>
            </a:r>
            <a:r>
              <a:rPr sz="1992" dirty="0">
                <a:latin typeface="Calibri"/>
                <a:cs typeface="Calibri"/>
              </a:rPr>
              <a:t>gerçek</a:t>
            </a:r>
            <a:r>
              <a:rPr sz="1992" spc="76" dirty="0">
                <a:latin typeface="Calibri"/>
                <a:cs typeface="Calibri"/>
              </a:rPr>
              <a:t> </a:t>
            </a:r>
            <a:r>
              <a:rPr sz="1992" dirty="0">
                <a:latin typeface="Calibri"/>
                <a:cs typeface="Calibri"/>
              </a:rPr>
              <a:t>yaşam</a:t>
            </a:r>
            <a:r>
              <a:rPr sz="1992" spc="89" dirty="0">
                <a:latin typeface="Calibri"/>
                <a:cs typeface="Calibri"/>
              </a:rPr>
              <a:t> </a:t>
            </a:r>
            <a:r>
              <a:rPr sz="1992" dirty="0">
                <a:latin typeface="Calibri"/>
                <a:cs typeface="Calibri"/>
              </a:rPr>
              <a:t>durumlarında</a:t>
            </a:r>
            <a:r>
              <a:rPr sz="1992" spc="69" dirty="0">
                <a:latin typeface="Calibri"/>
                <a:cs typeface="Calibri"/>
              </a:rPr>
              <a:t> </a:t>
            </a:r>
            <a:r>
              <a:rPr sz="1992" dirty="0">
                <a:latin typeface="Calibri"/>
                <a:cs typeface="Calibri"/>
              </a:rPr>
              <a:t>karar</a:t>
            </a:r>
            <a:r>
              <a:rPr sz="1992" spc="96" dirty="0">
                <a:latin typeface="Calibri"/>
                <a:cs typeface="Calibri"/>
              </a:rPr>
              <a:t> </a:t>
            </a:r>
            <a:r>
              <a:rPr sz="1992" dirty="0">
                <a:latin typeface="Calibri"/>
                <a:cs typeface="Calibri"/>
              </a:rPr>
              <a:t>veren</a:t>
            </a:r>
            <a:r>
              <a:rPr sz="1992" spc="55" dirty="0">
                <a:latin typeface="Calibri"/>
                <a:cs typeface="Calibri"/>
              </a:rPr>
              <a:t> </a:t>
            </a:r>
            <a:r>
              <a:rPr sz="1992" dirty="0">
                <a:latin typeface="Calibri"/>
                <a:cs typeface="Calibri"/>
              </a:rPr>
              <a:t>makineler</a:t>
            </a:r>
            <a:r>
              <a:rPr sz="1992" spc="69" dirty="0">
                <a:latin typeface="Calibri"/>
                <a:cs typeface="Calibri"/>
              </a:rPr>
              <a:t> </a:t>
            </a:r>
            <a:r>
              <a:rPr sz="1992" dirty="0">
                <a:latin typeface="Calibri"/>
                <a:cs typeface="Calibri"/>
              </a:rPr>
              <a:t>geliştirmek</a:t>
            </a:r>
            <a:r>
              <a:rPr sz="1992" spc="76" dirty="0">
                <a:latin typeface="Calibri"/>
                <a:cs typeface="Calibri"/>
              </a:rPr>
              <a:t> </a:t>
            </a:r>
            <a:r>
              <a:rPr sz="1992" spc="-14" dirty="0">
                <a:latin typeface="Calibri"/>
                <a:cs typeface="Calibri"/>
              </a:rPr>
              <a:t>için, 	</a:t>
            </a:r>
            <a:r>
              <a:rPr sz="1992" dirty="0">
                <a:latin typeface="Calibri"/>
                <a:cs typeface="Calibri"/>
              </a:rPr>
              <a:t>insan</a:t>
            </a:r>
            <a:r>
              <a:rPr sz="1992" spc="315" dirty="0">
                <a:latin typeface="Calibri"/>
                <a:cs typeface="Calibri"/>
              </a:rPr>
              <a:t>  </a:t>
            </a:r>
            <a:r>
              <a:rPr sz="1992" dirty="0">
                <a:latin typeface="Calibri"/>
                <a:cs typeface="Calibri"/>
              </a:rPr>
              <a:t>dillerini</a:t>
            </a:r>
            <a:r>
              <a:rPr sz="1992" spc="330" dirty="0">
                <a:latin typeface="Calibri"/>
                <a:cs typeface="Calibri"/>
              </a:rPr>
              <a:t>  </a:t>
            </a:r>
            <a:r>
              <a:rPr sz="1992" dirty="0">
                <a:latin typeface="Calibri"/>
                <a:cs typeface="Calibri"/>
              </a:rPr>
              <a:t>anlamak,</a:t>
            </a:r>
            <a:r>
              <a:rPr sz="1992" spc="315" dirty="0">
                <a:latin typeface="Calibri"/>
                <a:cs typeface="Calibri"/>
              </a:rPr>
              <a:t>  </a:t>
            </a:r>
            <a:r>
              <a:rPr sz="1992" dirty="0">
                <a:latin typeface="Calibri"/>
                <a:cs typeface="Calibri"/>
              </a:rPr>
              <a:t>etkileşimli</a:t>
            </a:r>
            <a:r>
              <a:rPr sz="1992" spc="330" dirty="0">
                <a:latin typeface="Calibri"/>
                <a:cs typeface="Calibri"/>
              </a:rPr>
              <a:t>  </a:t>
            </a:r>
            <a:r>
              <a:rPr sz="1992" dirty="0">
                <a:latin typeface="Calibri"/>
                <a:cs typeface="Calibri"/>
              </a:rPr>
              <a:t>oyunlar</a:t>
            </a:r>
            <a:r>
              <a:rPr sz="1992" spc="330" dirty="0">
                <a:latin typeface="Calibri"/>
                <a:cs typeface="Calibri"/>
              </a:rPr>
              <a:t>  </a:t>
            </a:r>
            <a:r>
              <a:rPr sz="1992" dirty="0">
                <a:latin typeface="Calibri"/>
                <a:cs typeface="Calibri"/>
              </a:rPr>
              <a:t>oynamak</a:t>
            </a:r>
            <a:r>
              <a:rPr sz="1992" spc="337" dirty="0">
                <a:latin typeface="Calibri"/>
                <a:cs typeface="Calibri"/>
              </a:rPr>
              <a:t>  </a:t>
            </a:r>
            <a:r>
              <a:rPr sz="1992" dirty="0">
                <a:latin typeface="Calibri"/>
                <a:cs typeface="Calibri"/>
              </a:rPr>
              <a:t>için</a:t>
            </a:r>
            <a:r>
              <a:rPr sz="1992" spc="323" dirty="0">
                <a:latin typeface="Calibri"/>
                <a:cs typeface="Calibri"/>
              </a:rPr>
              <a:t>  </a:t>
            </a:r>
            <a:r>
              <a:rPr sz="1992" spc="-14" dirty="0">
                <a:latin typeface="Calibri"/>
                <a:cs typeface="Calibri"/>
              </a:rPr>
              <a:t>bilgisayarların 	programlanmasıdır.</a:t>
            </a:r>
            <a:endParaRPr sz="1992">
              <a:latin typeface="Calibri"/>
              <a:cs typeface="Calibri"/>
            </a:endParaRPr>
          </a:p>
          <a:p>
            <a:pPr marL="274774" marR="9595" indent="-258201" algn="just">
              <a:lnSpc>
                <a:spcPct val="92100"/>
              </a:lnSpc>
              <a:spcBef>
                <a:spcPts val="1147"/>
              </a:spcBef>
              <a:buFont typeface="Arial MT"/>
              <a:buChar char="•"/>
              <a:tabLst>
                <a:tab pos="276519" algn="l"/>
              </a:tabLst>
            </a:pPr>
            <a:r>
              <a:rPr sz="1992" dirty="0">
                <a:latin typeface="Calibri"/>
                <a:cs typeface="Calibri"/>
              </a:rPr>
              <a:t>İşini</a:t>
            </a:r>
            <a:r>
              <a:rPr sz="1992" spc="349" dirty="0">
                <a:latin typeface="Calibri"/>
                <a:cs typeface="Calibri"/>
              </a:rPr>
              <a:t> </a:t>
            </a:r>
            <a:r>
              <a:rPr sz="1992" dirty="0">
                <a:latin typeface="Calibri"/>
                <a:cs typeface="Calibri"/>
              </a:rPr>
              <a:t>mükemmel</a:t>
            </a:r>
            <a:r>
              <a:rPr sz="1992" spc="378" dirty="0">
                <a:latin typeface="Calibri"/>
                <a:cs typeface="Calibri"/>
              </a:rPr>
              <a:t> </a:t>
            </a:r>
            <a:r>
              <a:rPr sz="1992" dirty="0">
                <a:latin typeface="Calibri"/>
                <a:cs typeface="Calibri"/>
              </a:rPr>
              <a:t>yapan</a:t>
            </a:r>
            <a:r>
              <a:rPr sz="1992" spc="392" dirty="0">
                <a:latin typeface="Calibri"/>
                <a:cs typeface="Calibri"/>
              </a:rPr>
              <a:t> </a:t>
            </a:r>
            <a:r>
              <a:rPr sz="1992" b="1" dirty="0">
                <a:latin typeface="Calibri"/>
                <a:cs typeface="Calibri"/>
              </a:rPr>
              <a:t>canlı</a:t>
            </a:r>
            <a:r>
              <a:rPr sz="1992" b="1" spc="337" dirty="0">
                <a:latin typeface="Calibri"/>
                <a:cs typeface="Calibri"/>
              </a:rPr>
              <a:t> </a:t>
            </a:r>
            <a:r>
              <a:rPr sz="1992" b="1" dirty="0">
                <a:latin typeface="Calibri"/>
                <a:cs typeface="Calibri"/>
              </a:rPr>
              <a:t>sistemlerini</a:t>
            </a:r>
            <a:r>
              <a:rPr sz="1992" b="1" spc="364" dirty="0">
                <a:latin typeface="Calibri"/>
                <a:cs typeface="Calibri"/>
              </a:rPr>
              <a:t> </a:t>
            </a:r>
            <a:r>
              <a:rPr sz="1992" b="1" dirty="0">
                <a:latin typeface="Calibri"/>
                <a:cs typeface="Calibri"/>
              </a:rPr>
              <a:t>ve</a:t>
            </a:r>
            <a:r>
              <a:rPr sz="1992" b="1" spc="343" dirty="0">
                <a:latin typeface="Calibri"/>
                <a:cs typeface="Calibri"/>
              </a:rPr>
              <a:t> </a:t>
            </a:r>
            <a:r>
              <a:rPr sz="1992" b="1" dirty="0">
                <a:latin typeface="Calibri"/>
                <a:cs typeface="Calibri"/>
              </a:rPr>
              <a:t>insan</a:t>
            </a:r>
            <a:r>
              <a:rPr sz="1992" b="1" spc="364" dirty="0">
                <a:latin typeface="Calibri"/>
                <a:cs typeface="Calibri"/>
              </a:rPr>
              <a:t> </a:t>
            </a:r>
            <a:r>
              <a:rPr sz="1992" b="1" dirty="0">
                <a:latin typeface="Calibri"/>
                <a:cs typeface="Calibri"/>
              </a:rPr>
              <a:t>beynini</a:t>
            </a:r>
            <a:r>
              <a:rPr sz="1992" b="1" spc="343" dirty="0">
                <a:latin typeface="Calibri"/>
                <a:cs typeface="Calibri"/>
              </a:rPr>
              <a:t> </a:t>
            </a:r>
            <a:r>
              <a:rPr sz="1992" b="1" dirty="0">
                <a:latin typeface="Calibri"/>
                <a:cs typeface="Calibri"/>
              </a:rPr>
              <a:t>model</a:t>
            </a:r>
            <a:r>
              <a:rPr sz="1992" b="1" spc="357" dirty="0">
                <a:latin typeface="Calibri"/>
                <a:cs typeface="Calibri"/>
              </a:rPr>
              <a:t> </a:t>
            </a:r>
            <a:r>
              <a:rPr sz="1992" b="1" dirty="0">
                <a:latin typeface="Calibri"/>
                <a:cs typeface="Calibri"/>
              </a:rPr>
              <a:t>alan</a:t>
            </a:r>
            <a:r>
              <a:rPr sz="1992" b="1" spc="364" dirty="0">
                <a:latin typeface="Calibri"/>
                <a:cs typeface="Calibri"/>
              </a:rPr>
              <a:t> </a:t>
            </a:r>
            <a:r>
              <a:rPr sz="1992" spc="-14" dirty="0">
                <a:latin typeface="Calibri"/>
                <a:cs typeface="Calibri"/>
              </a:rPr>
              <a:t>yapay 	</a:t>
            </a:r>
            <a:r>
              <a:rPr sz="1992" dirty="0">
                <a:latin typeface="Calibri"/>
                <a:cs typeface="Calibri"/>
              </a:rPr>
              <a:t>zeka</a:t>
            </a:r>
            <a:r>
              <a:rPr sz="1992" spc="185" dirty="0">
                <a:latin typeface="Calibri"/>
                <a:cs typeface="Calibri"/>
              </a:rPr>
              <a:t> </a:t>
            </a:r>
            <a:r>
              <a:rPr sz="1992" dirty="0">
                <a:latin typeface="Calibri"/>
                <a:cs typeface="Calibri"/>
              </a:rPr>
              <a:t>çalışmaları;</a:t>
            </a:r>
            <a:r>
              <a:rPr sz="1992" spc="213" dirty="0">
                <a:latin typeface="Calibri"/>
                <a:cs typeface="Calibri"/>
              </a:rPr>
              <a:t> </a:t>
            </a:r>
            <a:r>
              <a:rPr sz="1992" dirty="0">
                <a:latin typeface="Calibri"/>
                <a:cs typeface="Calibri"/>
              </a:rPr>
              <a:t>günlük</a:t>
            </a:r>
            <a:r>
              <a:rPr sz="1992" spc="199" dirty="0">
                <a:latin typeface="Calibri"/>
                <a:cs typeface="Calibri"/>
              </a:rPr>
              <a:t> </a:t>
            </a:r>
            <a:r>
              <a:rPr sz="1992" dirty="0">
                <a:latin typeface="Calibri"/>
                <a:cs typeface="Calibri"/>
              </a:rPr>
              <a:t>hayatın</a:t>
            </a:r>
            <a:r>
              <a:rPr sz="1992" spc="220" dirty="0">
                <a:latin typeface="Calibri"/>
                <a:cs typeface="Calibri"/>
              </a:rPr>
              <a:t> </a:t>
            </a:r>
            <a:r>
              <a:rPr sz="1992" dirty="0">
                <a:latin typeface="Calibri"/>
                <a:cs typeface="Calibri"/>
              </a:rPr>
              <a:t>farklı</a:t>
            </a:r>
            <a:r>
              <a:rPr sz="1992" spc="206" dirty="0">
                <a:latin typeface="Calibri"/>
                <a:cs typeface="Calibri"/>
              </a:rPr>
              <a:t> </a:t>
            </a:r>
            <a:r>
              <a:rPr sz="1992" dirty="0">
                <a:latin typeface="Calibri"/>
                <a:cs typeface="Calibri"/>
              </a:rPr>
              <a:t>alanlarında</a:t>
            </a:r>
            <a:r>
              <a:rPr sz="1992" spc="213" dirty="0">
                <a:latin typeface="Calibri"/>
                <a:cs typeface="Calibri"/>
              </a:rPr>
              <a:t> </a:t>
            </a:r>
            <a:r>
              <a:rPr sz="1992" dirty="0">
                <a:latin typeface="Calibri"/>
                <a:cs typeface="Calibri"/>
              </a:rPr>
              <a:t>ürünler</a:t>
            </a:r>
            <a:r>
              <a:rPr sz="1992" spc="192" dirty="0">
                <a:latin typeface="Calibri"/>
                <a:cs typeface="Calibri"/>
              </a:rPr>
              <a:t> </a:t>
            </a:r>
            <a:r>
              <a:rPr sz="1992" dirty="0">
                <a:latin typeface="Calibri"/>
                <a:cs typeface="Calibri"/>
              </a:rPr>
              <a:t>vermesinin</a:t>
            </a:r>
            <a:r>
              <a:rPr sz="1992" spc="220" dirty="0">
                <a:latin typeface="Calibri"/>
                <a:cs typeface="Calibri"/>
              </a:rPr>
              <a:t> </a:t>
            </a:r>
            <a:r>
              <a:rPr sz="1992" spc="-14" dirty="0">
                <a:latin typeface="Calibri"/>
                <a:cs typeface="Calibri"/>
              </a:rPr>
              <a:t>yanında, 	</a:t>
            </a:r>
            <a:r>
              <a:rPr sz="1992" b="1" dirty="0">
                <a:latin typeface="Calibri"/>
                <a:cs typeface="Calibri"/>
              </a:rPr>
              <a:t>tahmin,</a:t>
            </a:r>
            <a:r>
              <a:rPr sz="1992" b="1" spc="89" dirty="0">
                <a:latin typeface="Calibri"/>
                <a:cs typeface="Calibri"/>
              </a:rPr>
              <a:t> </a:t>
            </a:r>
            <a:r>
              <a:rPr sz="1992" b="1" dirty="0">
                <a:latin typeface="Calibri"/>
                <a:cs typeface="Calibri"/>
              </a:rPr>
              <a:t>sınıflandırma,</a:t>
            </a:r>
            <a:r>
              <a:rPr sz="1992" b="1" spc="62" dirty="0">
                <a:latin typeface="Calibri"/>
                <a:cs typeface="Calibri"/>
              </a:rPr>
              <a:t> </a:t>
            </a:r>
            <a:r>
              <a:rPr sz="1992" b="1" dirty="0">
                <a:latin typeface="Calibri"/>
                <a:cs typeface="Calibri"/>
              </a:rPr>
              <a:t>kümeleme</a:t>
            </a:r>
            <a:r>
              <a:rPr sz="1992" b="1" spc="62" dirty="0">
                <a:latin typeface="Calibri"/>
                <a:cs typeface="Calibri"/>
              </a:rPr>
              <a:t> </a:t>
            </a:r>
            <a:r>
              <a:rPr sz="1992" dirty="0">
                <a:latin typeface="Calibri"/>
                <a:cs typeface="Calibri"/>
              </a:rPr>
              <a:t>gibi</a:t>
            </a:r>
            <a:r>
              <a:rPr sz="1992" spc="165" dirty="0">
                <a:latin typeface="Calibri"/>
                <a:cs typeface="Calibri"/>
              </a:rPr>
              <a:t> </a:t>
            </a:r>
            <a:r>
              <a:rPr sz="1992" dirty="0">
                <a:latin typeface="Calibri"/>
                <a:cs typeface="Calibri"/>
              </a:rPr>
              <a:t>amaçlar</a:t>
            </a:r>
            <a:r>
              <a:rPr sz="1992" spc="172" dirty="0">
                <a:latin typeface="Calibri"/>
                <a:cs typeface="Calibri"/>
              </a:rPr>
              <a:t> </a:t>
            </a:r>
            <a:r>
              <a:rPr sz="1992" dirty="0">
                <a:latin typeface="Calibri"/>
                <a:cs typeface="Calibri"/>
              </a:rPr>
              <a:t>için</a:t>
            </a:r>
            <a:r>
              <a:rPr sz="1992" spc="151" dirty="0">
                <a:latin typeface="Calibri"/>
                <a:cs typeface="Calibri"/>
              </a:rPr>
              <a:t> </a:t>
            </a:r>
            <a:r>
              <a:rPr sz="1992" dirty="0">
                <a:latin typeface="Calibri"/>
                <a:cs typeface="Calibri"/>
              </a:rPr>
              <a:t>de</a:t>
            </a:r>
            <a:r>
              <a:rPr sz="1992" spc="117" dirty="0">
                <a:latin typeface="Calibri"/>
                <a:cs typeface="Calibri"/>
              </a:rPr>
              <a:t> </a:t>
            </a:r>
            <a:r>
              <a:rPr sz="1992" spc="-14" dirty="0">
                <a:latin typeface="Calibri"/>
                <a:cs typeface="Calibri"/>
              </a:rPr>
              <a:t>kullanılmaktadır.</a:t>
            </a:r>
            <a:endParaRPr sz="1992">
              <a:latin typeface="Calibri"/>
              <a:cs typeface="Calibri"/>
            </a:endParaRPr>
          </a:p>
          <a:p>
            <a:pPr marL="274774" marR="6978" indent="-258201" algn="just">
              <a:lnSpc>
                <a:spcPct val="92200"/>
              </a:lnSpc>
              <a:spcBef>
                <a:spcPts val="1120"/>
              </a:spcBef>
              <a:buFont typeface="Arial MT"/>
              <a:buChar char="•"/>
              <a:tabLst>
                <a:tab pos="276519" algn="l"/>
              </a:tabLst>
            </a:pPr>
            <a:r>
              <a:rPr sz="1992" dirty="0">
                <a:latin typeface="Calibri"/>
                <a:cs typeface="Calibri"/>
              </a:rPr>
              <a:t>Genel</a:t>
            </a:r>
            <a:r>
              <a:rPr sz="1992" spc="385" dirty="0">
                <a:latin typeface="Calibri"/>
                <a:cs typeface="Calibri"/>
              </a:rPr>
              <a:t> </a:t>
            </a:r>
            <a:r>
              <a:rPr sz="1992" dirty="0">
                <a:latin typeface="Calibri"/>
                <a:cs typeface="Calibri"/>
              </a:rPr>
              <a:t>anlamda</a:t>
            </a:r>
            <a:r>
              <a:rPr sz="1992" spc="392" dirty="0">
                <a:latin typeface="Calibri"/>
                <a:cs typeface="Calibri"/>
              </a:rPr>
              <a:t> </a:t>
            </a:r>
            <a:r>
              <a:rPr sz="1992" dirty="0">
                <a:latin typeface="Calibri"/>
                <a:cs typeface="Calibri"/>
              </a:rPr>
              <a:t>yapay</a:t>
            </a:r>
            <a:r>
              <a:rPr sz="1992" spc="405" dirty="0">
                <a:latin typeface="Calibri"/>
                <a:cs typeface="Calibri"/>
              </a:rPr>
              <a:t> </a:t>
            </a:r>
            <a:r>
              <a:rPr sz="1992" dirty="0">
                <a:latin typeface="Calibri"/>
                <a:cs typeface="Calibri"/>
              </a:rPr>
              <a:t>zekadan</a:t>
            </a:r>
            <a:r>
              <a:rPr sz="1992" spc="398" dirty="0">
                <a:latin typeface="Calibri"/>
                <a:cs typeface="Calibri"/>
              </a:rPr>
              <a:t> </a:t>
            </a:r>
            <a:r>
              <a:rPr sz="1992" dirty="0">
                <a:latin typeface="Calibri"/>
                <a:cs typeface="Calibri"/>
              </a:rPr>
              <a:t>kastedilen;</a:t>
            </a:r>
            <a:r>
              <a:rPr sz="1992" spc="385" dirty="0">
                <a:latin typeface="Calibri"/>
                <a:cs typeface="Calibri"/>
              </a:rPr>
              <a:t> </a:t>
            </a:r>
            <a:r>
              <a:rPr sz="1992" dirty="0">
                <a:latin typeface="Calibri"/>
                <a:cs typeface="Calibri"/>
              </a:rPr>
              <a:t>insan</a:t>
            </a:r>
            <a:r>
              <a:rPr sz="1992" spc="398" dirty="0">
                <a:latin typeface="Calibri"/>
                <a:cs typeface="Calibri"/>
              </a:rPr>
              <a:t> </a:t>
            </a:r>
            <a:r>
              <a:rPr sz="1992" dirty="0">
                <a:latin typeface="Calibri"/>
                <a:cs typeface="Calibri"/>
              </a:rPr>
              <a:t>zekasının,</a:t>
            </a:r>
            <a:r>
              <a:rPr sz="1992" spc="392" dirty="0">
                <a:latin typeface="Calibri"/>
                <a:cs typeface="Calibri"/>
              </a:rPr>
              <a:t> </a:t>
            </a:r>
            <a:r>
              <a:rPr sz="1992" dirty="0">
                <a:latin typeface="Calibri"/>
                <a:cs typeface="Calibri"/>
              </a:rPr>
              <a:t>sinir</a:t>
            </a:r>
            <a:r>
              <a:rPr sz="1992" spc="392" dirty="0">
                <a:latin typeface="Calibri"/>
                <a:cs typeface="Calibri"/>
              </a:rPr>
              <a:t> </a:t>
            </a:r>
            <a:r>
              <a:rPr sz="1992" dirty="0">
                <a:latin typeface="Calibri"/>
                <a:cs typeface="Calibri"/>
              </a:rPr>
              <a:t>sistemi,</a:t>
            </a:r>
            <a:r>
              <a:rPr sz="1992" spc="412" dirty="0">
                <a:latin typeface="Calibri"/>
                <a:cs typeface="Calibri"/>
              </a:rPr>
              <a:t> </a:t>
            </a:r>
            <a:r>
              <a:rPr sz="1992" spc="-34" dirty="0">
                <a:latin typeface="Calibri"/>
                <a:cs typeface="Calibri"/>
              </a:rPr>
              <a:t>gen 	</a:t>
            </a:r>
            <a:r>
              <a:rPr sz="1992" dirty="0">
                <a:latin typeface="Calibri"/>
                <a:cs typeface="Calibri"/>
              </a:rPr>
              <a:t>yapısı</a:t>
            </a:r>
            <a:r>
              <a:rPr sz="1992" spc="515" dirty="0">
                <a:latin typeface="Calibri"/>
                <a:cs typeface="Calibri"/>
              </a:rPr>
              <a:t> </a:t>
            </a:r>
            <a:r>
              <a:rPr sz="1992" dirty="0">
                <a:latin typeface="Calibri"/>
                <a:cs typeface="Calibri"/>
              </a:rPr>
              <a:t>gibi</a:t>
            </a:r>
            <a:r>
              <a:rPr sz="1992" spc="543" dirty="0">
                <a:latin typeface="Calibri"/>
                <a:cs typeface="Calibri"/>
              </a:rPr>
              <a:t> </a:t>
            </a:r>
            <a:r>
              <a:rPr sz="1992" dirty="0">
                <a:latin typeface="Calibri"/>
                <a:cs typeface="Calibri"/>
              </a:rPr>
              <a:t>fizyolojik</a:t>
            </a:r>
            <a:r>
              <a:rPr sz="1992" spc="529" dirty="0">
                <a:latin typeface="Calibri"/>
                <a:cs typeface="Calibri"/>
              </a:rPr>
              <a:t> </a:t>
            </a:r>
            <a:r>
              <a:rPr sz="1992" dirty="0">
                <a:latin typeface="Calibri"/>
                <a:cs typeface="Calibri"/>
              </a:rPr>
              <a:t>ve</a:t>
            </a:r>
            <a:r>
              <a:rPr sz="1992" spc="549" dirty="0">
                <a:latin typeface="Calibri"/>
                <a:cs typeface="Calibri"/>
              </a:rPr>
              <a:t> </a:t>
            </a:r>
            <a:r>
              <a:rPr sz="1992" dirty="0">
                <a:latin typeface="Calibri"/>
                <a:cs typeface="Calibri"/>
              </a:rPr>
              <a:t>nörolojik</a:t>
            </a:r>
            <a:r>
              <a:rPr sz="1992" spc="529" dirty="0">
                <a:latin typeface="Calibri"/>
                <a:cs typeface="Calibri"/>
              </a:rPr>
              <a:t> </a:t>
            </a:r>
            <a:r>
              <a:rPr sz="1992" dirty="0">
                <a:latin typeface="Calibri"/>
                <a:cs typeface="Calibri"/>
              </a:rPr>
              <a:t>yapısının</a:t>
            </a:r>
            <a:r>
              <a:rPr sz="1992" spc="556" dirty="0">
                <a:latin typeface="Calibri"/>
                <a:cs typeface="Calibri"/>
              </a:rPr>
              <a:t> </a:t>
            </a:r>
            <a:r>
              <a:rPr sz="1992" dirty="0">
                <a:latin typeface="Calibri"/>
                <a:cs typeface="Calibri"/>
              </a:rPr>
              <a:t>ve</a:t>
            </a:r>
            <a:r>
              <a:rPr sz="1992" spc="549" dirty="0">
                <a:latin typeface="Calibri"/>
                <a:cs typeface="Calibri"/>
              </a:rPr>
              <a:t> </a:t>
            </a:r>
            <a:r>
              <a:rPr sz="1992" dirty="0">
                <a:latin typeface="Calibri"/>
                <a:cs typeface="Calibri"/>
              </a:rPr>
              <a:t>doğal</a:t>
            </a:r>
            <a:r>
              <a:rPr sz="1992" spc="536" dirty="0">
                <a:latin typeface="Calibri"/>
                <a:cs typeface="Calibri"/>
              </a:rPr>
              <a:t> </a:t>
            </a:r>
            <a:r>
              <a:rPr sz="1992" dirty="0">
                <a:latin typeface="Calibri"/>
                <a:cs typeface="Calibri"/>
              </a:rPr>
              <a:t>olayların</a:t>
            </a:r>
            <a:r>
              <a:rPr sz="1992" spc="536" dirty="0">
                <a:latin typeface="Calibri"/>
                <a:cs typeface="Calibri"/>
              </a:rPr>
              <a:t> </a:t>
            </a:r>
            <a:r>
              <a:rPr sz="1992" spc="-14" dirty="0">
                <a:latin typeface="Calibri"/>
                <a:cs typeface="Calibri"/>
              </a:rPr>
              <a:t>modellenerek 	</a:t>
            </a:r>
            <a:r>
              <a:rPr sz="1992" dirty="0">
                <a:latin typeface="Calibri"/>
                <a:cs typeface="Calibri"/>
              </a:rPr>
              <a:t>makinelere</a:t>
            </a:r>
            <a:r>
              <a:rPr sz="1992" spc="185" dirty="0">
                <a:latin typeface="Calibri"/>
                <a:cs typeface="Calibri"/>
              </a:rPr>
              <a:t> </a:t>
            </a:r>
            <a:r>
              <a:rPr sz="1992" dirty="0">
                <a:latin typeface="Calibri"/>
                <a:cs typeface="Calibri"/>
              </a:rPr>
              <a:t>(bilgisayar</a:t>
            </a:r>
            <a:r>
              <a:rPr sz="1992" spc="151" dirty="0">
                <a:latin typeface="Calibri"/>
                <a:cs typeface="Calibri"/>
              </a:rPr>
              <a:t> </a:t>
            </a:r>
            <a:r>
              <a:rPr sz="1992" dirty="0">
                <a:latin typeface="Calibri"/>
                <a:cs typeface="Calibri"/>
              </a:rPr>
              <a:t>ve</a:t>
            </a:r>
            <a:r>
              <a:rPr sz="1992" spc="165" dirty="0">
                <a:latin typeface="Calibri"/>
                <a:cs typeface="Calibri"/>
              </a:rPr>
              <a:t> </a:t>
            </a:r>
            <a:r>
              <a:rPr sz="1992" dirty="0">
                <a:latin typeface="Calibri"/>
                <a:cs typeface="Calibri"/>
              </a:rPr>
              <a:t>yazılımlara)</a:t>
            </a:r>
            <a:r>
              <a:rPr sz="1992" spc="179" dirty="0">
                <a:latin typeface="Calibri"/>
                <a:cs typeface="Calibri"/>
              </a:rPr>
              <a:t> </a:t>
            </a:r>
            <a:r>
              <a:rPr sz="1992" dirty="0">
                <a:latin typeface="Calibri"/>
                <a:cs typeface="Calibri"/>
              </a:rPr>
              <a:t>aktarılmasıdır.</a:t>
            </a:r>
            <a:r>
              <a:rPr sz="1992" spc="157" dirty="0">
                <a:latin typeface="Calibri"/>
                <a:cs typeface="Calibri"/>
              </a:rPr>
              <a:t> </a:t>
            </a:r>
            <a:r>
              <a:rPr sz="1992" dirty="0">
                <a:latin typeface="Calibri"/>
                <a:cs typeface="Calibri"/>
              </a:rPr>
              <a:t>Özetle</a:t>
            </a:r>
            <a:r>
              <a:rPr sz="1992" spc="192" dirty="0">
                <a:latin typeface="Calibri"/>
                <a:cs typeface="Calibri"/>
              </a:rPr>
              <a:t> </a:t>
            </a:r>
            <a:r>
              <a:rPr sz="1992" dirty="0">
                <a:latin typeface="Calibri"/>
                <a:cs typeface="Calibri"/>
              </a:rPr>
              <a:t>yapay</a:t>
            </a:r>
            <a:r>
              <a:rPr sz="1992" spc="157" dirty="0">
                <a:latin typeface="Calibri"/>
                <a:cs typeface="Calibri"/>
              </a:rPr>
              <a:t> </a:t>
            </a:r>
            <a:r>
              <a:rPr sz="1992" dirty="0">
                <a:latin typeface="Calibri"/>
                <a:cs typeface="Calibri"/>
              </a:rPr>
              <a:t>zeka;</a:t>
            </a:r>
            <a:r>
              <a:rPr sz="1992" spc="165" dirty="0">
                <a:latin typeface="Calibri"/>
                <a:cs typeface="Calibri"/>
              </a:rPr>
              <a:t> </a:t>
            </a:r>
            <a:r>
              <a:rPr sz="1992" spc="-14" dirty="0">
                <a:latin typeface="Calibri"/>
                <a:cs typeface="Calibri"/>
              </a:rPr>
              <a:t>“</a:t>
            </a:r>
            <a:r>
              <a:rPr sz="1992" b="1" spc="-14" dirty="0">
                <a:latin typeface="Calibri"/>
                <a:cs typeface="Calibri"/>
              </a:rPr>
              <a:t>insan 	</a:t>
            </a:r>
            <a:r>
              <a:rPr sz="1992" b="1" dirty="0">
                <a:latin typeface="Calibri"/>
                <a:cs typeface="Calibri"/>
              </a:rPr>
              <a:t>gibi</a:t>
            </a:r>
            <a:r>
              <a:rPr sz="1992" b="1" spc="254" dirty="0">
                <a:latin typeface="Calibri"/>
                <a:cs typeface="Calibri"/>
              </a:rPr>
              <a:t>  </a:t>
            </a:r>
            <a:r>
              <a:rPr sz="1992" b="1" dirty="0">
                <a:latin typeface="Calibri"/>
                <a:cs typeface="Calibri"/>
              </a:rPr>
              <a:t>düşünen,</a:t>
            </a:r>
            <a:r>
              <a:rPr sz="1992" b="1" spc="268" dirty="0">
                <a:latin typeface="Calibri"/>
                <a:cs typeface="Calibri"/>
              </a:rPr>
              <a:t>  </a:t>
            </a:r>
            <a:r>
              <a:rPr sz="1992" b="1" dirty="0">
                <a:latin typeface="Calibri"/>
                <a:cs typeface="Calibri"/>
              </a:rPr>
              <a:t>insan</a:t>
            </a:r>
            <a:r>
              <a:rPr sz="1992" b="1" spc="261" dirty="0">
                <a:latin typeface="Calibri"/>
                <a:cs typeface="Calibri"/>
              </a:rPr>
              <a:t>  </a:t>
            </a:r>
            <a:r>
              <a:rPr sz="1992" b="1" dirty="0">
                <a:latin typeface="Calibri"/>
                <a:cs typeface="Calibri"/>
              </a:rPr>
              <a:t>gibi</a:t>
            </a:r>
            <a:r>
              <a:rPr sz="1992" b="1" spc="268" dirty="0">
                <a:latin typeface="Calibri"/>
                <a:cs typeface="Calibri"/>
              </a:rPr>
              <a:t>  </a:t>
            </a:r>
            <a:r>
              <a:rPr sz="1992" b="1" dirty="0">
                <a:latin typeface="Calibri"/>
                <a:cs typeface="Calibri"/>
              </a:rPr>
              <a:t>davranan,</a:t>
            </a:r>
            <a:r>
              <a:rPr sz="1992" b="1" spc="254" dirty="0">
                <a:latin typeface="Calibri"/>
                <a:cs typeface="Calibri"/>
              </a:rPr>
              <a:t>  </a:t>
            </a:r>
            <a:r>
              <a:rPr sz="1992" b="1" dirty="0">
                <a:latin typeface="Calibri"/>
                <a:cs typeface="Calibri"/>
              </a:rPr>
              <a:t>akılcı</a:t>
            </a:r>
            <a:r>
              <a:rPr sz="1992" b="1" spc="268" dirty="0">
                <a:latin typeface="Calibri"/>
                <a:cs typeface="Calibri"/>
              </a:rPr>
              <a:t>  </a:t>
            </a:r>
            <a:r>
              <a:rPr sz="1992" b="1" dirty="0">
                <a:latin typeface="Calibri"/>
                <a:cs typeface="Calibri"/>
              </a:rPr>
              <a:t>(rasyonel)</a:t>
            </a:r>
            <a:r>
              <a:rPr sz="1992" b="1" spc="275" dirty="0">
                <a:latin typeface="Calibri"/>
                <a:cs typeface="Calibri"/>
              </a:rPr>
              <a:t>  </a:t>
            </a:r>
            <a:r>
              <a:rPr sz="1992" b="1" dirty="0">
                <a:latin typeface="Calibri"/>
                <a:cs typeface="Calibri"/>
              </a:rPr>
              <a:t>düşünen</a:t>
            </a:r>
            <a:r>
              <a:rPr sz="1992" b="1" spc="254" dirty="0">
                <a:latin typeface="Calibri"/>
                <a:cs typeface="Calibri"/>
              </a:rPr>
              <a:t>  </a:t>
            </a:r>
            <a:r>
              <a:rPr sz="1992" b="1" dirty="0">
                <a:latin typeface="Calibri"/>
                <a:cs typeface="Calibri"/>
              </a:rPr>
              <a:t>ve</a:t>
            </a:r>
            <a:r>
              <a:rPr sz="1992" b="1" spc="254" dirty="0">
                <a:latin typeface="Calibri"/>
                <a:cs typeface="Calibri"/>
              </a:rPr>
              <a:t>  </a:t>
            </a:r>
            <a:r>
              <a:rPr sz="1992" b="1" spc="-14" dirty="0">
                <a:latin typeface="Calibri"/>
                <a:cs typeface="Calibri"/>
              </a:rPr>
              <a:t>akılcı 	</a:t>
            </a:r>
            <a:r>
              <a:rPr sz="1992" b="1" dirty="0">
                <a:latin typeface="Calibri"/>
                <a:cs typeface="Calibri"/>
              </a:rPr>
              <a:t>davranan</a:t>
            </a:r>
            <a:r>
              <a:rPr sz="1992" dirty="0">
                <a:latin typeface="Calibri"/>
                <a:cs typeface="Calibri"/>
              </a:rPr>
              <a:t>”</a:t>
            </a:r>
            <a:r>
              <a:rPr sz="1992" spc="261" dirty="0">
                <a:latin typeface="Calibri"/>
                <a:cs typeface="Calibri"/>
              </a:rPr>
              <a:t> </a:t>
            </a:r>
            <a:r>
              <a:rPr sz="1992" dirty="0">
                <a:latin typeface="Calibri"/>
                <a:cs typeface="Calibri"/>
              </a:rPr>
              <a:t>canlıların</a:t>
            </a:r>
            <a:r>
              <a:rPr sz="1992" spc="247" dirty="0">
                <a:latin typeface="Calibri"/>
                <a:cs typeface="Calibri"/>
              </a:rPr>
              <a:t> </a:t>
            </a:r>
            <a:r>
              <a:rPr sz="1992" dirty="0">
                <a:latin typeface="Calibri"/>
                <a:cs typeface="Calibri"/>
              </a:rPr>
              <a:t>zekice</a:t>
            </a:r>
            <a:r>
              <a:rPr sz="1992" spc="280" dirty="0">
                <a:latin typeface="Calibri"/>
                <a:cs typeface="Calibri"/>
              </a:rPr>
              <a:t> </a:t>
            </a:r>
            <a:r>
              <a:rPr sz="1992" dirty="0">
                <a:latin typeface="Calibri"/>
                <a:cs typeface="Calibri"/>
              </a:rPr>
              <a:t>olarak</a:t>
            </a:r>
            <a:r>
              <a:rPr sz="1992" spc="268" dirty="0">
                <a:latin typeface="Calibri"/>
                <a:cs typeface="Calibri"/>
              </a:rPr>
              <a:t> </a:t>
            </a:r>
            <a:r>
              <a:rPr sz="1992" dirty="0">
                <a:latin typeface="Calibri"/>
                <a:cs typeface="Calibri"/>
              </a:rPr>
              <a:t>kabul</a:t>
            </a:r>
            <a:r>
              <a:rPr sz="1992" spc="280" dirty="0">
                <a:latin typeface="Calibri"/>
                <a:cs typeface="Calibri"/>
              </a:rPr>
              <a:t> </a:t>
            </a:r>
            <a:r>
              <a:rPr sz="1992" dirty="0">
                <a:latin typeface="Calibri"/>
                <a:cs typeface="Calibri"/>
              </a:rPr>
              <a:t>edilen</a:t>
            </a:r>
            <a:r>
              <a:rPr sz="1992" spc="280" dirty="0">
                <a:latin typeface="Calibri"/>
                <a:cs typeface="Calibri"/>
              </a:rPr>
              <a:t> </a:t>
            </a:r>
            <a:r>
              <a:rPr sz="1992" dirty="0">
                <a:latin typeface="Calibri"/>
                <a:cs typeface="Calibri"/>
              </a:rPr>
              <a:t>davranışlarına</a:t>
            </a:r>
            <a:r>
              <a:rPr sz="1992" spc="280" dirty="0">
                <a:latin typeface="Calibri"/>
                <a:cs typeface="Calibri"/>
              </a:rPr>
              <a:t> </a:t>
            </a:r>
            <a:r>
              <a:rPr sz="1992" dirty="0">
                <a:latin typeface="Calibri"/>
                <a:cs typeface="Calibri"/>
              </a:rPr>
              <a:t>sahip</a:t>
            </a:r>
            <a:r>
              <a:rPr sz="1992" spc="268" dirty="0">
                <a:latin typeface="Calibri"/>
                <a:cs typeface="Calibri"/>
              </a:rPr>
              <a:t> </a:t>
            </a:r>
            <a:r>
              <a:rPr sz="1992" spc="-14" dirty="0">
                <a:latin typeface="Calibri"/>
                <a:cs typeface="Calibri"/>
              </a:rPr>
              <a:t>bilgisayar 	</a:t>
            </a:r>
            <a:r>
              <a:rPr sz="1992" dirty="0">
                <a:latin typeface="Calibri"/>
                <a:cs typeface="Calibri"/>
              </a:rPr>
              <a:t>sistemleridir</a:t>
            </a:r>
            <a:r>
              <a:rPr sz="1992" spc="440" dirty="0">
                <a:latin typeface="Calibri"/>
                <a:cs typeface="Calibri"/>
              </a:rPr>
              <a:t> </a:t>
            </a:r>
            <a:r>
              <a:rPr sz="1992" dirty="0">
                <a:latin typeface="Calibri"/>
                <a:cs typeface="Calibri"/>
              </a:rPr>
              <a:t>ve</a:t>
            </a:r>
            <a:r>
              <a:rPr sz="1992" spc="453" dirty="0">
                <a:latin typeface="Calibri"/>
                <a:cs typeface="Calibri"/>
              </a:rPr>
              <a:t> </a:t>
            </a:r>
            <a:r>
              <a:rPr sz="1992" dirty="0">
                <a:latin typeface="Calibri"/>
                <a:cs typeface="Calibri"/>
              </a:rPr>
              <a:t>makine</a:t>
            </a:r>
            <a:r>
              <a:rPr sz="1992" spc="460" dirty="0">
                <a:latin typeface="Calibri"/>
                <a:cs typeface="Calibri"/>
              </a:rPr>
              <a:t> </a:t>
            </a:r>
            <a:r>
              <a:rPr sz="1992" dirty="0">
                <a:latin typeface="Calibri"/>
                <a:cs typeface="Calibri"/>
              </a:rPr>
              <a:t>öğrenmesi</a:t>
            </a:r>
            <a:r>
              <a:rPr sz="1992" spc="453" dirty="0">
                <a:latin typeface="Calibri"/>
                <a:cs typeface="Calibri"/>
              </a:rPr>
              <a:t> </a:t>
            </a:r>
            <a:r>
              <a:rPr sz="1992" dirty="0">
                <a:latin typeface="Calibri"/>
                <a:cs typeface="Calibri"/>
              </a:rPr>
              <a:t>bu</a:t>
            </a:r>
            <a:r>
              <a:rPr sz="1992" spc="467" dirty="0">
                <a:latin typeface="Calibri"/>
                <a:cs typeface="Calibri"/>
              </a:rPr>
              <a:t> </a:t>
            </a:r>
            <a:r>
              <a:rPr sz="1992" dirty="0">
                <a:latin typeface="Calibri"/>
                <a:cs typeface="Calibri"/>
              </a:rPr>
              <a:t>anlamda</a:t>
            </a:r>
            <a:r>
              <a:rPr sz="1992" spc="474" dirty="0">
                <a:latin typeface="Calibri"/>
                <a:cs typeface="Calibri"/>
              </a:rPr>
              <a:t> </a:t>
            </a:r>
            <a:r>
              <a:rPr sz="1992" dirty="0">
                <a:latin typeface="Calibri"/>
                <a:cs typeface="Calibri"/>
              </a:rPr>
              <a:t>yapay</a:t>
            </a:r>
            <a:r>
              <a:rPr sz="1992" spc="474" dirty="0">
                <a:latin typeface="Calibri"/>
                <a:cs typeface="Calibri"/>
              </a:rPr>
              <a:t> </a:t>
            </a:r>
            <a:r>
              <a:rPr sz="1992" dirty="0">
                <a:latin typeface="Calibri"/>
                <a:cs typeface="Calibri"/>
              </a:rPr>
              <a:t>zekanın</a:t>
            </a:r>
            <a:r>
              <a:rPr sz="1992" spc="460" dirty="0">
                <a:latin typeface="Calibri"/>
                <a:cs typeface="Calibri"/>
              </a:rPr>
              <a:t> </a:t>
            </a:r>
            <a:r>
              <a:rPr sz="1992" dirty="0">
                <a:latin typeface="Calibri"/>
                <a:cs typeface="Calibri"/>
              </a:rPr>
              <a:t>evresi</a:t>
            </a:r>
            <a:r>
              <a:rPr sz="1992" spc="460" dirty="0">
                <a:latin typeface="Calibri"/>
                <a:cs typeface="Calibri"/>
              </a:rPr>
              <a:t> </a:t>
            </a:r>
            <a:r>
              <a:rPr sz="1992" spc="-14" dirty="0">
                <a:latin typeface="Calibri"/>
                <a:cs typeface="Calibri"/>
              </a:rPr>
              <a:t>olarak 	</a:t>
            </a:r>
            <a:r>
              <a:rPr sz="1992" dirty="0">
                <a:latin typeface="Calibri"/>
                <a:cs typeface="Calibri"/>
              </a:rPr>
              <a:t>kabul</a:t>
            </a:r>
            <a:r>
              <a:rPr sz="1992" spc="27" dirty="0">
                <a:latin typeface="Calibri"/>
                <a:cs typeface="Calibri"/>
              </a:rPr>
              <a:t> </a:t>
            </a:r>
            <a:r>
              <a:rPr sz="1992" spc="-14" dirty="0">
                <a:latin typeface="Calibri"/>
                <a:cs typeface="Calibri"/>
              </a:rPr>
              <a:t>edilmektedir.</a:t>
            </a:r>
            <a:endParaRPr sz="1992">
              <a:latin typeface="Calibri"/>
              <a:cs typeface="Calibri"/>
            </a:endParaRPr>
          </a:p>
          <a:p>
            <a:pPr marL="274774" marR="11340" indent="-258201" algn="just">
              <a:lnSpc>
                <a:spcPct val="92100"/>
              </a:lnSpc>
              <a:spcBef>
                <a:spcPts val="1147"/>
              </a:spcBef>
              <a:buFont typeface="Arial MT"/>
              <a:buChar char="•"/>
              <a:tabLst>
                <a:tab pos="276519" algn="l"/>
              </a:tabLst>
            </a:pPr>
            <a:r>
              <a:rPr sz="1992" b="1" dirty="0">
                <a:latin typeface="Calibri"/>
                <a:cs typeface="Calibri"/>
              </a:rPr>
              <a:t>Uzman</a:t>
            </a:r>
            <a:r>
              <a:rPr sz="1992" b="1" spc="529" dirty="0">
                <a:latin typeface="Calibri"/>
                <a:cs typeface="Calibri"/>
              </a:rPr>
              <a:t> </a:t>
            </a:r>
            <a:r>
              <a:rPr sz="1992" b="1" dirty="0">
                <a:latin typeface="Calibri"/>
                <a:cs typeface="Calibri"/>
              </a:rPr>
              <a:t>sistemler,</a:t>
            </a:r>
            <a:r>
              <a:rPr sz="1992" b="1" spc="536" dirty="0">
                <a:latin typeface="Calibri"/>
                <a:cs typeface="Calibri"/>
              </a:rPr>
              <a:t> </a:t>
            </a:r>
            <a:r>
              <a:rPr sz="1992" b="1" dirty="0">
                <a:latin typeface="Calibri"/>
                <a:cs typeface="Calibri"/>
              </a:rPr>
              <a:t>Genetik</a:t>
            </a:r>
            <a:r>
              <a:rPr sz="1992" b="1" spc="508" dirty="0">
                <a:latin typeface="Calibri"/>
                <a:cs typeface="Calibri"/>
              </a:rPr>
              <a:t> </a:t>
            </a:r>
            <a:r>
              <a:rPr sz="1992" b="1" dirty="0">
                <a:latin typeface="Calibri"/>
                <a:cs typeface="Calibri"/>
              </a:rPr>
              <a:t>algoritmalar,</a:t>
            </a:r>
            <a:r>
              <a:rPr sz="1992" b="1" spc="508" dirty="0">
                <a:latin typeface="Calibri"/>
                <a:cs typeface="Calibri"/>
              </a:rPr>
              <a:t> </a:t>
            </a:r>
            <a:r>
              <a:rPr sz="1992" b="1" dirty="0">
                <a:latin typeface="Calibri"/>
                <a:cs typeface="Calibri"/>
              </a:rPr>
              <a:t>Bulanık</a:t>
            </a:r>
            <a:r>
              <a:rPr sz="1992" b="1" spc="529" dirty="0">
                <a:latin typeface="Calibri"/>
                <a:cs typeface="Calibri"/>
              </a:rPr>
              <a:t> </a:t>
            </a:r>
            <a:r>
              <a:rPr sz="1992" b="1" dirty="0">
                <a:latin typeface="Calibri"/>
                <a:cs typeface="Calibri"/>
              </a:rPr>
              <a:t>mantık,</a:t>
            </a:r>
            <a:r>
              <a:rPr sz="1992" b="1" spc="515" dirty="0">
                <a:latin typeface="Calibri"/>
                <a:cs typeface="Calibri"/>
              </a:rPr>
              <a:t> </a:t>
            </a:r>
            <a:r>
              <a:rPr sz="1992" b="1" dirty="0">
                <a:latin typeface="Calibri"/>
                <a:cs typeface="Calibri"/>
              </a:rPr>
              <a:t>Yapay</a:t>
            </a:r>
            <a:r>
              <a:rPr sz="1992" b="1" spc="495" dirty="0">
                <a:latin typeface="Calibri"/>
                <a:cs typeface="Calibri"/>
              </a:rPr>
              <a:t> </a:t>
            </a:r>
            <a:r>
              <a:rPr sz="1992" b="1" dirty="0">
                <a:latin typeface="Calibri"/>
                <a:cs typeface="Calibri"/>
              </a:rPr>
              <a:t>sinir</a:t>
            </a:r>
            <a:r>
              <a:rPr sz="1992" b="1" spc="522" dirty="0">
                <a:latin typeface="Calibri"/>
                <a:cs typeface="Calibri"/>
              </a:rPr>
              <a:t> </a:t>
            </a:r>
            <a:r>
              <a:rPr sz="1992" b="1" spc="-14" dirty="0">
                <a:latin typeface="Calibri"/>
                <a:cs typeface="Calibri"/>
              </a:rPr>
              <a:t>ağları, 	</a:t>
            </a:r>
            <a:r>
              <a:rPr sz="1992" b="1" dirty="0">
                <a:latin typeface="Calibri"/>
                <a:cs typeface="Calibri"/>
              </a:rPr>
              <a:t>Makine</a:t>
            </a:r>
            <a:r>
              <a:rPr sz="1992" b="1" spc="247" dirty="0">
                <a:latin typeface="Calibri"/>
                <a:cs typeface="Calibri"/>
              </a:rPr>
              <a:t> </a:t>
            </a:r>
            <a:r>
              <a:rPr sz="1992" b="1" dirty="0">
                <a:latin typeface="Calibri"/>
                <a:cs typeface="Calibri"/>
              </a:rPr>
              <a:t>öğrenmesi</a:t>
            </a:r>
            <a:r>
              <a:rPr sz="1992" b="1" spc="247" dirty="0">
                <a:latin typeface="Calibri"/>
                <a:cs typeface="Calibri"/>
              </a:rPr>
              <a:t> </a:t>
            </a:r>
            <a:r>
              <a:rPr sz="1992" dirty="0">
                <a:latin typeface="Calibri"/>
                <a:cs typeface="Calibri"/>
              </a:rPr>
              <a:t>gibi</a:t>
            </a:r>
            <a:r>
              <a:rPr sz="1992" spc="280" dirty="0">
                <a:latin typeface="Calibri"/>
                <a:cs typeface="Calibri"/>
              </a:rPr>
              <a:t> </a:t>
            </a:r>
            <a:r>
              <a:rPr sz="1992" dirty="0">
                <a:latin typeface="Calibri"/>
                <a:cs typeface="Calibri"/>
              </a:rPr>
              <a:t>teknikler,</a:t>
            </a:r>
            <a:r>
              <a:rPr sz="1992" spc="280" dirty="0">
                <a:latin typeface="Calibri"/>
                <a:cs typeface="Calibri"/>
              </a:rPr>
              <a:t> </a:t>
            </a:r>
            <a:r>
              <a:rPr sz="1992" dirty="0">
                <a:latin typeface="Calibri"/>
                <a:cs typeface="Calibri"/>
              </a:rPr>
              <a:t>genel</a:t>
            </a:r>
            <a:r>
              <a:rPr sz="1992" spc="280" dirty="0">
                <a:latin typeface="Calibri"/>
                <a:cs typeface="Calibri"/>
              </a:rPr>
              <a:t> </a:t>
            </a:r>
            <a:r>
              <a:rPr sz="1992" dirty="0">
                <a:latin typeface="Calibri"/>
                <a:cs typeface="Calibri"/>
              </a:rPr>
              <a:t>olarak</a:t>
            </a:r>
            <a:r>
              <a:rPr sz="1992" spc="288" dirty="0">
                <a:latin typeface="Calibri"/>
                <a:cs typeface="Calibri"/>
              </a:rPr>
              <a:t> </a:t>
            </a:r>
            <a:r>
              <a:rPr sz="1992" dirty="0">
                <a:latin typeface="Calibri"/>
                <a:cs typeface="Calibri"/>
              </a:rPr>
              <a:t>yapay</a:t>
            </a:r>
            <a:r>
              <a:rPr sz="1992" spc="295" dirty="0">
                <a:latin typeface="Calibri"/>
                <a:cs typeface="Calibri"/>
              </a:rPr>
              <a:t> </a:t>
            </a:r>
            <a:r>
              <a:rPr sz="1992" dirty="0">
                <a:latin typeface="Calibri"/>
                <a:cs typeface="Calibri"/>
              </a:rPr>
              <a:t>zeka</a:t>
            </a:r>
            <a:r>
              <a:rPr sz="1992" spc="280" dirty="0">
                <a:latin typeface="Calibri"/>
                <a:cs typeface="Calibri"/>
              </a:rPr>
              <a:t> </a:t>
            </a:r>
            <a:r>
              <a:rPr sz="1992" dirty="0">
                <a:latin typeface="Calibri"/>
                <a:cs typeface="Calibri"/>
              </a:rPr>
              <a:t>teknolojileri</a:t>
            </a:r>
            <a:r>
              <a:rPr sz="1992" spc="261" dirty="0">
                <a:latin typeface="Calibri"/>
                <a:cs typeface="Calibri"/>
              </a:rPr>
              <a:t> </a:t>
            </a:r>
            <a:r>
              <a:rPr sz="1992" spc="-14" dirty="0">
                <a:latin typeface="Calibri"/>
                <a:cs typeface="Calibri"/>
              </a:rPr>
              <a:t>olarak 	adlandırılmaktadır.</a:t>
            </a:r>
            <a:endParaRPr sz="1992">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205171" y="2625866"/>
            <a:ext cx="3975699" cy="252694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0972800" cy="715180"/>
          </a:xfrm>
          <a:prstGeom prst="rect">
            <a:avLst/>
          </a:prstGeom>
        </p:spPr>
        <p:txBody>
          <a:bodyPr vert="horz" wrap="square" lIns="0" tIns="17446" rIns="0" bIns="0" rtlCol="0">
            <a:spAutoFit/>
          </a:bodyPr>
          <a:lstStyle/>
          <a:p>
            <a:pPr marL="17446">
              <a:spcBef>
                <a:spcPts val="137"/>
              </a:spcBef>
            </a:pPr>
            <a:r>
              <a:rPr sz="4533" dirty="0"/>
              <a:t>Linear</a:t>
            </a:r>
            <a:r>
              <a:rPr sz="4533" spc="-103" dirty="0"/>
              <a:t> </a:t>
            </a:r>
            <a:r>
              <a:rPr sz="4533" spc="-14" dirty="0"/>
              <a:t>Regression</a:t>
            </a:r>
            <a:r>
              <a:rPr sz="4533" spc="-103" dirty="0"/>
              <a:t> </a:t>
            </a:r>
            <a:r>
              <a:rPr sz="4533" dirty="0"/>
              <a:t>(Doğrusal</a:t>
            </a:r>
            <a:r>
              <a:rPr sz="4533" spc="-144" dirty="0"/>
              <a:t> </a:t>
            </a:r>
            <a:r>
              <a:rPr sz="4533" spc="-14" dirty="0"/>
              <a:t>Regresyon)</a:t>
            </a:r>
            <a:endParaRPr sz="4533" dirty="0"/>
          </a:p>
        </p:txBody>
      </p:sp>
      <p:sp>
        <p:nvSpPr>
          <p:cNvPr id="3" name="object 3"/>
          <p:cNvSpPr txBox="1"/>
          <p:nvPr/>
        </p:nvSpPr>
        <p:spPr>
          <a:xfrm>
            <a:off x="1037701" y="1297807"/>
            <a:ext cx="6520616" cy="5589900"/>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Doğrusal</a:t>
            </a:r>
            <a:r>
              <a:rPr sz="1992" spc="199" dirty="0">
                <a:latin typeface="Calibri"/>
                <a:cs typeface="Calibri"/>
              </a:rPr>
              <a:t>  </a:t>
            </a:r>
            <a:r>
              <a:rPr sz="1992" dirty="0">
                <a:latin typeface="Calibri"/>
                <a:cs typeface="Calibri"/>
              </a:rPr>
              <a:t>regresyon,</a:t>
            </a:r>
            <a:r>
              <a:rPr sz="1992" spc="206" dirty="0">
                <a:latin typeface="Calibri"/>
                <a:cs typeface="Calibri"/>
              </a:rPr>
              <a:t>  </a:t>
            </a:r>
            <a:r>
              <a:rPr sz="1992" dirty="0">
                <a:latin typeface="Calibri"/>
                <a:cs typeface="Calibri"/>
              </a:rPr>
              <a:t>girdi</a:t>
            </a:r>
            <a:r>
              <a:rPr sz="1992" spc="220" dirty="0">
                <a:latin typeface="Calibri"/>
                <a:cs typeface="Calibri"/>
              </a:rPr>
              <a:t>  </a:t>
            </a:r>
            <a:r>
              <a:rPr sz="1992" dirty="0">
                <a:latin typeface="Calibri"/>
                <a:cs typeface="Calibri"/>
              </a:rPr>
              <a:t>özellikleri</a:t>
            </a:r>
            <a:r>
              <a:rPr sz="1992" spc="213" dirty="0">
                <a:latin typeface="Calibri"/>
                <a:cs typeface="Calibri"/>
              </a:rPr>
              <a:t>  </a:t>
            </a:r>
            <a:r>
              <a:rPr sz="1992" dirty="0">
                <a:latin typeface="Calibri"/>
                <a:cs typeface="Calibri"/>
              </a:rPr>
              <a:t>ile</a:t>
            </a:r>
            <a:r>
              <a:rPr sz="1992" spc="213" dirty="0">
                <a:latin typeface="Calibri"/>
                <a:cs typeface="Calibri"/>
              </a:rPr>
              <a:t>  </a:t>
            </a:r>
            <a:r>
              <a:rPr sz="1992" dirty="0">
                <a:latin typeface="Calibri"/>
                <a:cs typeface="Calibri"/>
              </a:rPr>
              <a:t>çıktı</a:t>
            </a:r>
            <a:r>
              <a:rPr sz="1992" spc="206" dirty="0">
                <a:latin typeface="Calibri"/>
                <a:cs typeface="Calibri"/>
              </a:rPr>
              <a:t>  </a:t>
            </a:r>
            <a:r>
              <a:rPr sz="1992" spc="-14" dirty="0">
                <a:latin typeface="Calibri"/>
                <a:cs typeface="Calibri"/>
              </a:rPr>
              <a:t>arasındaki 	</a:t>
            </a:r>
            <a:r>
              <a:rPr sz="1992" dirty="0">
                <a:latin typeface="Calibri"/>
                <a:cs typeface="Calibri"/>
              </a:rPr>
              <a:t>ilişkiyi</a:t>
            </a:r>
            <a:r>
              <a:rPr sz="1992" spc="433" dirty="0">
                <a:latin typeface="Calibri"/>
                <a:cs typeface="Calibri"/>
              </a:rPr>
              <a:t>  </a:t>
            </a:r>
            <a:r>
              <a:rPr sz="1992" dirty="0">
                <a:latin typeface="Calibri"/>
                <a:cs typeface="Calibri"/>
              </a:rPr>
              <a:t>modelleyen</a:t>
            </a:r>
            <a:r>
              <a:rPr sz="1992" spc="453" dirty="0">
                <a:latin typeface="Calibri"/>
                <a:cs typeface="Calibri"/>
              </a:rPr>
              <a:t>  </a:t>
            </a:r>
            <a:r>
              <a:rPr sz="1992" b="1" dirty="0">
                <a:latin typeface="Calibri"/>
                <a:cs typeface="Calibri"/>
              </a:rPr>
              <a:t>istatistiksel</a:t>
            </a:r>
            <a:r>
              <a:rPr sz="1992" b="1" spc="433" dirty="0">
                <a:latin typeface="Calibri"/>
                <a:cs typeface="Calibri"/>
              </a:rPr>
              <a:t>  </a:t>
            </a:r>
            <a:r>
              <a:rPr sz="1992" dirty="0">
                <a:latin typeface="Calibri"/>
                <a:cs typeface="Calibri"/>
              </a:rPr>
              <a:t>bir</a:t>
            </a:r>
            <a:r>
              <a:rPr sz="1992" spc="440" dirty="0">
                <a:latin typeface="Calibri"/>
                <a:cs typeface="Calibri"/>
              </a:rPr>
              <a:t>  </a:t>
            </a:r>
            <a:r>
              <a:rPr sz="1992" dirty="0">
                <a:latin typeface="Calibri"/>
                <a:cs typeface="Calibri"/>
              </a:rPr>
              <a:t>yaklaşımdır.</a:t>
            </a:r>
            <a:r>
              <a:rPr sz="1992" spc="440" dirty="0">
                <a:latin typeface="Calibri"/>
                <a:cs typeface="Calibri"/>
              </a:rPr>
              <a:t>  </a:t>
            </a:r>
            <a:r>
              <a:rPr sz="1992" b="1" spc="-14" dirty="0">
                <a:latin typeface="Calibri"/>
                <a:cs typeface="Calibri"/>
              </a:rPr>
              <a:t>Girdi 	</a:t>
            </a:r>
            <a:r>
              <a:rPr sz="1992" dirty="0">
                <a:latin typeface="Calibri"/>
                <a:cs typeface="Calibri"/>
              </a:rPr>
              <a:t>özelliklerine</a:t>
            </a:r>
            <a:r>
              <a:rPr sz="1992" spc="315" dirty="0">
                <a:latin typeface="Calibri"/>
                <a:cs typeface="Calibri"/>
              </a:rPr>
              <a:t> </a:t>
            </a:r>
            <a:r>
              <a:rPr sz="1992" b="1" dirty="0">
                <a:latin typeface="Calibri"/>
                <a:cs typeface="Calibri"/>
              </a:rPr>
              <a:t>bağımsız</a:t>
            </a:r>
            <a:r>
              <a:rPr sz="1992" b="1" spc="323" dirty="0">
                <a:latin typeface="Calibri"/>
                <a:cs typeface="Calibri"/>
              </a:rPr>
              <a:t> </a:t>
            </a:r>
            <a:r>
              <a:rPr sz="1992" b="1" dirty="0">
                <a:latin typeface="Calibri"/>
                <a:cs typeface="Calibri"/>
              </a:rPr>
              <a:t>değişkenler</a:t>
            </a:r>
            <a:r>
              <a:rPr sz="1992" b="1" spc="315" dirty="0">
                <a:latin typeface="Calibri"/>
                <a:cs typeface="Calibri"/>
              </a:rPr>
              <a:t> </a:t>
            </a:r>
            <a:r>
              <a:rPr sz="1992" dirty="0">
                <a:latin typeface="Calibri"/>
                <a:cs typeface="Calibri"/>
              </a:rPr>
              <a:t>denir</a:t>
            </a:r>
            <a:r>
              <a:rPr sz="1992" spc="323" dirty="0">
                <a:latin typeface="Calibri"/>
                <a:cs typeface="Calibri"/>
              </a:rPr>
              <a:t> </a:t>
            </a:r>
            <a:r>
              <a:rPr sz="1992" dirty="0">
                <a:latin typeface="Calibri"/>
                <a:cs typeface="Calibri"/>
              </a:rPr>
              <a:t>ve</a:t>
            </a:r>
            <a:r>
              <a:rPr sz="1992" spc="337" dirty="0">
                <a:latin typeface="Calibri"/>
                <a:cs typeface="Calibri"/>
              </a:rPr>
              <a:t> </a:t>
            </a:r>
            <a:r>
              <a:rPr sz="1992" b="1" dirty="0">
                <a:latin typeface="Calibri"/>
                <a:cs typeface="Calibri"/>
              </a:rPr>
              <a:t>çıktıya</a:t>
            </a:r>
            <a:r>
              <a:rPr sz="1992" b="1" spc="309" dirty="0">
                <a:latin typeface="Calibri"/>
                <a:cs typeface="Calibri"/>
              </a:rPr>
              <a:t> </a:t>
            </a:r>
            <a:r>
              <a:rPr sz="1992" b="1" spc="-14" dirty="0">
                <a:latin typeface="Calibri"/>
                <a:cs typeface="Calibri"/>
              </a:rPr>
              <a:t>bağımlı 	</a:t>
            </a:r>
            <a:r>
              <a:rPr sz="1992" b="1" dirty="0">
                <a:latin typeface="Calibri"/>
                <a:cs typeface="Calibri"/>
              </a:rPr>
              <a:t>değişken</a:t>
            </a:r>
            <a:r>
              <a:rPr sz="1992" b="1" spc="378" dirty="0">
                <a:latin typeface="Calibri"/>
                <a:cs typeface="Calibri"/>
              </a:rPr>
              <a:t> </a:t>
            </a:r>
            <a:r>
              <a:rPr sz="1992" dirty="0">
                <a:latin typeface="Calibri"/>
                <a:cs typeface="Calibri"/>
              </a:rPr>
              <a:t>adı</a:t>
            </a:r>
            <a:r>
              <a:rPr sz="1992" spc="371" dirty="0">
                <a:latin typeface="Calibri"/>
                <a:cs typeface="Calibri"/>
              </a:rPr>
              <a:t> </a:t>
            </a:r>
            <a:r>
              <a:rPr sz="1992" dirty="0">
                <a:latin typeface="Calibri"/>
                <a:cs typeface="Calibri"/>
              </a:rPr>
              <a:t>verilir.</a:t>
            </a:r>
            <a:r>
              <a:rPr sz="1992" spc="364" dirty="0">
                <a:latin typeface="Calibri"/>
                <a:cs typeface="Calibri"/>
              </a:rPr>
              <a:t> </a:t>
            </a:r>
            <a:r>
              <a:rPr sz="1992" dirty="0">
                <a:latin typeface="Calibri"/>
                <a:cs typeface="Calibri"/>
              </a:rPr>
              <a:t>Buradaki</a:t>
            </a:r>
            <a:r>
              <a:rPr sz="1992" spc="371" dirty="0">
                <a:latin typeface="Calibri"/>
                <a:cs typeface="Calibri"/>
              </a:rPr>
              <a:t> </a:t>
            </a:r>
            <a:r>
              <a:rPr sz="1992" dirty="0">
                <a:latin typeface="Calibri"/>
                <a:cs typeface="Calibri"/>
              </a:rPr>
              <a:t>amacımız,</a:t>
            </a:r>
            <a:r>
              <a:rPr sz="1992" spc="371" dirty="0">
                <a:latin typeface="Calibri"/>
                <a:cs typeface="Calibri"/>
              </a:rPr>
              <a:t> </a:t>
            </a:r>
            <a:r>
              <a:rPr sz="1992" dirty="0">
                <a:latin typeface="Calibri"/>
                <a:cs typeface="Calibri"/>
              </a:rPr>
              <a:t>girdi</a:t>
            </a:r>
            <a:r>
              <a:rPr sz="1992" spc="392" dirty="0">
                <a:latin typeface="Calibri"/>
                <a:cs typeface="Calibri"/>
              </a:rPr>
              <a:t> </a:t>
            </a:r>
            <a:r>
              <a:rPr sz="1992" spc="-14" dirty="0">
                <a:latin typeface="Calibri"/>
                <a:cs typeface="Calibri"/>
              </a:rPr>
              <a:t>özelliklerine 	</a:t>
            </a:r>
            <a:r>
              <a:rPr sz="1992" dirty="0">
                <a:latin typeface="Calibri"/>
                <a:cs typeface="Calibri"/>
              </a:rPr>
              <a:t>göre</a:t>
            </a:r>
            <a:r>
              <a:rPr sz="1992" spc="254" dirty="0">
                <a:latin typeface="Calibri"/>
                <a:cs typeface="Calibri"/>
              </a:rPr>
              <a:t>  </a:t>
            </a:r>
            <a:r>
              <a:rPr sz="1992" dirty="0">
                <a:latin typeface="Calibri"/>
                <a:cs typeface="Calibri"/>
              </a:rPr>
              <a:t>çıktının</a:t>
            </a:r>
            <a:r>
              <a:rPr sz="1992" spc="254" dirty="0">
                <a:latin typeface="Calibri"/>
                <a:cs typeface="Calibri"/>
              </a:rPr>
              <a:t>  </a:t>
            </a:r>
            <a:r>
              <a:rPr sz="1992" dirty="0">
                <a:latin typeface="Calibri"/>
                <a:cs typeface="Calibri"/>
              </a:rPr>
              <a:t>değerini,</a:t>
            </a:r>
            <a:r>
              <a:rPr sz="1992" spc="247" dirty="0">
                <a:latin typeface="Calibri"/>
                <a:cs typeface="Calibri"/>
              </a:rPr>
              <a:t>  </a:t>
            </a:r>
            <a:r>
              <a:rPr sz="1992" dirty="0">
                <a:latin typeface="Calibri"/>
                <a:cs typeface="Calibri"/>
              </a:rPr>
              <a:t>optimal</a:t>
            </a:r>
            <a:r>
              <a:rPr sz="1992" spc="240" dirty="0">
                <a:latin typeface="Calibri"/>
                <a:cs typeface="Calibri"/>
              </a:rPr>
              <a:t>  </a:t>
            </a:r>
            <a:r>
              <a:rPr sz="1992" dirty="0">
                <a:latin typeface="Calibri"/>
                <a:cs typeface="Calibri"/>
              </a:rPr>
              <a:t>katsayıları</a:t>
            </a:r>
            <a:r>
              <a:rPr sz="1992" spc="261" dirty="0">
                <a:latin typeface="Calibri"/>
                <a:cs typeface="Calibri"/>
              </a:rPr>
              <a:t>  </a:t>
            </a:r>
            <a:r>
              <a:rPr sz="1992" dirty="0">
                <a:latin typeface="Calibri"/>
                <a:cs typeface="Calibri"/>
              </a:rPr>
              <a:t>ile</a:t>
            </a:r>
            <a:r>
              <a:rPr sz="1992" spc="254" dirty="0">
                <a:latin typeface="Calibri"/>
                <a:cs typeface="Calibri"/>
              </a:rPr>
              <a:t>  </a:t>
            </a:r>
            <a:r>
              <a:rPr sz="1992" spc="-14" dirty="0">
                <a:latin typeface="Calibri"/>
                <a:cs typeface="Calibri"/>
              </a:rPr>
              <a:t>çarparak 	</a:t>
            </a:r>
            <a:r>
              <a:rPr sz="1992" dirty="0">
                <a:latin typeface="Calibri"/>
                <a:cs typeface="Calibri"/>
              </a:rPr>
              <a:t>tahmin</a:t>
            </a:r>
            <a:r>
              <a:rPr sz="1992" spc="55" dirty="0">
                <a:latin typeface="Calibri"/>
                <a:cs typeface="Calibri"/>
              </a:rPr>
              <a:t> </a:t>
            </a:r>
            <a:r>
              <a:rPr sz="1992" spc="-14" dirty="0">
                <a:latin typeface="Calibri"/>
                <a:cs typeface="Calibri"/>
              </a:rPr>
              <a:t>etmektir.</a:t>
            </a:r>
            <a:endParaRPr sz="1992">
              <a:latin typeface="Calibri"/>
              <a:cs typeface="Calibri"/>
            </a:endParaRPr>
          </a:p>
          <a:p>
            <a:pPr marL="275647" indent="-258201">
              <a:spcBef>
                <a:spcPts val="955"/>
              </a:spcBef>
              <a:buFont typeface="Arial MT"/>
              <a:buChar char="•"/>
              <a:tabLst>
                <a:tab pos="275647" algn="l"/>
              </a:tabLst>
            </a:pPr>
            <a:r>
              <a:rPr sz="1992" dirty="0">
                <a:latin typeface="Calibri"/>
                <a:cs typeface="Calibri"/>
              </a:rPr>
              <a:t>Doğrusal</a:t>
            </a:r>
            <a:r>
              <a:rPr sz="1992" spc="55" dirty="0">
                <a:latin typeface="Calibri"/>
                <a:cs typeface="Calibri"/>
              </a:rPr>
              <a:t> </a:t>
            </a:r>
            <a:r>
              <a:rPr sz="1992" dirty="0">
                <a:latin typeface="Calibri"/>
                <a:cs typeface="Calibri"/>
              </a:rPr>
              <a:t>regresyonun</a:t>
            </a:r>
            <a:r>
              <a:rPr sz="1992" spc="34" dirty="0">
                <a:latin typeface="Calibri"/>
                <a:cs typeface="Calibri"/>
              </a:rPr>
              <a:t> </a:t>
            </a:r>
            <a:r>
              <a:rPr sz="1992" dirty="0">
                <a:latin typeface="Calibri"/>
                <a:cs typeface="Calibri"/>
              </a:rPr>
              <a:t>gerçek</a:t>
            </a:r>
            <a:r>
              <a:rPr sz="1992" spc="41" dirty="0">
                <a:latin typeface="Calibri"/>
                <a:cs typeface="Calibri"/>
              </a:rPr>
              <a:t> </a:t>
            </a:r>
            <a:r>
              <a:rPr sz="1992" dirty="0">
                <a:latin typeface="Calibri"/>
                <a:cs typeface="Calibri"/>
              </a:rPr>
              <a:t>hayattan</a:t>
            </a:r>
            <a:r>
              <a:rPr sz="1992" spc="62" dirty="0">
                <a:latin typeface="Calibri"/>
                <a:cs typeface="Calibri"/>
              </a:rPr>
              <a:t> </a:t>
            </a:r>
            <a:r>
              <a:rPr sz="1992" dirty="0">
                <a:latin typeface="Calibri"/>
                <a:cs typeface="Calibri"/>
              </a:rPr>
              <a:t>bazı</a:t>
            </a:r>
            <a:r>
              <a:rPr sz="1992" spc="34" dirty="0">
                <a:latin typeface="Calibri"/>
                <a:cs typeface="Calibri"/>
              </a:rPr>
              <a:t> </a:t>
            </a:r>
            <a:r>
              <a:rPr sz="1992" spc="-14" dirty="0">
                <a:latin typeface="Calibri"/>
                <a:cs typeface="Calibri"/>
              </a:rPr>
              <a:t>örnekleri:</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(1)</a:t>
            </a:r>
            <a:r>
              <a:rPr sz="1992" spc="82" dirty="0">
                <a:latin typeface="Calibri"/>
                <a:cs typeface="Calibri"/>
              </a:rPr>
              <a:t> </a:t>
            </a:r>
            <a:r>
              <a:rPr sz="1992" dirty="0">
                <a:latin typeface="Calibri"/>
                <a:cs typeface="Calibri"/>
              </a:rPr>
              <a:t>Ürün</a:t>
            </a:r>
            <a:r>
              <a:rPr sz="1992" spc="69" dirty="0">
                <a:latin typeface="Calibri"/>
                <a:cs typeface="Calibri"/>
              </a:rPr>
              <a:t> </a:t>
            </a:r>
            <a:r>
              <a:rPr sz="1992" dirty="0">
                <a:latin typeface="Calibri"/>
                <a:cs typeface="Calibri"/>
              </a:rPr>
              <a:t>satışlarını</a:t>
            </a:r>
            <a:r>
              <a:rPr sz="1992" spc="82" dirty="0">
                <a:latin typeface="Calibri"/>
                <a:cs typeface="Calibri"/>
              </a:rPr>
              <a:t> </a:t>
            </a:r>
            <a:r>
              <a:rPr sz="1992" dirty="0">
                <a:latin typeface="Calibri"/>
                <a:cs typeface="Calibri"/>
              </a:rPr>
              <a:t>tahmin</a:t>
            </a:r>
            <a:r>
              <a:rPr sz="1992" spc="82" dirty="0">
                <a:latin typeface="Calibri"/>
                <a:cs typeface="Calibri"/>
              </a:rPr>
              <a:t> </a:t>
            </a:r>
            <a:r>
              <a:rPr sz="1992" spc="-14" dirty="0">
                <a:latin typeface="Calibri"/>
                <a:cs typeface="Calibri"/>
              </a:rPr>
              <a:t>etmek.</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(2)</a:t>
            </a:r>
            <a:r>
              <a:rPr sz="1992" spc="76" dirty="0">
                <a:latin typeface="Calibri"/>
                <a:cs typeface="Calibri"/>
              </a:rPr>
              <a:t> </a:t>
            </a:r>
            <a:r>
              <a:rPr sz="1992" dirty="0">
                <a:latin typeface="Calibri"/>
                <a:cs typeface="Calibri"/>
              </a:rPr>
              <a:t>Ekonomik</a:t>
            </a:r>
            <a:r>
              <a:rPr sz="1992" spc="55" dirty="0">
                <a:latin typeface="Calibri"/>
                <a:cs typeface="Calibri"/>
              </a:rPr>
              <a:t> </a:t>
            </a:r>
            <a:r>
              <a:rPr sz="1992" dirty="0">
                <a:latin typeface="Calibri"/>
                <a:cs typeface="Calibri"/>
              </a:rPr>
              <a:t>büyümeyi</a:t>
            </a:r>
            <a:r>
              <a:rPr sz="1992" spc="69" dirty="0">
                <a:latin typeface="Calibri"/>
                <a:cs typeface="Calibri"/>
              </a:rPr>
              <a:t> </a:t>
            </a:r>
            <a:r>
              <a:rPr sz="1992" dirty="0">
                <a:latin typeface="Calibri"/>
                <a:cs typeface="Calibri"/>
              </a:rPr>
              <a:t>tahmin</a:t>
            </a:r>
            <a:r>
              <a:rPr sz="1992" spc="82" dirty="0">
                <a:latin typeface="Calibri"/>
                <a:cs typeface="Calibri"/>
              </a:rPr>
              <a:t> </a:t>
            </a:r>
            <a:r>
              <a:rPr sz="1992" spc="-14" dirty="0">
                <a:latin typeface="Calibri"/>
                <a:cs typeface="Calibri"/>
              </a:rPr>
              <a:t>etmek.</a:t>
            </a:r>
            <a:endParaRPr sz="1992">
              <a:latin typeface="Calibri"/>
              <a:cs typeface="Calibri"/>
            </a:endParaRPr>
          </a:p>
          <a:p>
            <a:pPr marL="275647" indent="-258201">
              <a:spcBef>
                <a:spcPts val="955"/>
              </a:spcBef>
              <a:buFont typeface="Arial MT"/>
              <a:buChar char="•"/>
              <a:tabLst>
                <a:tab pos="275647" algn="l"/>
              </a:tabLst>
            </a:pPr>
            <a:r>
              <a:rPr sz="1992" dirty="0">
                <a:latin typeface="Calibri"/>
                <a:cs typeface="Calibri"/>
              </a:rPr>
              <a:t>(3)</a:t>
            </a:r>
            <a:r>
              <a:rPr sz="1992" spc="34" dirty="0">
                <a:latin typeface="Calibri"/>
                <a:cs typeface="Calibri"/>
              </a:rPr>
              <a:t> </a:t>
            </a:r>
            <a:r>
              <a:rPr sz="1992" dirty="0">
                <a:latin typeface="Calibri"/>
                <a:cs typeface="Calibri"/>
              </a:rPr>
              <a:t>Petrol</a:t>
            </a:r>
            <a:r>
              <a:rPr sz="1992" spc="14" dirty="0">
                <a:latin typeface="Calibri"/>
                <a:cs typeface="Calibri"/>
              </a:rPr>
              <a:t> </a:t>
            </a:r>
            <a:r>
              <a:rPr sz="1992" dirty="0">
                <a:latin typeface="Calibri"/>
                <a:cs typeface="Calibri"/>
              </a:rPr>
              <a:t>fiyatlarını</a:t>
            </a:r>
            <a:r>
              <a:rPr sz="1992" spc="62" dirty="0">
                <a:latin typeface="Calibri"/>
                <a:cs typeface="Calibri"/>
              </a:rPr>
              <a:t> </a:t>
            </a:r>
            <a:r>
              <a:rPr sz="1992" dirty="0">
                <a:latin typeface="Calibri"/>
                <a:cs typeface="Calibri"/>
              </a:rPr>
              <a:t>tahmin</a:t>
            </a:r>
            <a:r>
              <a:rPr sz="1992" spc="55" dirty="0">
                <a:latin typeface="Calibri"/>
                <a:cs typeface="Calibri"/>
              </a:rPr>
              <a:t> </a:t>
            </a:r>
            <a:r>
              <a:rPr sz="1992" spc="-14" dirty="0">
                <a:latin typeface="Calibri"/>
                <a:cs typeface="Calibri"/>
              </a:rPr>
              <a:t>etmek.</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(4)</a:t>
            </a:r>
            <a:r>
              <a:rPr sz="1992" spc="48" dirty="0">
                <a:latin typeface="Calibri"/>
                <a:cs typeface="Calibri"/>
              </a:rPr>
              <a:t> </a:t>
            </a:r>
            <a:r>
              <a:rPr sz="1992" dirty="0">
                <a:latin typeface="Calibri"/>
                <a:cs typeface="Calibri"/>
              </a:rPr>
              <a:t>Yeni</a:t>
            </a:r>
            <a:r>
              <a:rPr sz="1992" spc="41" dirty="0">
                <a:latin typeface="Calibri"/>
                <a:cs typeface="Calibri"/>
              </a:rPr>
              <a:t> </a:t>
            </a:r>
            <a:r>
              <a:rPr sz="1992" dirty="0">
                <a:latin typeface="Calibri"/>
                <a:cs typeface="Calibri"/>
              </a:rPr>
              <a:t>bir</a:t>
            </a:r>
            <a:r>
              <a:rPr sz="1992" spc="48" dirty="0">
                <a:latin typeface="Calibri"/>
                <a:cs typeface="Calibri"/>
              </a:rPr>
              <a:t> </a:t>
            </a:r>
            <a:r>
              <a:rPr sz="1992" dirty="0">
                <a:latin typeface="Calibri"/>
                <a:cs typeface="Calibri"/>
              </a:rPr>
              <a:t>arabanın</a:t>
            </a:r>
            <a:r>
              <a:rPr sz="1992" spc="76" dirty="0">
                <a:latin typeface="Calibri"/>
                <a:cs typeface="Calibri"/>
              </a:rPr>
              <a:t> </a:t>
            </a:r>
            <a:r>
              <a:rPr sz="1992" dirty="0">
                <a:latin typeface="Calibri"/>
                <a:cs typeface="Calibri"/>
              </a:rPr>
              <a:t>emisyonunu</a:t>
            </a:r>
            <a:r>
              <a:rPr sz="1992" spc="27" dirty="0">
                <a:latin typeface="Calibri"/>
                <a:cs typeface="Calibri"/>
              </a:rPr>
              <a:t> </a:t>
            </a:r>
            <a:r>
              <a:rPr sz="1992" dirty="0">
                <a:latin typeface="Calibri"/>
                <a:cs typeface="Calibri"/>
              </a:rPr>
              <a:t>tahmin</a:t>
            </a:r>
            <a:r>
              <a:rPr sz="1992" spc="48" dirty="0">
                <a:latin typeface="Calibri"/>
                <a:cs typeface="Calibri"/>
              </a:rPr>
              <a:t> </a:t>
            </a:r>
            <a:r>
              <a:rPr sz="1992" spc="-14" dirty="0">
                <a:latin typeface="Calibri"/>
                <a:cs typeface="Calibri"/>
              </a:rPr>
              <a:t>etmek.</a:t>
            </a:r>
            <a:endParaRPr sz="1992">
              <a:latin typeface="Calibri"/>
              <a:cs typeface="Calibri"/>
            </a:endParaRPr>
          </a:p>
          <a:p>
            <a:pPr marL="275647" indent="-258201">
              <a:spcBef>
                <a:spcPts val="955"/>
              </a:spcBef>
              <a:buFont typeface="Arial MT"/>
              <a:buChar char="•"/>
              <a:tabLst>
                <a:tab pos="275647" algn="l"/>
              </a:tabLst>
            </a:pPr>
            <a:r>
              <a:rPr sz="1992" dirty="0">
                <a:latin typeface="Calibri"/>
                <a:cs typeface="Calibri"/>
              </a:rPr>
              <a:t>(5)</a:t>
            </a:r>
            <a:r>
              <a:rPr sz="1992" spc="89" dirty="0">
                <a:latin typeface="Calibri"/>
                <a:cs typeface="Calibri"/>
              </a:rPr>
              <a:t> </a:t>
            </a:r>
            <a:r>
              <a:rPr sz="1992" dirty="0">
                <a:latin typeface="Calibri"/>
                <a:cs typeface="Calibri"/>
              </a:rPr>
              <a:t>Not</a:t>
            </a:r>
            <a:r>
              <a:rPr sz="1992" spc="69" dirty="0">
                <a:latin typeface="Calibri"/>
                <a:cs typeface="Calibri"/>
              </a:rPr>
              <a:t> </a:t>
            </a:r>
            <a:r>
              <a:rPr sz="1992" dirty="0">
                <a:latin typeface="Calibri"/>
                <a:cs typeface="Calibri"/>
              </a:rPr>
              <a:t>ortalamasının</a:t>
            </a:r>
            <a:r>
              <a:rPr sz="1992" spc="69" dirty="0">
                <a:latin typeface="Calibri"/>
                <a:cs typeface="Calibri"/>
              </a:rPr>
              <a:t> </a:t>
            </a:r>
            <a:r>
              <a:rPr sz="1992" dirty="0">
                <a:latin typeface="Calibri"/>
                <a:cs typeface="Calibri"/>
              </a:rPr>
              <a:t>üniversiteye</a:t>
            </a:r>
            <a:r>
              <a:rPr sz="1992" spc="82" dirty="0">
                <a:latin typeface="Calibri"/>
                <a:cs typeface="Calibri"/>
              </a:rPr>
              <a:t> </a:t>
            </a:r>
            <a:r>
              <a:rPr sz="1992" dirty="0">
                <a:latin typeface="Calibri"/>
                <a:cs typeface="Calibri"/>
              </a:rPr>
              <a:t>girişler</a:t>
            </a:r>
            <a:r>
              <a:rPr sz="1992" spc="89" dirty="0">
                <a:latin typeface="Calibri"/>
                <a:cs typeface="Calibri"/>
              </a:rPr>
              <a:t> </a:t>
            </a:r>
            <a:r>
              <a:rPr sz="1992" dirty="0">
                <a:latin typeface="Calibri"/>
                <a:cs typeface="Calibri"/>
              </a:rPr>
              <a:t>üzerindeki</a:t>
            </a:r>
            <a:r>
              <a:rPr sz="1992" spc="103" dirty="0">
                <a:latin typeface="Calibri"/>
                <a:cs typeface="Calibri"/>
              </a:rPr>
              <a:t> </a:t>
            </a:r>
            <a:r>
              <a:rPr sz="1992" spc="-14" dirty="0">
                <a:latin typeface="Calibri"/>
                <a:cs typeface="Calibri"/>
              </a:rPr>
              <a:t>etkisi.</a:t>
            </a:r>
            <a:endParaRPr sz="1992">
              <a:latin typeface="Calibri"/>
              <a:cs typeface="Calibri"/>
            </a:endParaRPr>
          </a:p>
          <a:p>
            <a:pPr marL="275647" indent="-258201">
              <a:spcBef>
                <a:spcPts val="941"/>
              </a:spcBef>
              <a:buFont typeface="Arial MT"/>
              <a:buChar char="•"/>
              <a:tabLst>
                <a:tab pos="275647" algn="l"/>
              </a:tabLst>
            </a:pPr>
            <a:r>
              <a:rPr sz="1992" b="1" dirty="0">
                <a:latin typeface="Calibri"/>
                <a:cs typeface="Calibri"/>
              </a:rPr>
              <a:t>İki</a:t>
            </a:r>
            <a:r>
              <a:rPr sz="1992" b="1" spc="82" dirty="0">
                <a:latin typeface="Calibri"/>
                <a:cs typeface="Calibri"/>
              </a:rPr>
              <a:t> </a:t>
            </a:r>
            <a:r>
              <a:rPr sz="1992" b="1" dirty="0">
                <a:latin typeface="Calibri"/>
                <a:cs typeface="Calibri"/>
              </a:rPr>
              <a:t>tür</a:t>
            </a:r>
            <a:r>
              <a:rPr sz="1992" b="1" spc="117" dirty="0">
                <a:latin typeface="Calibri"/>
                <a:cs typeface="Calibri"/>
              </a:rPr>
              <a:t> </a:t>
            </a:r>
            <a:r>
              <a:rPr sz="1992" b="1" dirty="0">
                <a:latin typeface="Calibri"/>
                <a:cs typeface="Calibri"/>
              </a:rPr>
              <a:t>doğrusal</a:t>
            </a:r>
            <a:r>
              <a:rPr sz="1992" b="1" spc="62" dirty="0">
                <a:latin typeface="Calibri"/>
                <a:cs typeface="Calibri"/>
              </a:rPr>
              <a:t> </a:t>
            </a:r>
            <a:r>
              <a:rPr sz="1992" b="1" dirty="0">
                <a:latin typeface="Calibri"/>
                <a:cs typeface="Calibri"/>
              </a:rPr>
              <a:t>regresyon</a:t>
            </a:r>
            <a:r>
              <a:rPr sz="1992" b="1" spc="55" dirty="0">
                <a:latin typeface="Calibri"/>
                <a:cs typeface="Calibri"/>
              </a:rPr>
              <a:t> </a:t>
            </a:r>
            <a:r>
              <a:rPr sz="1992" b="1" spc="-14" dirty="0">
                <a:latin typeface="Calibri"/>
                <a:cs typeface="Calibri"/>
              </a:rPr>
              <a:t>vardır:</a:t>
            </a:r>
            <a:endParaRPr sz="1992">
              <a:latin typeface="Calibri"/>
              <a:cs typeface="Calibri"/>
            </a:endParaRPr>
          </a:p>
          <a:p>
            <a:pPr marL="275647" indent="-258201">
              <a:spcBef>
                <a:spcPts val="934"/>
              </a:spcBef>
              <a:buFont typeface="Arial MT"/>
              <a:buChar char="•"/>
              <a:tabLst>
                <a:tab pos="275647" algn="l"/>
              </a:tabLst>
            </a:pPr>
            <a:r>
              <a:rPr sz="1992" dirty="0">
                <a:latin typeface="Calibri"/>
                <a:cs typeface="Calibri"/>
              </a:rPr>
              <a:t>1.</a:t>
            </a:r>
            <a:r>
              <a:rPr sz="1992" spc="41" dirty="0">
                <a:latin typeface="Calibri"/>
                <a:cs typeface="Calibri"/>
              </a:rPr>
              <a:t> </a:t>
            </a:r>
            <a:r>
              <a:rPr sz="1992" dirty="0">
                <a:latin typeface="Calibri"/>
                <a:cs typeface="Calibri"/>
              </a:rPr>
              <a:t>Basit</a:t>
            </a:r>
            <a:r>
              <a:rPr sz="1992" spc="69" dirty="0">
                <a:latin typeface="Calibri"/>
                <a:cs typeface="Calibri"/>
              </a:rPr>
              <a:t> </a:t>
            </a:r>
            <a:r>
              <a:rPr sz="1992" dirty="0">
                <a:latin typeface="Calibri"/>
                <a:cs typeface="Calibri"/>
              </a:rPr>
              <a:t>Doğrusal</a:t>
            </a:r>
            <a:r>
              <a:rPr sz="1992" spc="96" dirty="0">
                <a:latin typeface="Calibri"/>
                <a:cs typeface="Calibri"/>
              </a:rPr>
              <a:t> </a:t>
            </a:r>
            <a:r>
              <a:rPr sz="1992" spc="-14" dirty="0">
                <a:latin typeface="Calibri"/>
                <a:cs typeface="Calibri"/>
              </a:rPr>
              <a:t>Regresyon</a:t>
            </a:r>
            <a:endParaRPr sz="1992">
              <a:latin typeface="Calibri"/>
              <a:cs typeface="Calibri"/>
            </a:endParaRPr>
          </a:p>
          <a:p>
            <a:pPr marL="275647" indent="-258201">
              <a:spcBef>
                <a:spcPts val="962"/>
              </a:spcBef>
              <a:buFont typeface="Arial MT"/>
              <a:buChar char="•"/>
              <a:tabLst>
                <a:tab pos="275647" algn="l"/>
              </a:tabLst>
            </a:pPr>
            <a:r>
              <a:rPr sz="1992" dirty="0">
                <a:latin typeface="Calibri"/>
                <a:cs typeface="Calibri"/>
              </a:rPr>
              <a:t>2.</a:t>
            </a:r>
            <a:r>
              <a:rPr sz="1992" spc="41" dirty="0">
                <a:latin typeface="Calibri"/>
                <a:cs typeface="Calibri"/>
              </a:rPr>
              <a:t> </a:t>
            </a:r>
            <a:r>
              <a:rPr sz="1992" dirty="0">
                <a:latin typeface="Calibri"/>
                <a:cs typeface="Calibri"/>
              </a:rPr>
              <a:t>Çok</a:t>
            </a:r>
            <a:r>
              <a:rPr sz="1992" spc="82" dirty="0">
                <a:latin typeface="Calibri"/>
                <a:cs typeface="Calibri"/>
              </a:rPr>
              <a:t> </a:t>
            </a:r>
            <a:r>
              <a:rPr sz="1992" dirty="0">
                <a:latin typeface="Calibri"/>
                <a:cs typeface="Calibri"/>
              </a:rPr>
              <a:t>Değişkenli</a:t>
            </a:r>
            <a:r>
              <a:rPr sz="1992" spc="76" dirty="0">
                <a:latin typeface="Calibri"/>
                <a:cs typeface="Calibri"/>
              </a:rPr>
              <a:t> </a:t>
            </a:r>
            <a:r>
              <a:rPr sz="1992" dirty="0">
                <a:latin typeface="Calibri"/>
                <a:cs typeface="Calibri"/>
              </a:rPr>
              <a:t>Doğrusal</a:t>
            </a:r>
            <a:r>
              <a:rPr sz="1992" spc="96" dirty="0">
                <a:latin typeface="Calibri"/>
                <a:cs typeface="Calibri"/>
              </a:rPr>
              <a:t> </a:t>
            </a:r>
            <a:r>
              <a:rPr sz="1992" spc="-14" dirty="0">
                <a:latin typeface="Calibri"/>
                <a:cs typeface="Calibri"/>
              </a:rPr>
              <a:t>Regresyon</a:t>
            </a:r>
            <a:endParaRPr sz="1992">
              <a:latin typeface="Calibri"/>
              <a:cs typeface="Calibri"/>
            </a:endParaRPr>
          </a:p>
        </p:txBody>
      </p:sp>
      <p:pic>
        <p:nvPicPr>
          <p:cNvPr id="4" name="object 4"/>
          <p:cNvPicPr/>
          <p:nvPr/>
        </p:nvPicPr>
        <p:blipFill>
          <a:blip r:embed="rId2" cstate="print"/>
          <a:stretch>
            <a:fillRect/>
          </a:stretch>
        </p:blipFill>
        <p:spPr>
          <a:xfrm>
            <a:off x="7770270" y="1883683"/>
            <a:ext cx="5803616" cy="3473654"/>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0972800" cy="715180"/>
          </a:xfrm>
          <a:prstGeom prst="rect">
            <a:avLst/>
          </a:prstGeom>
        </p:spPr>
        <p:txBody>
          <a:bodyPr vert="horz" wrap="square" lIns="0" tIns="17446" rIns="0" bIns="0" rtlCol="0">
            <a:spAutoFit/>
          </a:bodyPr>
          <a:lstStyle/>
          <a:p>
            <a:pPr marL="17446">
              <a:spcBef>
                <a:spcPts val="137"/>
              </a:spcBef>
            </a:pPr>
            <a:r>
              <a:rPr sz="4533" dirty="0"/>
              <a:t>Basit</a:t>
            </a:r>
            <a:r>
              <a:rPr sz="4533" spc="-89" dirty="0"/>
              <a:t> </a:t>
            </a:r>
            <a:r>
              <a:rPr sz="4533" dirty="0"/>
              <a:t>Doğrusal</a:t>
            </a:r>
            <a:r>
              <a:rPr sz="4533" spc="-89" dirty="0"/>
              <a:t> </a:t>
            </a:r>
            <a:r>
              <a:rPr sz="4533" spc="-14" dirty="0"/>
              <a:t>Regresyon</a:t>
            </a:r>
            <a:endParaRPr sz="4533" dirty="0"/>
          </a:p>
        </p:txBody>
      </p:sp>
      <p:sp>
        <p:nvSpPr>
          <p:cNvPr id="3" name="object 3"/>
          <p:cNvSpPr txBox="1"/>
          <p:nvPr/>
        </p:nvSpPr>
        <p:spPr>
          <a:xfrm>
            <a:off x="1037765" y="1281064"/>
            <a:ext cx="6790164" cy="5472617"/>
          </a:xfrm>
          <a:prstGeom prst="rect">
            <a:avLst/>
          </a:prstGeom>
        </p:spPr>
        <p:txBody>
          <a:bodyPr vert="horz" wrap="square" lIns="0" tIns="71529" rIns="0" bIns="0" rtlCol="0">
            <a:spAutoFit/>
          </a:bodyPr>
          <a:lstStyle/>
          <a:p>
            <a:pPr marL="276519" marR="9595" indent="-259945" algn="just">
              <a:lnSpc>
                <a:spcPct val="81200"/>
              </a:lnSpc>
              <a:spcBef>
                <a:spcPts val="562"/>
              </a:spcBef>
              <a:buFont typeface="Arial MT"/>
              <a:buChar char="•"/>
              <a:tabLst>
                <a:tab pos="276519" algn="l"/>
              </a:tabLst>
            </a:pPr>
            <a:r>
              <a:rPr sz="1786" dirty="0">
                <a:latin typeface="Calibri"/>
                <a:cs typeface="Calibri"/>
              </a:rPr>
              <a:t>Basit</a:t>
            </a:r>
            <a:r>
              <a:rPr sz="1786" spc="76" dirty="0">
                <a:latin typeface="Calibri"/>
                <a:cs typeface="Calibri"/>
              </a:rPr>
              <a:t> </a:t>
            </a:r>
            <a:r>
              <a:rPr sz="1786" dirty="0">
                <a:latin typeface="Calibri"/>
                <a:cs typeface="Calibri"/>
              </a:rPr>
              <a:t>doğrusal</a:t>
            </a:r>
            <a:r>
              <a:rPr sz="1786" spc="96" dirty="0">
                <a:latin typeface="Calibri"/>
                <a:cs typeface="Calibri"/>
              </a:rPr>
              <a:t> </a:t>
            </a:r>
            <a:r>
              <a:rPr sz="1786" dirty="0">
                <a:latin typeface="Calibri"/>
                <a:cs typeface="Calibri"/>
              </a:rPr>
              <a:t>regresyonda,</a:t>
            </a:r>
            <a:r>
              <a:rPr sz="1786" spc="89" dirty="0">
                <a:latin typeface="Calibri"/>
                <a:cs typeface="Calibri"/>
              </a:rPr>
              <a:t> </a:t>
            </a:r>
            <a:r>
              <a:rPr sz="1786" dirty="0">
                <a:latin typeface="Calibri"/>
                <a:cs typeface="Calibri"/>
              </a:rPr>
              <a:t>çıktı</a:t>
            </a:r>
            <a:r>
              <a:rPr sz="1786" spc="96" dirty="0">
                <a:latin typeface="Calibri"/>
                <a:cs typeface="Calibri"/>
              </a:rPr>
              <a:t> </a:t>
            </a:r>
            <a:r>
              <a:rPr sz="1786" dirty="0">
                <a:latin typeface="Calibri"/>
                <a:cs typeface="Calibri"/>
              </a:rPr>
              <a:t>/</a:t>
            </a:r>
            <a:r>
              <a:rPr sz="1786" spc="76" dirty="0">
                <a:latin typeface="Calibri"/>
                <a:cs typeface="Calibri"/>
              </a:rPr>
              <a:t> </a:t>
            </a:r>
            <a:r>
              <a:rPr sz="1786" dirty="0">
                <a:latin typeface="Calibri"/>
                <a:cs typeface="Calibri"/>
              </a:rPr>
              <a:t>bağımlı</a:t>
            </a:r>
            <a:r>
              <a:rPr sz="1786" spc="96" dirty="0">
                <a:latin typeface="Calibri"/>
                <a:cs typeface="Calibri"/>
              </a:rPr>
              <a:t> </a:t>
            </a:r>
            <a:r>
              <a:rPr sz="1786" dirty="0">
                <a:latin typeface="Calibri"/>
                <a:cs typeface="Calibri"/>
              </a:rPr>
              <a:t>değişkeni</a:t>
            </a:r>
            <a:r>
              <a:rPr sz="1786" spc="96" dirty="0">
                <a:latin typeface="Calibri"/>
                <a:cs typeface="Calibri"/>
              </a:rPr>
              <a:t> </a:t>
            </a:r>
            <a:r>
              <a:rPr sz="1786" b="1" dirty="0">
                <a:latin typeface="Calibri"/>
                <a:cs typeface="Calibri"/>
              </a:rPr>
              <a:t>yalnızca</a:t>
            </a:r>
            <a:r>
              <a:rPr sz="1786" b="1" spc="117" dirty="0">
                <a:latin typeface="Calibri"/>
                <a:cs typeface="Calibri"/>
              </a:rPr>
              <a:t> </a:t>
            </a:r>
            <a:r>
              <a:rPr sz="1786" b="1" dirty="0">
                <a:latin typeface="Calibri"/>
                <a:cs typeface="Calibri"/>
              </a:rPr>
              <a:t>bir</a:t>
            </a:r>
            <a:r>
              <a:rPr sz="1786" b="1" spc="103" dirty="0">
                <a:latin typeface="Calibri"/>
                <a:cs typeface="Calibri"/>
              </a:rPr>
              <a:t> </a:t>
            </a:r>
            <a:r>
              <a:rPr sz="1786" b="1" spc="-14" dirty="0">
                <a:latin typeface="Calibri"/>
                <a:cs typeface="Calibri"/>
              </a:rPr>
              <a:t>giriş </a:t>
            </a:r>
            <a:r>
              <a:rPr sz="1786" b="1" dirty="0">
                <a:latin typeface="Calibri"/>
                <a:cs typeface="Calibri"/>
              </a:rPr>
              <a:t>özelliğine</a:t>
            </a:r>
            <a:r>
              <a:rPr sz="1786" b="1" spc="385" dirty="0">
                <a:latin typeface="Calibri"/>
                <a:cs typeface="Calibri"/>
              </a:rPr>
              <a:t> </a:t>
            </a:r>
            <a:r>
              <a:rPr sz="1786" b="1" dirty="0">
                <a:latin typeface="Calibri"/>
                <a:cs typeface="Calibri"/>
              </a:rPr>
              <a:t>göre</a:t>
            </a:r>
            <a:r>
              <a:rPr sz="1786" b="1" spc="392" dirty="0">
                <a:latin typeface="Calibri"/>
                <a:cs typeface="Calibri"/>
              </a:rPr>
              <a:t> </a:t>
            </a:r>
            <a:r>
              <a:rPr sz="1786" b="1" dirty="0">
                <a:latin typeface="Calibri"/>
                <a:cs typeface="Calibri"/>
              </a:rPr>
              <a:t>tahmin</a:t>
            </a:r>
            <a:r>
              <a:rPr sz="1786" b="1" spc="385" dirty="0">
                <a:latin typeface="Calibri"/>
                <a:cs typeface="Calibri"/>
              </a:rPr>
              <a:t> </a:t>
            </a:r>
            <a:r>
              <a:rPr sz="1786" b="1" dirty="0">
                <a:latin typeface="Calibri"/>
                <a:cs typeface="Calibri"/>
              </a:rPr>
              <a:t>ederiz</a:t>
            </a:r>
            <a:r>
              <a:rPr sz="1786" dirty="0">
                <a:latin typeface="Calibri"/>
                <a:cs typeface="Calibri"/>
              </a:rPr>
              <a:t>.</a:t>
            </a:r>
            <a:r>
              <a:rPr sz="1786" spc="392" dirty="0">
                <a:latin typeface="Calibri"/>
                <a:cs typeface="Calibri"/>
              </a:rPr>
              <a:t> </a:t>
            </a:r>
            <a:r>
              <a:rPr sz="1786" dirty="0">
                <a:latin typeface="Calibri"/>
                <a:cs typeface="Calibri"/>
              </a:rPr>
              <a:t>Basit</a:t>
            </a:r>
            <a:r>
              <a:rPr sz="1786" spc="392" dirty="0">
                <a:latin typeface="Calibri"/>
                <a:cs typeface="Calibri"/>
              </a:rPr>
              <a:t> </a:t>
            </a:r>
            <a:r>
              <a:rPr sz="1786" dirty="0">
                <a:latin typeface="Calibri"/>
                <a:cs typeface="Calibri"/>
              </a:rPr>
              <a:t>doğrusal</a:t>
            </a:r>
            <a:r>
              <a:rPr sz="1786" spc="398" dirty="0">
                <a:latin typeface="Calibri"/>
                <a:cs typeface="Calibri"/>
              </a:rPr>
              <a:t> </a:t>
            </a:r>
            <a:r>
              <a:rPr sz="1786" dirty="0">
                <a:latin typeface="Calibri"/>
                <a:cs typeface="Calibri"/>
              </a:rPr>
              <a:t>regresyon</a:t>
            </a:r>
            <a:r>
              <a:rPr sz="1786" spc="392" dirty="0">
                <a:latin typeface="Calibri"/>
                <a:cs typeface="Calibri"/>
              </a:rPr>
              <a:t> </a:t>
            </a:r>
            <a:r>
              <a:rPr sz="1786" dirty="0">
                <a:latin typeface="Calibri"/>
                <a:cs typeface="Calibri"/>
              </a:rPr>
              <a:t>şu</a:t>
            </a:r>
            <a:r>
              <a:rPr sz="1786" spc="398" dirty="0">
                <a:latin typeface="Calibri"/>
                <a:cs typeface="Calibri"/>
              </a:rPr>
              <a:t> </a:t>
            </a:r>
            <a:r>
              <a:rPr sz="1786" spc="-14" dirty="0">
                <a:latin typeface="Calibri"/>
                <a:cs typeface="Calibri"/>
              </a:rPr>
              <a:t>şekilde verilir:</a:t>
            </a:r>
            <a:endParaRPr sz="1786">
              <a:latin typeface="Calibri"/>
              <a:cs typeface="Calibri"/>
            </a:endParaRPr>
          </a:p>
          <a:p>
            <a:pPr marL="276519" indent="-259073" algn="just">
              <a:spcBef>
                <a:spcPts val="742"/>
              </a:spcBef>
              <a:buFont typeface="Arial MT"/>
              <a:buChar char="•"/>
              <a:tabLst>
                <a:tab pos="276519" algn="l"/>
              </a:tabLst>
            </a:pPr>
            <a:r>
              <a:rPr sz="1786" b="1" dirty="0">
                <a:latin typeface="Calibri"/>
                <a:cs typeface="Calibri"/>
              </a:rPr>
              <a:t>Adım</a:t>
            </a:r>
            <a:r>
              <a:rPr sz="1786" b="1" spc="27" dirty="0">
                <a:latin typeface="Calibri"/>
                <a:cs typeface="Calibri"/>
              </a:rPr>
              <a:t> </a:t>
            </a:r>
            <a:r>
              <a:rPr sz="1786" b="1" dirty="0">
                <a:latin typeface="Calibri"/>
                <a:cs typeface="Calibri"/>
              </a:rPr>
              <a:t>adım</a:t>
            </a:r>
            <a:r>
              <a:rPr sz="1786" b="1" spc="41" dirty="0">
                <a:latin typeface="Calibri"/>
                <a:cs typeface="Calibri"/>
              </a:rPr>
              <a:t> </a:t>
            </a:r>
            <a:r>
              <a:rPr sz="1786" b="1" spc="-14" dirty="0">
                <a:latin typeface="Calibri"/>
                <a:cs typeface="Calibri"/>
              </a:rPr>
              <a:t>uygulama:</a:t>
            </a:r>
            <a:endParaRPr sz="1786">
              <a:latin typeface="Calibri"/>
              <a:cs typeface="Calibri"/>
            </a:endParaRPr>
          </a:p>
          <a:p>
            <a:pPr marL="17446" marR="6978" indent="235521">
              <a:lnSpc>
                <a:spcPts val="1745"/>
              </a:lnSpc>
              <a:spcBef>
                <a:spcPts val="1120"/>
              </a:spcBef>
              <a:buAutoNum type="alphaLcPeriod"/>
              <a:tabLst>
                <a:tab pos="252967" algn="l"/>
              </a:tabLst>
            </a:pPr>
            <a:r>
              <a:rPr sz="1786" dirty="0">
                <a:latin typeface="Calibri"/>
                <a:cs typeface="Calibri"/>
              </a:rPr>
              <a:t>Gerekli</a:t>
            </a:r>
            <a:r>
              <a:rPr sz="1786" spc="124" dirty="0">
                <a:latin typeface="Calibri"/>
                <a:cs typeface="Calibri"/>
              </a:rPr>
              <a:t> </a:t>
            </a:r>
            <a:r>
              <a:rPr sz="1786" b="1" dirty="0">
                <a:latin typeface="Calibri"/>
                <a:cs typeface="Calibri"/>
              </a:rPr>
              <a:t>kütüphaneler</a:t>
            </a:r>
            <a:r>
              <a:rPr sz="1786" b="1" spc="131" dirty="0">
                <a:latin typeface="Calibri"/>
                <a:cs typeface="Calibri"/>
              </a:rPr>
              <a:t> </a:t>
            </a:r>
            <a:r>
              <a:rPr sz="1786" dirty="0">
                <a:latin typeface="Calibri"/>
                <a:cs typeface="Calibri"/>
              </a:rPr>
              <a:t>aktarılır:</a:t>
            </a:r>
            <a:r>
              <a:rPr sz="1786" spc="117" dirty="0">
                <a:latin typeface="Calibri"/>
                <a:cs typeface="Calibri"/>
              </a:rPr>
              <a:t> </a:t>
            </a:r>
            <a:r>
              <a:rPr sz="1786" dirty="0">
                <a:latin typeface="Calibri"/>
                <a:cs typeface="Calibri"/>
              </a:rPr>
              <a:t>Hesaplamalar</a:t>
            </a:r>
            <a:r>
              <a:rPr sz="1786" spc="124" dirty="0">
                <a:latin typeface="Calibri"/>
                <a:cs typeface="Calibri"/>
              </a:rPr>
              <a:t> </a:t>
            </a:r>
            <a:r>
              <a:rPr sz="1786" dirty="0">
                <a:latin typeface="Calibri"/>
                <a:cs typeface="Calibri"/>
              </a:rPr>
              <a:t>için</a:t>
            </a:r>
            <a:r>
              <a:rPr sz="1786" spc="137" dirty="0">
                <a:latin typeface="Calibri"/>
                <a:cs typeface="Calibri"/>
              </a:rPr>
              <a:t> </a:t>
            </a:r>
            <a:r>
              <a:rPr sz="1786" dirty="0">
                <a:latin typeface="Calibri"/>
                <a:cs typeface="Calibri"/>
              </a:rPr>
              <a:t>çeşitli</a:t>
            </a:r>
            <a:r>
              <a:rPr sz="1786" spc="124" dirty="0">
                <a:latin typeface="Calibri"/>
                <a:cs typeface="Calibri"/>
              </a:rPr>
              <a:t> </a:t>
            </a:r>
            <a:r>
              <a:rPr sz="1786" spc="-14" dirty="0">
                <a:latin typeface="Calibri"/>
                <a:cs typeface="Calibri"/>
              </a:rPr>
              <a:t>kütüphaneler </a:t>
            </a:r>
            <a:r>
              <a:rPr sz="1786" dirty="0">
                <a:latin typeface="Calibri"/>
                <a:cs typeface="Calibri"/>
              </a:rPr>
              <a:t>kullanacağımızdan,</a:t>
            </a:r>
            <a:r>
              <a:rPr sz="1786" spc="-27" dirty="0">
                <a:latin typeface="Calibri"/>
                <a:cs typeface="Calibri"/>
              </a:rPr>
              <a:t> </a:t>
            </a:r>
            <a:r>
              <a:rPr sz="1786" dirty="0">
                <a:latin typeface="Calibri"/>
                <a:cs typeface="Calibri"/>
              </a:rPr>
              <a:t>bunları</a:t>
            </a:r>
            <a:r>
              <a:rPr sz="1786" spc="-27" dirty="0">
                <a:latin typeface="Calibri"/>
                <a:cs typeface="Calibri"/>
              </a:rPr>
              <a:t> </a:t>
            </a:r>
            <a:r>
              <a:rPr sz="1786" dirty="0">
                <a:latin typeface="Calibri"/>
                <a:cs typeface="Calibri"/>
              </a:rPr>
              <a:t>aktarmamız</a:t>
            </a:r>
            <a:r>
              <a:rPr sz="1786" spc="-14" dirty="0">
                <a:latin typeface="Calibri"/>
                <a:cs typeface="Calibri"/>
              </a:rPr>
              <a:t> gerekiyor.</a:t>
            </a:r>
            <a:endParaRPr sz="1786">
              <a:latin typeface="Calibri"/>
              <a:cs typeface="Calibri"/>
            </a:endParaRPr>
          </a:p>
          <a:p>
            <a:pPr marL="247733" indent="-230287">
              <a:spcBef>
                <a:spcPts val="735"/>
              </a:spcBef>
              <a:buFont typeface="Calibri"/>
              <a:buAutoNum type="alphaLcPeriod"/>
              <a:tabLst>
                <a:tab pos="247733" algn="l"/>
              </a:tabLst>
            </a:pPr>
            <a:r>
              <a:rPr sz="1786" b="1" dirty="0">
                <a:latin typeface="Calibri"/>
                <a:cs typeface="Calibri"/>
              </a:rPr>
              <a:t>Veritabanı</a:t>
            </a:r>
            <a:r>
              <a:rPr sz="1786" b="1" spc="-14" dirty="0">
                <a:latin typeface="Calibri"/>
                <a:cs typeface="Calibri"/>
              </a:rPr>
              <a:t> </a:t>
            </a:r>
            <a:r>
              <a:rPr sz="1786" b="1" dirty="0">
                <a:latin typeface="Calibri"/>
                <a:cs typeface="Calibri"/>
              </a:rPr>
              <a:t>dosyası</a:t>
            </a:r>
            <a:r>
              <a:rPr sz="1786" b="1" spc="-14" dirty="0">
                <a:latin typeface="Calibri"/>
                <a:cs typeface="Calibri"/>
              </a:rPr>
              <a:t> </a:t>
            </a:r>
            <a:r>
              <a:rPr sz="1786" spc="-14" dirty="0">
                <a:latin typeface="Calibri"/>
                <a:cs typeface="Calibri"/>
              </a:rPr>
              <a:t>okunur.</a:t>
            </a:r>
            <a:endParaRPr sz="1786">
              <a:latin typeface="Calibri"/>
              <a:cs typeface="Calibri"/>
            </a:endParaRPr>
          </a:p>
          <a:p>
            <a:pPr marL="224181" indent="-206735">
              <a:spcBef>
                <a:spcPts val="728"/>
              </a:spcBef>
              <a:buAutoNum type="alphaLcPeriod"/>
              <a:tabLst>
                <a:tab pos="224181" algn="l"/>
              </a:tabLst>
            </a:pPr>
            <a:r>
              <a:rPr sz="1786" dirty="0">
                <a:latin typeface="Calibri"/>
                <a:cs typeface="Calibri"/>
              </a:rPr>
              <a:t>Değerler</a:t>
            </a:r>
            <a:r>
              <a:rPr sz="1786" spc="21" dirty="0">
                <a:latin typeface="Calibri"/>
                <a:cs typeface="Calibri"/>
              </a:rPr>
              <a:t> </a:t>
            </a:r>
            <a:r>
              <a:rPr sz="1786" dirty="0">
                <a:latin typeface="Calibri"/>
                <a:cs typeface="Calibri"/>
              </a:rPr>
              <a:t>tahmin</a:t>
            </a:r>
            <a:r>
              <a:rPr sz="1786" spc="-41" dirty="0">
                <a:latin typeface="Calibri"/>
                <a:cs typeface="Calibri"/>
              </a:rPr>
              <a:t> </a:t>
            </a:r>
            <a:r>
              <a:rPr sz="1786" dirty="0">
                <a:latin typeface="Calibri"/>
                <a:cs typeface="Calibri"/>
              </a:rPr>
              <a:t>edilirken dikkate</a:t>
            </a:r>
            <a:r>
              <a:rPr sz="1786" spc="-27" dirty="0">
                <a:latin typeface="Calibri"/>
                <a:cs typeface="Calibri"/>
              </a:rPr>
              <a:t> </a:t>
            </a:r>
            <a:r>
              <a:rPr sz="1786" dirty="0">
                <a:latin typeface="Calibri"/>
                <a:cs typeface="Calibri"/>
              </a:rPr>
              <a:t>almak</a:t>
            </a:r>
            <a:r>
              <a:rPr sz="1786" spc="-14" dirty="0">
                <a:latin typeface="Calibri"/>
                <a:cs typeface="Calibri"/>
              </a:rPr>
              <a:t> </a:t>
            </a:r>
            <a:r>
              <a:rPr sz="1786" dirty="0">
                <a:latin typeface="Calibri"/>
                <a:cs typeface="Calibri"/>
              </a:rPr>
              <a:t>istenilen</a:t>
            </a:r>
            <a:r>
              <a:rPr sz="1786" spc="-27" dirty="0">
                <a:latin typeface="Calibri"/>
                <a:cs typeface="Calibri"/>
              </a:rPr>
              <a:t> </a:t>
            </a:r>
            <a:r>
              <a:rPr sz="1786" b="1" dirty="0">
                <a:latin typeface="Calibri"/>
                <a:cs typeface="Calibri"/>
              </a:rPr>
              <a:t>özellikleri</a:t>
            </a:r>
            <a:r>
              <a:rPr sz="1786" b="1" spc="-34" dirty="0">
                <a:latin typeface="Calibri"/>
                <a:cs typeface="Calibri"/>
              </a:rPr>
              <a:t> </a:t>
            </a:r>
            <a:r>
              <a:rPr sz="1786" b="1" spc="-14" dirty="0">
                <a:latin typeface="Calibri"/>
                <a:cs typeface="Calibri"/>
              </a:rPr>
              <a:t>seçilir</a:t>
            </a:r>
            <a:r>
              <a:rPr sz="1786" spc="-14" dirty="0">
                <a:latin typeface="Calibri"/>
                <a:cs typeface="Calibri"/>
              </a:rPr>
              <a:t>.</a:t>
            </a:r>
            <a:endParaRPr sz="1786">
              <a:latin typeface="Calibri"/>
              <a:cs typeface="Calibri"/>
            </a:endParaRPr>
          </a:p>
          <a:p>
            <a:pPr marL="247733" indent="-230287">
              <a:spcBef>
                <a:spcPts val="735"/>
              </a:spcBef>
              <a:buAutoNum type="alphaLcPeriod"/>
              <a:tabLst>
                <a:tab pos="247733" algn="l"/>
              </a:tabLst>
            </a:pPr>
            <a:r>
              <a:rPr sz="1786" dirty="0">
                <a:latin typeface="Calibri"/>
                <a:cs typeface="Calibri"/>
              </a:rPr>
              <a:t>Verilerin</a:t>
            </a:r>
            <a:r>
              <a:rPr sz="1786" spc="-27" dirty="0">
                <a:latin typeface="Calibri"/>
                <a:cs typeface="Calibri"/>
              </a:rPr>
              <a:t> </a:t>
            </a:r>
            <a:r>
              <a:rPr sz="1786" b="1" dirty="0">
                <a:latin typeface="Calibri"/>
                <a:cs typeface="Calibri"/>
              </a:rPr>
              <a:t>grafiği</a:t>
            </a:r>
            <a:r>
              <a:rPr sz="1786" b="1" spc="-41" dirty="0">
                <a:latin typeface="Calibri"/>
                <a:cs typeface="Calibri"/>
              </a:rPr>
              <a:t> </a:t>
            </a:r>
            <a:r>
              <a:rPr sz="1786" spc="-14" dirty="0">
                <a:latin typeface="Calibri"/>
                <a:cs typeface="Calibri"/>
              </a:rPr>
              <a:t>çizilir.</a:t>
            </a:r>
            <a:endParaRPr sz="1786">
              <a:latin typeface="Calibri"/>
              <a:cs typeface="Calibri"/>
            </a:endParaRPr>
          </a:p>
          <a:p>
            <a:pPr marL="17446" marR="9595" indent="266051">
              <a:lnSpc>
                <a:spcPts val="1745"/>
              </a:lnSpc>
              <a:spcBef>
                <a:spcPts val="1120"/>
              </a:spcBef>
              <a:buAutoNum type="alphaLcPeriod"/>
              <a:tabLst>
                <a:tab pos="283497" algn="l"/>
              </a:tabLst>
            </a:pPr>
            <a:r>
              <a:rPr sz="1786" dirty="0">
                <a:latin typeface="Calibri"/>
                <a:cs typeface="Calibri"/>
              </a:rPr>
              <a:t>Bir</a:t>
            </a:r>
            <a:r>
              <a:rPr sz="1786" spc="309" dirty="0">
                <a:latin typeface="Calibri"/>
                <a:cs typeface="Calibri"/>
              </a:rPr>
              <a:t> </a:t>
            </a:r>
            <a:r>
              <a:rPr sz="1786" dirty="0">
                <a:latin typeface="Calibri"/>
                <a:cs typeface="Calibri"/>
              </a:rPr>
              <a:t>modelin</a:t>
            </a:r>
            <a:r>
              <a:rPr sz="1786" spc="337" dirty="0">
                <a:latin typeface="Calibri"/>
                <a:cs typeface="Calibri"/>
              </a:rPr>
              <a:t> </a:t>
            </a:r>
            <a:r>
              <a:rPr sz="1786" dirty="0">
                <a:latin typeface="Calibri"/>
                <a:cs typeface="Calibri"/>
              </a:rPr>
              <a:t>doğruluğunu</a:t>
            </a:r>
            <a:r>
              <a:rPr sz="1786" spc="343" dirty="0">
                <a:latin typeface="Calibri"/>
                <a:cs typeface="Calibri"/>
              </a:rPr>
              <a:t> </a:t>
            </a:r>
            <a:r>
              <a:rPr sz="1786" dirty="0">
                <a:latin typeface="Calibri"/>
                <a:cs typeface="Calibri"/>
              </a:rPr>
              <a:t>kontrol</a:t>
            </a:r>
            <a:r>
              <a:rPr sz="1786" spc="330" dirty="0">
                <a:latin typeface="Calibri"/>
                <a:cs typeface="Calibri"/>
              </a:rPr>
              <a:t> </a:t>
            </a:r>
            <a:r>
              <a:rPr sz="1786" dirty="0">
                <a:latin typeface="Calibri"/>
                <a:cs typeface="Calibri"/>
              </a:rPr>
              <a:t>etmek</a:t>
            </a:r>
            <a:r>
              <a:rPr sz="1786" spc="323" dirty="0">
                <a:latin typeface="Calibri"/>
                <a:cs typeface="Calibri"/>
              </a:rPr>
              <a:t> </a:t>
            </a:r>
            <a:r>
              <a:rPr sz="1786" dirty="0">
                <a:latin typeface="Calibri"/>
                <a:cs typeface="Calibri"/>
              </a:rPr>
              <a:t>için,</a:t>
            </a:r>
            <a:r>
              <a:rPr sz="1786" spc="323" dirty="0">
                <a:latin typeface="Calibri"/>
                <a:cs typeface="Calibri"/>
              </a:rPr>
              <a:t> </a:t>
            </a:r>
            <a:r>
              <a:rPr sz="1786" b="1" dirty="0">
                <a:latin typeface="Calibri"/>
                <a:cs typeface="Calibri"/>
              </a:rPr>
              <a:t>veriler</a:t>
            </a:r>
            <a:r>
              <a:rPr sz="1786" b="1" spc="323" dirty="0">
                <a:latin typeface="Calibri"/>
                <a:cs typeface="Calibri"/>
              </a:rPr>
              <a:t> </a:t>
            </a:r>
            <a:r>
              <a:rPr sz="1786" b="1" dirty="0">
                <a:latin typeface="Calibri"/>
                <a:cs typeface="Calibri"/>
              </a:rPr>
              <a:t>eğitim</a:t>
            </a:r>
            <a:r>
              <a:rPr sz="1786" b="1" spc="323" dirty="0">
                <a:latin typeface="Calibri"/>
                <a:cs typeface="Calibri"/>
              </a:rPr>
              <a:t> </a:t>
            </a:r>
            <a:r>
              <a:rPr sz="1786" b="1" dirty="0">
                <a:latin typeface="Calibri"/>
                <a:cs typeface="Calibri"/>
              </a:rPr>
              <a:t>ve</a:t>
            </a:r>
            <a:r>
              <a:rPr sz="1786" b="1" spc="330" dirty="0">
                <a:latin typeface="Calibri"/>
                <a:cs typeface="Calibri"/>
              </a:rPr>
              <a:t> </a:t>
            </a:r>
            <a:r>
              <a:rPr sz="1786" b="1" spc="-27" dirty="0">
                <a:latin typeface="Calibri"/>
                <a:cs typeface="Calibri"/>
              </a:rPr>
              <a:t>test </a:t>
            </a:r>
            <a:r>
              <a:rPr sz="1786" b="1" dirty="0">
                <a:latin typeface="Calibri"/>
                <a:cs typeface="Calibri"/>
              </a:rPr>
              <a:t>veri</a:t>
            </a:r>
            <a:r>
              <a:rPr sz="1786" b="1" spc="7" dirty="0">
                <a:latin typeface="Calibri"/>
                <a:cs typeface="Calibri"/>
              </a:rPr>
              <a:t> </a:t>
            </a:r>
            <a:r>
              <a:rPr sz="1786" b="1" dirty="0">
                <a:latin typeface="Calibri"/>
                <a:cs typeface="Calibri"/>
              </a:rPr>
              <a:t>setlerine</a:t>
            </a:r>
            <a:r>
              <a:rPr sz="1786" b="1" spc="21" dirty="0">
                <a:latin typeface="Calibri"/>
                <a:cs typeface="Calibri"/>
              </a:rPr>
              <a:t> </a:t>
            </a:r>
            <a:r>
              <a:rPr sz="1786" b="1" spc="-14" dirty="0">
                <a:latin typeface="Calibri"/>
                <a:cs typeface="Calibri"/>
              </a:rPr>
              <a:t>ayrılır</a:t>
            </a:r>
            <a:r>
              <a:rPr sz="1786" spc="-14" dirty="0">
                <a:latin typeface="Calibri"/>
                <a:cs typeface="Calibri"/>
              </a:rPr>
              <a:t>.</a:t>
            </a:r>
            <a:endParaRPr sz="1786">
              <a:latin typeface="Calibri"/>
              <a:cs typeface="Calibri"/>
            </a:endParaRPr>
          </a:p>
          <a:p>
            <a:pPr marL="17446" marR="8723" indent="299197">
              <a:lnSpc>
                <a:spcPts val="1745"/>
              </a:lnSpc>
              <a:spcBef>
                <a:spcPts val="1125"/>
              </a:spcBef>
              <a:buFont typeface="Calibri"/>
              <a:buAutoNum type="alphaLcPeriod"/>
              <a:tabLst>
                <a:tab pos="316643" algn="l"/>
                <a:tab pos="1120033" algn="l"/>
                <a:tab pos="1973141" algn="l"/>
                <a:tab pos="2938777" algn="l"/>
                <a:tab pos="3764845" algn="l"/>
                <a:tab pos="4520256" algn="l"/>
                <a:tab pos="5628076" algn="l"/>
                <a:tab pos="6445421" algn="l"/>
              </a:tabLst>
            </a:pPr>
            <a:r>
              <a:rPr sz="1786" b="1" spc="-14" dirty="0">
                <a:latin typeface="Calibri"/>
                <a:cs typeface="Calibri"/>
              </a:rPr>
              <a:t>Model</a:t>
            </a:r>
            <a:r>
              <a:rPr sz="1786" b="1" dirty="0">
                <a:latin typeface="Calibri"/>
                <a:cs typeface="Calibri"/>
              </a:rPr>
              <a:t>	</a:t>
            </a:r>
            <a:r>
              <a:rPr sz="1786" b="1" spc="-14" dirty="0">
                <a:latin typeface="Calibri"/>
                <a:cs typeface="Calibri"/>
              </a:rPr>
              <a:t>eğitilir</a:t>
            </a:r>
            <a:r>
              <a:rPr sz="1786" spc="-14" dirty="0">
                <a:latin typeface="Calibri"/>
                <a:cs typeface="Calibri"/>
              </a:rPr>
              <a:t>:</a:t>
            </a:r>
            <a:r>
              <a:rPr sz="1786" dirty="0">
                <a:latin typeface="Calibri"/>
                <a:cs typeface="Calibri"/>
              </a:rPr>
              <a:t>	</a:t>
            </a:r>
            <a:r>
              <a:rPr sz="1786" spc="-14" dirty="0">
                <a:latin typeface="Calibri"/>
                <a:cs typeface="Calibri"/>
              </a:rPr>
              <a:t>Modelin</a:t>
            </a:r>
            <a:r>
              <a:rPr sz="1786" dirty="0">
                <a:latin typeface="Calibri"/>
                <a:cs typeface="Calibri"/>
              </a:rPr>
              <a:t>	</a:t>
            </a:r>
            <a:r>
              <a:rPr sz="1786" spc="-14" dirty="0">
                <a:latin typeface="Calibri"/>
                <a:cs typeface="Calibri"/>
              </a:rPr>
              <a:t>eğitimi</a:t>
            </a:r>
            <a:r>
              <a:rPr sz="1786" dirty="0">
                <a:latin typeface="Calibri"/>
                <a:cs typeface="Calibri"/>
              </a:rPr>
              <a:t>	</a:t>
            </a:r>
            <a:r>
              <a:rPr sz="1786" spc="-27" dirty="0">
                <a:latin typeface="Calibri"/>
                <a:cs typeface="Calibri"/>
              </a:rPr>
              <a:t>uygun</a:t>
            </a:r>
            <a:r>
              <a:rPr sz="1786" dirty="0">
                <a:latin typeface="Calibri"/>
                <a:cs typeface="Calibri"/>
              </a:rPr>
              <a:t>	</a:t>
            </a:r>
            <a:r>
              <a:rPr sz="1786" spc="-14" dirty="0">
                <a:latin typeface="Calibri"/>
                <a:cs typeface="Calibri"/>
              </a:rPr>
              <a:t>regresyon</a:t>
            </a:r>
            <a:r>
              <a:rPr sz="1786" dirty="0">
                <a:latin typeface="Calibri"/>
                <a:cs typeface="Calibri"/>
              </a:rPr>
              <a:t>	</a:t>
            </a:r>
            <a:r>
              <a:rPr sz="1786" spc="-14" dirty="0">
                <a:latin typeface="Calibri"/>
                <a:cs typeface="Calibri"/>
              </a:rPr>
              <a:t>çizgimi</a:t>
            </a:r>
            <a:r>
              <a:rPr sz="1786" dirty="0">
                <a:latin typeface="Calibri"/>
                <a:cs typeface="Calibri"/>
              </a:rPr>
              <a:t>	</a:t>
            </a:r>
            <a:r>
              <a:rPr sz="1786" spc="-27" dirty="0">
                <a:latin typeface="Calibri"/>
                <a:cs typeface="Calibri"/>
              </a:rPr>
              <a:t>için </a:t>
            </a:r>
            <a:r>
              <a:rPr sz="1786" dirty="0">
                <a:latin typeface="Calibri"/>
                <a:cs typeface="Calibri"/>
              </a:rPr>
              <a:t>katsayıların</a:t>
            </a:r>
            <a:r>
              <a:rPr sz="1786" spc="-41" dirty="0">
                <a:latin typeface="Calibri"/>
                <a:cs typeface="Calibri"/>
              </a:rPr>
              <a:t> </a:t>
            </a:r>
            <a:r>
              <a:rPr sz="1786" dirty="0">
                <a:latin typeface="Calibri"/>
                <a:cs typeface="Calibri"/>
              </a:rPr>
              <a:t>nasıl</a:t>
            </a:r>
            <a:r>
              <a:rPr sz="1786" spc="-48" dirty="0">
                <a:latin typeface="Calibri"/>
                <a:cs typeface="Calibri"/>
              </a:rPr>
              <a:t> </a:t>
            </a:r>
            <a:r>
              <a:rPr sz="1786" spc="-14" dirty="0">
                <a:latin typeface="Calibri"/>
                <a:cs typeface="Calibri"/>
              </a:rPr>
              <a:t>bulabileceğidir.</a:t>
            </a:r>
            <a:endParaRPr sz="1786">
              <a:latin typeface="Calibri"/>
              <a:cs typeface="Calibri"/>
            </a:endParaRPr>
          </a:p>
          <a:p>
            <a:pPr marL="235521" indent="-218075">
              <a:spcBef>
                <a:spcPts val="735"/>
              </a:spcBef>
              <a:buAutoNum type="alphaLcPeriod"/>
              <a:tabLst>
                <a:tab pos="235521" algn="l"/>
              </a:tabLst>
            </a:pPr>
            <a:r>
              <a:rPr sz="1786" dirty="0">
                <a:latin typeface="Calibri"/>
                <a:cs typeface="Calibri"/>
              </a:rPr>
              <a:t>En uygun</a:t>
            </a:r>
            <a:r>
              <a:rPr sz="1786" spc="-34" dirty="0">
                <a:latin typeface="Calibri"/>
                <a:cs typeface="Calibri"/>
              </a:rPr>
              <a:t> </a:t>
            </a:r>
            <a:r>
              <a:rPr sz="1786" b="1" dirty="0">
                <a:latin typeface="Calibri"/>
                <a:cs typeface="Calibri"/>
              </a:rPr>
              <a:t>çizgi</a:t>
            </a:r>
            <a:r>
              <a:rPr sz="1786" b="1" spc="21" dirty="0">
                <a:latin typeface="Calibri"/>
                <a:cs typeface="Calibri"/>
              </a:rPr>
              <a:t> </a:t>
            </a:r>
            <a:r>
              <a:rPr sz="1786" b="1" spc="-14" dirty="0">
                <a:latin typeface="Calibri"/>
                <a:cs typeface="Calibri"/>
              </a:rPr>
              <a:t>çizilir</a:t>
            </a:r>
            <a:r>
              <a:rPr sz="1786" spc="-14" dirty="0">
                <a:latin typeface="Calibri"/>
                <a:cs typeface="Calibri"/>
              </a:rPr>
              <a:t>.</a:t>
            </a:r>
            <a:endParaRPr sz="1786">
              <a:latin typeface="Calibri"/>
              <a:cs typeface="Calibri"/>
            </a:endParaRPr>
          </a:p>
          <a:p>
            <a:pPr marL="252095" indent="-234649">
              <a:spcBef>
                <a:spcPts val="728"/>
              </a:spcBef>
              <a:buFont typeface="Calibri"/>
              <a:buAutoNum type="alphaLcPeriod"/>
              <a:tabLst>
                <a:tab pos="252095" algn="l"/>
              </a:tabLst>
            </a:pPr>
            <a:r>
              <a:rPr sz="1786" b="1" spc="-27" dirty="0">
                <a:latin typeface="Calibri"/>
                <a:cs typeface="Calibri"/>
              </a:rPr>
              <a:t>Test</a:t>
            </a:r>
            <a:r>
              <a:rPr sz="1786" b="1" spc="-7" dirty="0">
                <a:latin typeface="Calibri"/>
                <a:cs typeface="Calibri"/>
              </a:rPr>
              <a:t> </a:t>
            </a:r>
            <a:r>
              <a:rPr sz="1786" b="1" dirty="0">
                <a:latin typeface="Calibri"/>
                <a:cs typeface="Calibri"/>
              </a:rPr>
              <a:t>veri</a:t>
            </a:r>
            <a:r>
              <a:rPr sz="1786" b="1" spc="21" dirty="0">
                <a:latin typeface="Calibri"/>
                <a:cs typeface="Calibri"/>
              </a:rPr>
              <a:t> </a:t>
            </a:r>
            <a:r>
              <a:rPr sz="1786" b="1" dirty="0">
                <a:latin typeface="Calibri"/>
                <a:cs typeface="Calibri"/>
              </a:rPr>
              <a:t>seti </a:t>
            </a:r>
            <a:r>
              <a:rPr sz="1786" dirty="0">
                <a:latin typeface="Calibri"/>
                <a:cs typeface="Calibri"/>
              </a:rPr>
              <a:t>için</a:t>
            </a:r>
            <a:r>
              <a:rPr sz="1786" spc="-21" dirty="0">
                <a:latin typeface="Calibri"/>
                <a:cs typeface="Calibri"/>
              </a:rPr>
              <a:t> </a:t>
            </a:r>
            <a:r>
              <a:rPr sz="1786" dirty="0">
                <a:latin typeface="Calibri"/>
                <a:cs typeface="Calibri"/>
              </a:rPr>
              <a:t>bir </a:t>
            </a:r>
            <a:r>
              <a:rPr sz="1786" b="1" dirty="0">
                <a:latin typeface="Calibri"/>
                <a:cs typeface="Calibri"/>
              </a:rPr>
              <a:t>tahmin</a:t>
            </a:r>
            <a:r>
              <a:rPr sz="1786" b="1" spc="14" dirty="0">
                <a:latin typeface="Calibri"/>
                <a:cs typeface="Calibri"/>
              </a:rPr>
              <a:t> </a:t>
            </a:r>
            <a:r>
              <a:rPr sz="1786" b="1" dirty="0">
                <a:latin typeface="Calibri"/>
                <a:cs typeface="Calibri"/>
              </a:rPr>
              <a:t>fonksiyonu</a:t>
            </a:r>
            <a:r>
              <a:rPr sz="1786" b="1" spc="14" dirty="0">
                <a:latin typeface="Calibri"/>
                <a:cs typeface="Calibri"/>
              </a:rPr>
              <a:t> </a:t>
            </a:r>
            <a:r>
              <a:rPr sz="1786" spc="-14" dirty="0">
                <a:latin typeface="Calibri"/>
                <a:cs typeface="Calibri"/>
              </a:rPr>
              <a:t>bulunur.</a:t>
            </a:r>
            <a:endParaRPr sz="1786">
              <a:latin typeface="Calibri"/>
              <a:cs typeface="Calibri"/>
            </a:endParaRPr>
          </a:p>
          <a:p>
            <a:pPr marL="17446" marR="7851" indent="272157" algn="just">
              <a:lnSpc>
                <a:spcPct val="81100"/>
              </a:lnSpc>
              <a:spcBef>
                <a:spcPts val="1147"/>
              </a:spcBef>
              <a:buAutoNum type="alphaLcPeriod"/>
              <a:tabLst>
                <a:tab pos="289603" algn="l"/>
              </a:tabLst>
            </a:pPr>
            <a:r>
              <a:rPr sz="1786" dirty="0">
                <a:latin typeface="Calibri"/>
                <a:cs typeface="Calibri"/>
              </a:rPr>
              <a:t>Test</a:t>
            </a:r>
            <a:r>
              <a:rPr sz="1786" spc="206" dirty="0">
                <a:latin typeface="Calibri"/>
                <a:cs typeface="Calibri"/>
              </a:rPr>
              <a:t>  </a:t>
            </a:r>
            <a:r>
              <a:rPr sz="1786" dirty="0">
                <a:latin typeface="Calibri"/>
                <a:cs typeface="Calibri"/>
              </a:rPr>
              <a:t>verilerinin</a:t>
            </a:r>
            <a:r>
              <a:rPr sz="1786" spc="206" dirty="0">
                <a:latin typeface="Calibri"/>
                <a:cs typeface="Calibri"/>
              </a:rPr>
              <a:t>  </a:t>
            </a:r>
            <a:r>
              <a:rPr sz="1786" b="1" dirty="0">
                <a:latin typeface="Calibri"/>
                <a:cs typeface="Calibri"/>
              </a:rPr>
              <a:t>doğruluğu</a:t>
            </a:r>
            <a:r>
              <a:rPr sz="1786" b="1" spc="213" dirty="0">
                <a:latin typeface="Calibri"/>
                <a:cs typeface="Calibri"/>
              </a:rPr>
              <a:t>  </a:t>
            </a:r>
            <a:r>
              <a:rPr sz="1786" b="1" dirty="0">
                <a:latin typeface="Calibri"/>
                <a:cs typeface="Calibri"/>
              </a:rPr>
              <a:t>kontrol</a:t>
            </a:r>
            <a:r>
              <a:rPr sz="1786" b="1" spc="220" dirty="0">
                <a:latin typeface="Calibri"/>
                <a:cs typeface="Calibri"/>
              </a:rPr>
              <a:t>  </a:t>
            </a:r>
            <a:r>
              <a:rPr sz="1786" b="1" dirty="0">
                <a:latin typeface="Calibri"/>
                <a:cs typeface="Calibri"/>
              </a:rPr>
              <a:t>edilir</a:t>
            </a:r>
            <a:r>
              <a:rPr sz="1786" dirty="0">
                <a:latin typeface="Calibri"/>
                <a:cs typeface="Calibri"/>
              </a:rPr>
              <a:t>:</a:t>
            </a:r>
            <a:r>
              <a:rPr sz="1786" spc="206" dirty="0">
                <a:latin typeface="Calibri"/>
                <a:cs typeface="Calibri"/>
              </a:rPr>
              <a:t>  </a:t>
            </a:r>
            <a:r>
              <a:rPr sz="1786" dirty="0">
                <a:latin typeface="Calibri"/>
                <a:cs typeface="Calibri"/>
              </a:rPr>
              <a:t>Gerçek</a:t>
            </a:r>
            <a:r>
              <a:rPr sz="1786" spc="213" dirty="0">
                <a:latin typeface="Calibri"/>
                <a:cs typeface="Calibri"/>
              </a:rPr>
              <a:t>  </a:t>
            </a:r>
            <a:r>
              <a:rPr sz="1786" dirty="0">
                <a:latin typeface="Calibri"/>
                <a:cs typeface="Calibri"/>
              </a:rPr>
              <a:t>değerleri</a:t>
            </a:r>
            <a:r>
              <a:rPr sz="1786" spc="213" dirty="0">
                <a:latin typeface="Calibri"/>
                <a:cs typeface="Calibri"/>
              </a:rPr>
              <a:t>  </a:t>
            </a:r>
            <a:r>
              <a:rPr sz="1786" spc="-27" dirty="0">
                <a:latin typeface="Calibri"/>
                <a:cs typeface="Calibri"/>
              </a:rPr>
              <a:t>veri </a:t>
            </a:r>
            <a:r>
              <a:rPr sz="1786" dirty="0">
                <a:latin typeface="Calibri"/>
                <a:cs typeface="Calibri"/>
              </a:rPr>
              <a:t>setindeki</a:t>
            </a:r>
            <a:r>
              <a:rPr sz="1786" spc="412" dirty="0">
                <a:latin typeface="Calibri"/>
                <a:cs typeface="Calibri"/>
              </a:rPr>
              <a:t>  </a:t>
            </a:r>
            <a:r>
              <a:rPr sz="1786" dirty="0">
                <a:latin typeface="Calibri"/>
                <a:cs typeface="Calibri"/>
              </a:rPr>
              <a:t>tahmin</a:t>
            </a:r>
            <a:r>
              <a:rPr sz="1786" spc="412" dirty="0">
                <a:latin typeface="Calibri"/>
                <a:cs typeface="Calibri"/>
              </a:rPr>
              <a:t>  </a:t>
            </a:r>
            <a:r>
              <a:rPr sz="1786" dirty="0">
                <a:latin typeface="Calibri"/>
                <a:cs typeface="Calibri"/>
              </a:rPr>
              <a:t>edilen</a:t>
            </a:r>
            <a:r>
              <a:rPr sz="1786" spc="419" dirty="0">
                <a:latin typeface="Calibri"/>
                <a:cs typeface="Calibri"/>
              </a:rPr>
              <a:t>  </a:t>
            </a:r>
            <a:r>
              <a:rPr sz="1786" dirty="0">
                <a:latin typeface="Calibri"/>
                <a:cs typeface="Calibri"/>
              </a:rPr>
              <a:t>değerlerle</a:t>
            </a:r>
            <a:r>
              <a:rPr sz="1786" spc="419" dirty="0">
                <a:latin typeface="Calibri"/>
                <a:cs typeface="Calibri"/>
              </a:rPr>
              <a:t>  </a:t>
            </a:r>
            <a:r>
              <a:rPr sz="1786" b="1" dirty="0">
                <a:latin typeface="Calibri"/>
                <a:cs typeface="Calibri"/>
              </a:rPr>
              <a:t>karşılaştırılarak</a:t>
            </a:r>
            <a:r>
              <a:rPr sz="1786" b="1" spc="419" dirty="0">
                <a:latin typeface="Calibri"/>
                <a:cs typeface="Calibri"/>
              </a:rPr>
              <a:t>  </a:t>
            </a:r>
            <a:r>
              <a:rPr sz="1786" dirty="0">
                <a:latin typeface="Calibri"/>
                <a:cs typeface="Calibri"/>
              </a:rPr>
              <a:t>bir</a:t>
            </a:r>
            <a:r>
              <a:rPr sz="1786" spc="412" dirty="0">
                <a:latin typeface="Calibri"/>
                <a:cs typeface="Calibri"/>
              </a:rPr>
              <a:t>  </a:t>
            </a:r>
            <a:r>
              <a:rPr sz="1786" spc="-14" dirty="0">
                <a:latin typeface="Calibri"/>
                <a:cs typeface="Calibri"/>
              </a:rPr>
              <a:t>modelin </a:t>
            </a:r>
            <a:r>
              <a:rPr sz="1786" dirty="0">
                <a:latin typeface="Calibri"/>
                <a:cs typeface="Calibri"/>
              </a:rPr>
              <a:t>doğruluğu</a:t>
            </a:r>
            <a:r>
              <a:rPr sz="1786" spc="-62" dirty="0">
                <a:latin typeface="Calibri"/>
                <a:cs typeface="Calibri"/>
              </a:rPr>
              <a:t> </a:t>
            </a:r>
            <a:r>
              <a:rPr sz="1786" dirty="0">
                <a:latin typeface="Calibri"/>
                <a:cs typeface="Calibri"/>
              </a:rPr>
              <a:t>kontrol</a:t>
            </a:r>
            <a:r>
              <a:rPr sz="1786" spc="7" dirty="0">
                <a:latin typeface="Calibri"/>
                <a:cs typeface="Calibri"/>
              </a:rPr>
              <a:t> </a:t>
            </a:r>
            <a:r>
              <a:rPr sz="1786" spc="-14" dirty="0">
                <a:latin typeface="Calibri"/>
                <a:cs typeface="Calibri"/>
              </a:rPr>
              <a:t>edilebilir.</a:t>
            </a:r>
            <a:endParaRPr sz="1786">
              <a:latin typeface="Calibri"/>
              <a:cs typeface="Calibri"/>
            </a:endParaRPr>
          </a:p>
        </p:txBody>
      </p:sp>
      <p:pic>
        <p:nvPicPr>
          <p:cNvPr id="4" name="object 4"/>
          <p:cNvPicPr/>
          <p:nvPr/>
        </p:nvPicPr>
        <p:blipFill>
          <a:blip r:embed="rId2" cstate="print"/>
          <a:stretch>
            <a:fillRect/>
          </a:stretch>
        </p:blipFill>
        <p:spPr>
          <a:xfrm>
            <a:off x="8032131" y="73799"/>
            <a:ext cx="5682882" cy="722547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277600" cy="715180"/>
          </a:xfrm>
          <a:prstGeom prst="rect">
            <a:avLst/>
          </a:prstGeom>
        </p:spPr>
        <p:txBody>
          <a:bodyPr vert="horz" wrap="square" lIns="0" tIns="17446" rIns="0" bIns="0" rtlCol="0">
            <a:spAutoFit/>
          </a:bodyPr>
          <a:lstStyle/>
          <a:p>
            <a:pPr marL="17446">
              <a:spcBef>
                <a:spcPts val="137"/>
              </a:spcBef>
            </a:pPr>
            <a:r>
              <a:rPr sz="4533" dirty="0"/>
              <a:t>Çok</a:t>
            </a:r>
            <a:r>
              <a:rPr sz="4533" spc="-172" dirty="0"/>
              <a:t> </a:t>
            </a:r>
            <a:r>
              <a:rPr sz="4533" dirty="0"/>
              <a:t>Değişkenli</a:t>
            </a:r>
            <a:r>
              <a:rPr sz="4533" spc="-110" dirty="0"/>
              <a:t> </a:t>
            </a:r>
            <a:r>
              <a:rPr sz="4533" dirty="0"/>
              <a:t>Doğrusal</a:t>
            </a:r>
            <a:r>
              <a:rPr sz="4533" spc="-117" dirty="0"/>
              <a:t> </a:t>
            </a:r>
            <a:r>
              <a:rPr sz="4533" spc="-14" dirty="0"/>
              <a:t>Regresyon</a:t>
            </a:r>
            <a:endParaRPr sz="4533" dirty="0"/>
          </a:p>
        </p:txBody>
      </p:sp>
      <p:sp>
        <p:nvSpPr>
          <p:cNvPr id="3" name="object 3"/>
          <p:cNvSpPr txBox="1"/>
          <p:nvPr/>
        </p:nvSpPr>
        <p:spPr>
          <a:xfrm>
            <a:off x="1037698" y="1256028"/>
            <a:ext cx="7617999" cy="5526352"/>
          </a:xfrm>
          <a:prstGeom prst="rect">
            <a:avLst/>
          </a:prstGeom>
        </p:spPr>
        <p:txBody>
          <a:bodyPr vert="horz" wrap="square" lIns="0" tIns="18319" rIns="0" bIns="0" rtlCol="0">
            <a:spAutoFit/>
          </a:bodyPr>
          <a:lstStyle/>
          <a:p>
            <a:pPr marL="274774" indent="-257328">
              <a:lnSpc>
                <a:spcPts val="1964"/>
              </a:lnSpc>
              <a:spcBef>
                <a:spcPts val="144"/>
              </a:spcBef>
              <a:buFont typeface="Arial MT"/>
              <a:buChar char="•"/>
              <a:tabLst>
                <a:tab pos="274774" algn="l"/>
              </a:tabLst>
            </a:pPr>
            <a:r>
              <a:rPr sz="1923" dirty="0">
                <a:latin typeface="Calibri"/>
                <a:cs typeface="Calibri"/>
              </a:rPr>
              <a:t>Basit</a:t>
            </a:r>
            <a:r>
              <a:rPr sz="1923" spc="-34" dirty="0">
                <a:latin typeface="Calibri"/>
                <a:cs typeface="Calibri"/>
              </a:rPr>
              <a:t> </a:t>
            </a:r>
            <a:r>
              <a:rPr sz="1923" dirty="0">
                <a:latin typeface="Calibri"/>
                <a:cs typeface="Calibri"/>
              </a:rPr>
              <a:t>doğrusal</a:t>
            </a:r>
            <a:r>
              <a:rPr sz="1923" spc="-27" dirty="0">
                <a:latin typeface="Calibri"/>
                <a:cs typeface="Calibri"/>
              </a:rPr>
              <a:t> </a:t>
            </a:r>
            <a:r>
              <a:rPr sz="1923" spc="-14" dirty="0">
                <a:latin typeface="Calibri"/>
                <a:cs typeface="Calibri"/>
              </a:rPr>
              <a:t>regresyonda,</a:t>
            </a:r>
            <a:r>
              <a:rPr sz="1923" spc="-21" dirty="0">
                <a:latin typeface="Calibri"/>
                <a:cs typeface="Calibri"/>
              </a:rPr>
              <a:t> </a:t>
            </a:r>
            <a:r>
              <a:rPr sz="1923" dirty="0">
                <a:latin typeface="Calibri"/>
                <a:cs typeface="Calibri"/>
              </a:rPr>
              <a:t>çıktı</a:t>
            </a:r>
            <a:r>
              <a:rPr sz="1923" spc="-7" dirty="0">
                <a:latin typeface="Calibri"/>
                <a:cs typeface="Calibri"/>
              </a:rPr>
              <a:t> </a:t>
            </a:r>
            <a:r>
              <a:rPr sz="1923" spc="-14" dirty="0">
                <a:latin typeface="Calibri"/>
                <a:cs typeface="Calibri"/>
              </a:rPr>
              <a:t>özelliğinin</a:t>
            </a:r>
            <a:r>
              <a:rPr sz="1923" spc="-34" dirty="0">
                <a:latin typeface="Calibri"/>
                <a:cs typeface="Calibri"/>
              </a:rPr>
              <a:t> </a:t>
            </a:r>
            <a:r>
              <a:rPr sz="1923" dirty="0">
                <a:latin typeface="Calibri"/>
                <a:cs typeface="Calibri"/>
              </a:rPr>
              <a:t>değerinin</a:t>
            </a:r>
            <a:r>
              <a:rPr sz="1923" spc="-34" dirty="0">
                <a:latin typeface="Calibri"/>
                <a:cs typeface="Calibri"/>
              </a:rPr>
              <a:t> </a:t>
            </a:r>
            <a:r>
              <a:rPr sz="1923" dirty="0">
                <a:latin typeface="Calibri"/>
                <a:cs typeface="Calibri"/>
              </a:rPr>
              <a:t>tahmin</a:t>
            </a:r>
            <a:r>
              <a:rPr sz="1923" spc="-14" dirty="0">
                <a:latin typeface="Calibri"/>
                <a:cs typeface="Calibri"/>
              </a:rPr>
              <a:t> </a:t>
            </a:r>
            <a:r>
              <a:rPr sz="1923" dirty="0">
                <a:latin typeface="Calibri"/>
                <a:cs typeface="Calibri"/>
              </a:rPr>
              <a:t>edilmesi</a:t>
            </a:r>
            <a:r>
              <a:rPr sz="1923" spc="-21" dirty="0">
                <a:latin typeface="Calibri"/>
                <a:cs typeface="Calibri"/>
              </a:rPr>
              <a:t> </a:t>
            </a:r>
            <a:r>
              <a:rPr sz="1923" spc="-27" dirty="0">
                <a:latin typeface="Calibri"/>
                <a:cs typeface="Calibri"/>
              </a:rPr>
              <a:t>için</a:t>
            </a:r>
            <a:endParaRPr sz="1923">
              <a:latin typeface="Calibri"/>
              <a:cs typeface="Calibri"/>
            </a:endParaRPr>
          </a:p>
          <a:p>
            <a:pPr marL="276519">
              <a:lnSpc>
                <a:spcPts val="1614"/>
              </a:lnSpc>
            </a:pPr>
            <a:r>
              <a:rPr sz="1923" dirty="0">
                <a:latin typeface="Calibri"/>
                <a:cs typeface="Calibri"/>
              </a:rPr>
              <a:t>yalnızca</a:t>
            </a:r>
            <a:r>
              <a:rPr sz="1923" spc="330" dirty="0">
                <a:latin typeface="Calibri"/>
                <a:cs typeface="Calibri"/>
              </a:rPr>
              <a:t> </a:t>
            </a:r>
            <a:r>
              <a:rPr sz="1923" dirty="0">
                <a:latin typeface="Calibri"/>
                <a:cs typeface="Calibri"/>
              </a:rPr>
              <a:t>bir</a:t>
            </a:r>
            <a:r>
              <a:rPr sz="1923" spc="309" dirty="0">
                <a:latin typeface="Calibri"/>
                <a:cs typeface="Calibri"/>
              </a:rPr>
              <a:t> </a:t>
            </a:r>
            <a:r>
              <a:rPr sz="1923" dirty="0">
                <a:latin typeface="Calibri"/>
                <a:cs typeface="Calibri"/>
              </a:rPr>
              <a:t>giriş</a:t>
            </a:r>
            <a:r>
              <a:rPr sz="1923" spc="309" dirty="0">
                <a:latin typeface="Calibri"/>
                <a:cs typeface="Calibri"/>
              </a:rPr>
              <a:t> </a:t>
            </a:r>
            <a:r>
              <a:rPr sz="1923" dirty="0">
                <a:latin typeface="Calibri"/>
                <a:cs typeface="Calibri"/>
              </a:rPr>
              <a:t>özelliği</a:t>
            </a:r>
            <a:r>
              <a:rPr sz="1923" spc="323" dirty="0">
                <a:latin typeface="Calibri"/>
                <a:cs typeface="Calibri"/>
              </a:rPr>
              <a:t> </a:t>
            </a:r>
            <a:r>
              <a:rPr sz="1923" dirty="0">
                <a:latin typeface="Calibri"/>
                <a:cs typeface="Calibri"/>
              </a:rPr>
              <a:t>dikkate</a:t>
            </a:r>
            <a:r>
              <a:rPr sz="1923" spc="309" dirty="0">
                <a:latin typeface="Calibri"/>
                <a:cs typeface="Calibri"/>
              </a:rPr>
              <a:t> </a:t>
            </a:r>
            <a:r>
              <a:rPr sz="1923" dirty="0">
                <a:latin typeface="Calibri"/>
                <a:cs typeface="Calibri"/>
              </a:rPr>
              <a:t>alınır.</a:t>
            </a:r>
            <a:r>
              <a:rPr sz="1923" spc="323" dirty="0">
                <a:latin typeface="Calibri"/>
                <a:cs typeface="Calibri"/>
              </a:rPr>
              <a:t> </a:t>
            </a:r>
            <a:r>
              <a:rPr sz="1923" dirty="0">
                <a:latin typeface="Calibri"/>
                <a:cs typeface="Calibri"/>
              </a:rPr>
              <a:t>Bununla</a:t>
            </a:r>
            <a:r>
              <a:rPr sz="1923" spc="315" dirty="0">
                <a:latin typeface="Calibri"/>
                <a:cs typeface="Calibri"/>
              </a:rPr>
              <a:t> </a:t>
            </a:r>
            <a:r>
              <a:rPr sz="1923" dirty="0">
                <a:latin typeface="Calibri"/>
                <a:cs typeface="Calibri"/>
              </a:rPr>
              <a:t>birlikte,</a:t>
            </a:r>
            <a:r>
              <a:rPr sz="1923" spc="323" dirty="0">
                <a:latin typeface="Calibri"/>
                <a:cs typeface="Calibri"/>
              </a:rPr>
              <a:t> </a:t>
            </a:r>
            <a:r>
              <a:rPr sz="1923" dirty="0">
                <a:latin typeface="Calibri"/>
                <a:cs typeface="Calibri"/>
              </a:rPr>
              <a:t>Çok</a:t>
            </a:r>
            <a:r>
              <a:rPr sz="1923" spc="330" dirty="0">
                <a:latin typeface="Calibri"/>
                <a:cs typeface="Calibri"/>
              </a:rPr>
              <a:t> </a:t>
            </a:r>
            <a:r>
              <a:rPr sz="1923" spc="-14" dirty="0">
                <a:latin typeface="Calibri"/>
                <a:cs typeface="Calibri"/>
              </a:rPr>
              <a:t>Değişkenli</a:t>
            </a:r>
            <a:endParaRPr sz="1923">
              <a:latin typeface="Calibri"/>
              <a:cs typeface="Calibri"/>
            </a:endParaRPr>
          </a:p>
          <a:p>
            <a:pPr marL="276519" marR="8723">
              <a:lnSpc>
                <a:spcPct val="70000"/>
              </a:lnSpc>
              <a:spcBef>
                <a:spcPts val="343"/>
              </a:spcBef>
            </a:pPr>
            <a:r>
              <a:rPr sz="1923" dirty="0">
                <a:latin typeface="Calibri"/>
                <a:cs typeface="Calibri"/>
              </a:rPr>
              <a:t>Doğrusal</a:t>
            </a:r>
            <a:r>
              <a:rPr sz="1923" spc="433" dirty="0">
                <a:latin typeface="Calibri"/>
                <a:cs typeface="Calibri"/>
              </a:rPr>
              <a:t> </a:t>
            </a:r>
            <a:r>
              <a:rPr sz="1923" dirty="0">
                <a:latin typeface="Calibri"/>
                <a:cs typeface="Calibri"/>
              </a:rPr>
              <a:t>Regresyonda,</a:t>
            </a:r>
            <a:r>
              <a:rPr sz="1923" spc="440" dirty="0">
                <a:latin typeface="Calibri"/>
                <a:cs typeface="Calibri"/>
              </a:rPr>
              <a:t> </a:t>
            </a:r>
            <a:r>
              <a:rPr sz="1923" b="1" dirty="0">
                <a:latin typeface="Calibri"/>
                <a:cs typeface="Calibri"/>
              </a:rPr>
              <a:t>çıktı</a:t>
            </a:r>
            <a:r>
              <a:rPr sz="1923" b="1" spc="440" dirty="0">
                <a:latin typeface="Calibri"/>
                <a:cs typeface="Calibri"/>
              </a:rPr>
              <a:t> </a:t>
            </a:r>
            <a:r>
              <a:rPr sz="1923" b="1" dirty="0">
                <a:latin typeface="Calibri"/>
                <a:cs typeface="Calibri"/>
              </a:rPr>
              <a:t>birden</a:t>
            </a:r>
            <a:r>
              <a:rPr sz="1923" b="1" spc="440" dirty="0">
                <a:latin typeface="Calibri"/>
                <a:cs typeface="Calibri"/>
              </a:rPr>
              <a:t> </a:t>
            </a:r>
            <a:r>
              <a:rPr sz="1923" b="1" dirty="0">
                <a:latin typeface="Calibri"/>
                <a:cs typeface="Calibri"/>
              </a:rPr>
              <a:t>fazla</a:t>
            </a:r>
            <a:r>
              <a:rPr sz="1923" b="1" spc="446" dirty="0">
                <a:latin typeface="Calibri"/>
                <a:cs typeface="Calibri"/>
              </a:rPr>
              <a:t> </a:t>
            </a:r>
            <a:r>
              <a:rPr sz="1923" b="1" dirty="0">
                <a:latin typeface="Calibri"/>
                <a:cs typeface="Calibri"/>
              </a:rPr>
              <a:t>giriş</a:t>
            </a:r>
            <a:r>
              <a:rPr sz="1923" b="1" spc="453" dirty="0">
                <a:latin typeface="Calibri"/>
                <a:cs typeface="Calibri"/>
              </a:rPr>
              <a:t> </a:t>
            </a:r>
            <a:r>
              <a:rPr sz="1923" b="1" dirty="0">
                <a:latin typeface="Calibri"/>
                <a:cs typeface="Calibri"/>
              </a:rPr>
              <a:t>özelliğine</a:t>
            </a:r>
            <a:r>
              <a:rPr sz="1923" b="1" spc="446" dirty="0">
                <a:latin typeface="Calibri"/>
                <a:cs typeface="Calibri"/>
              </a:rPr>
              <a:t> </a:t>
            </a:r>
            <a:r>
              <a:rPr sz="1923" b="1" dirty="0">
                <a:latin typeface="Calibri"/>
                <a:cs typeface="Calibri"/>
              </a:rPr>
              <a:t>göre</a:t>
            </a:r>
            <a:r>
              <a:rPr sz="1923" b="1" spc="446" dirty="0">
                <a:latin typeface="Calibri"/>
                <a:cs typeface="Calibri"/>
              </a:rPr>
              <a:t> </a:t>
            </a:r>
            <a:r>
              <a:rPr sz="1923" b="1" spc="-14" dirty="0">
                <a:latin typeface="Calibri"/>
                <a:cs typeface="Calibri"/>
              </a:rPr>
              <a:t>tahmin edilebilir</a:t>
            </a:r>
            <a:r>
              <a:rPr sz="1923" spc="-14" dirty="0">
                <a:latin typeface="Calibri"/>
                <a:cs typeface="Calibri"/>
              </a:rPr>
              <a:t>.</a:t>
            </a:r>
            <a:endParaRPr sz="1923">
              <a:latin typeface="Calibri"/>
              <a:cs typeface="Calibri"/>
            </a:endParaRPr>
          </a:p>
          <a:p>
            <a:pPr marL="274774" indent="-257328">
              <a:spcBef>
                <a:spcPts val="446"/>
              </a:spcBef>
              <a:buFont typeface="Arial MT"/>
              <a:buChar char="•"/>
              <a:tabLst>
                <a:tab pos="274774" algn="l"/>
              </a:tabLst>
            </a:pPr>
            <a:r>
              <a:rPr sz="1923" b="1" dirty="0">
                <a:latin typeface="Calibri"/>
                <a:cs typeface="Calibri"/>
              </a:rPr>
              <a:t>Adım</a:t>
            </a:r>
            <a:r>
              <a:rPr sz="1923" b="1" spc="-21" dirty="0">
                <a:latin typeface="Calibri"/>
                <a:cs typeface="Calibri"/>
              </a:rPr>
              <a:t> </a:t>
            </a:r>
            <a:r>
              <a:rPr sz="1923" b="1" dirty="0">
                <a:latin typeface="Calibri"/>
                <a:cs typeface="Calibri"/>
              </a:rPr>
              <a:t>adım</a:t>
            </a:r>
            <a:r>
              <a:rPr sz="1923" b="1" spc="-55" dirty="0">
                <a:latin typeface="Calibri"/>
                <a:cs typeface="Calibri"/>
              </a:rPr>
              <a:t> </a:t>
            </a:r>
            <a:r>
              <a:rPr sz="1923" b="1" spc="-14" dirty="0">
                <a:latin typeface="Calibri"/>
                <a:cs typeface="Calibri"/>
              </a:rPr>
              <a:t>uygulama:</a:t>
            </a:r>
            <a:endParaRPr sz="1923">
              <a:latin typeface="Calibri"/>
              <a:cs typeface="Calibri"/>
            </a:endParaRPr>
          </a:p>
          <a:p>
            <a:pPr marL="250350" indent="-232904">
              <a:spcBef>
                <a:spcPts val="440"/>
              </a:spcBef>
              <a:buAutoNum type="alphaLcPeriod"/>
              <a:tabLst>
                <a:tab pos="250350" algn="l"/>
              </a:tabLst>
            </a:pPr>
            <a:r>
              <a:rPr sz="1923" dirty="0">
                <a:latin typeface="Calibri"/>
                <a:cs typeface="Calibri"/>
              </a:rPr>
              <a:t>Gerekli </a:t>
            </a:r>
            <a:r>
              <a:rPr sz="1923" b="1" spc="-14" dirty="0">
                <a:latin typeface="Calibri"/>
                <a:cs typeface="Calibri"/>
              </a:rPr>
              <a:t>kütüphaneler</a:t>
            </a:r>
            <a:r>
              <a:rPr sz="1923" b="1" spc="-62" dirty="0">
                <a:latin typeface="Calibri"/>
                <a:cs typeface="Calibri"/>
              </a:rPr>
              <a:t> </a:t>
            </a:r>
            <a:r>
              <a:rPr sz="1923" spc="-14" dirty="0">
                <a:latin typeface="Calibri"/>
                <a:cs typeface="Calibri"/>
              </a:rPr>
              <a:t>aktarılır.</a:t>
            </a:r>
            <a:endParaRPr sz="1923">
              <a:latin typeface="Calibri"/>
              <a:cs typeface="Calibri"/>
            </a:endParaRPr>
          </a:p>
          <a:p>
            <a:pPr marL="259945" indent="-242499">
              <a:spcBef>
                <a:spcPts val="446"/>
              </a:spcBef>
              <a:buFont typeface="Calibri"/>
              <a:buAutoNum type="alphaLcPeriod"/>
              <a:tabLst>
                <a:tab pos="259945" algn="l"/>
              </a:tabLst>
            </a:pPr>
            <a:r>
              <a:rPr sz="1923" b="1" spc="-27" dirty="0">
                <a:latin typeface="Calibri"/>
                <a:cs typeface="Calibri"/>
              </a:rPr>
              <a:t>Veri</a:t>
            </a:r>
            <a:r>
              <a:rPr sz="1923" b="1" spc="-62" dirty="0">
                <a:latin typeface="Calibri"/>
                <a:cs typeface="Calibri"/>
              </a:rPr>
              <a:t> </a:t>
            </a:r>
            <a:r>
              <a:rPr sz="1923" b="1" dirty="0">
                <a:latin typeface="Calibri"/>
                <a:cs typeface="Calibri"/>
              </a:rPr>
              <a:t>tabanı</a:t>
            </a:r>
            <a:r>
              <a:rPr sz="1923" b="1" spc="-55" dirty="0">
                <a:latin typeface="Calibri"/>
                <a:cs typeface="Calibri"/>
              </a:rPr>
              <a:t> </a:t>
            </a:r>
            <a:r>
              <a:rPr sz="1923" b="1" spc="-14" dirty="0">
                <a:latin typeface="Calibri"/>
                <a:cs typeface="Calibri"/>
              </a:rPr>
              <a:t>dosyası</a:t>
            </a:r>
            <a:r>
              <a:rPr sz="1923" b="1" spc="-34" dirty="0">
                <a:latin typeface="Calibri"/>
                <a:cs typeface="Calibri"/>
              </a:rPr>
              <a:t> </a:t>
            </a:r>
            <a:r>
              <a:rPr sz="1923" spc="-14" dirty="0">
                <a:latin typeface="Calibri"/>
                <a:cs typeface="Calibri"/>
              </a:rPr>
              <a:t>okunur.</a:t>
            </a:r>
            <a:endParaRPr sz="1923">
              <a:latin typeface="Calibri"/>
              <a:cs typeface="Calibri"/>
            </a:endParaRPr>
          </a:p>
          <a:p>
            <a:pPr marL="239010" indent="-221564">
              <a:spcBef>
                <a:spcPts val="446"/>
              </a:spcBef>
              <a:buAutoNum type="alphaLcPeriod"/>
              <a:tabLst>
                <a:tab pos="239010" algn="l"/>
              </a:tabLst>
            </a:pPr>
            <a:r>
              <a:rPr sz="1923" dirty="0">
                <a:latin typeface="Calibri"/>
                <a:cs typeface="Calibri"/>
              </a:rPr>
              <a:t>X</a:t>
            </a:r>
            <a:r>
              <a:rPr sz="1923" spc="-34" dirty="0">
                <a:latin typeface="Calibri"/>
                <a:cs typeface="Calibri"/>
              </a:rPr>
              <a:t> </a:t>
            </a:r>
            <a:r>
              <a:rPr sz="1923" dirty="0">
                <a:latin typeface="Calibri"/>
                <a:cs typeface="Calibri"/>
              </a:rPr>
              <a:t>ve</a:t>
            </a:r>
            <a:r>
              <a:rPr sz="1923" spc="-7" dirty="0">
                <a:latin typeface="Calibri"/>
                <a:cs typeface="Calibri"/>
              </a:rPr>
              <a:t> </a:t>
            </a:r>
            <a:r>
              <a:rPr sz="1923" dirty="0">
                <a:latin typeface="Calibri"/>
                <a:cs typeface="Calibri"/>
              </a:rPr>
              <a:t>Y</a:t>
            </a:r>
            <a:r>
              <a:rPr sz="1923" spc="-21" dirty="0">
                <a:latin typeface="Calibri"/>
                <a:cs typeface="Calibri"/>
              </a:rPr>
              <a:t> </a:t>
            </a:r>
            <a:r>
              <a:rPr sz="1923" spc="-14" dirty="0">
                <a:latin typeface="Calibri"/>
                <a:cs typeface="Calibri"/>
              </a:rPr>
              <a:t>tanımlanır:</a:t>
            </a:r>
            <a:r>
              <a:rPr sz="1923" spc="-41" dirty="0">
                <a:latin typeface="Calibri"/>
                <a:cs typeface="Calibri"/>
              </a:rPr>
              <a:t> </a:t>
            </a:r>
            <a:r>
              <a:rPr sz="1923" dirty="0">
                <a:latin typeface="Calibri"/>
                <a:cs typeface="Calibri"/>
              </a:rPr>
              <a:t>X,</a:t>
            </a:r>
            <a:r>
              <a:rPr sz="1923" spc="-7" dirty="0">
                <a:latin typeface="Calibri"/>
                <a:cs typeface="Calibri"/>
              </a:rPr>
              <a:t> </a:t>
            </a:r>
            <a:r>
              <a:rPr sz="1923" spc="-14" dirty="0">
                <a:latin typeface="Calibri"/>
                <a:cs typeface="Calibri"/>
              </a:rPr>
              <a:t>istediğimiz</a:t>
            </a:r>
            <a:r>
              <a:rPr sz="1923" spc="-27" dirty="0">
                <a:latin typeface="Calibri"/>
                <a:cs typeface="Calibri"/>
              </a:rPr>
              <a:t> </a:t>
            </a:r>
            <a:r>
              <a:rPr sz="1923" dirty="0">
                <a:latin typeface="Calibri"/>
                <a:cs typeface="Calibri"/>
              </a:rPr>
              <a:t>bir</a:t>
            </a:r>
            <a:r>
              <a:rPr sz="1923" spc="-34" dirty="0">
                <a:latin typeface="Calibri"/>
                <a:cs typeface="Calibri"/>
              </a:rPr>
              <a:t> </a:t>
            </a:r>
            <a:r>
              <a:rPr sz="1923" b="1" dirty="0">
                <a:latin typeface="Calibri"/>
                <a:cs typeface="Calibri"/>
              </a:rPr>
              <a:t>girdi</a:t>
            </a:r>
            <a:r>
              <a:rPr sz="1923" dirty="0">
                <a:latin typeface="Calibri"/>
                <a:cs typeface="Calibri"/>
              </a:rPr>
              <a:t>,</a:t>
            </a:r>
            <a:r>
              <a:rPr sz="1923" spc="-62" dirty="0">
                <a:latin typeface="Calibri"/>
                <a:cs typeface="Calibri"/>
              </a:rPr>
              <a:t> </a:t>
            </a:r>
            <a:r>
              <a:rPr sz="1923" dirty="0">
                <a:latin typeface="Calibri"/>
                <a:cs typeface="Calibri"/>
              </a:rPr>
              <a:t>Y ise</a:t>
            </a:r>
            <a:r>
              <a:rPr sz="1923" spc="-21" dirty="0">
                <a:latin typeface="Calibri"/>
                <a:cs typeface="Calibri"/>
              </a:rPr>
              <a:t> </a:t>
            </a:r>
            <a:r>
              <a:rPr sz="1923" b="1" dirty="0">
                <a:latin typeface="Calibri"/>
                <a:cs typeface="Calibri"/>
              </a:rPr>
              <a:t>çıktı</a:t>
            </a:r>
            <a:r>
              <a:rPr sz="1923" dirty="0">
                <a:latin typeface="Calibri"/>
                <a:cs typeface="Calibri"/>
              </a:rPr>
              <a:t>nın</a:t>
            </a:r>
            <a:r>
              <a:rPr sz="1923" spc="-41" dirty="0">
                <a:latin typeface="Calibri"/>
                <a:cs typeface="Calibri"/>
              </a:rPr>
              <a:t> </a:t>
            </a:r>
            <a:r>
              <a:rPr sz="1923" spc="-14" dirty="0">
                <a:latin typeface="Calibri"/>
                <a:cs typeface="Calibri"/>
              </a:rPr>
              <a:t>değeri.</a:t>
            </a:r>
            <a:endParaRPr sz="1923">
              <a:latin typeface="Calibri"/>
              <a:cs typeface="Calibri"/>
            </a:endParaRPr>
          </a:p>
          <a:p>
            <a:pPr marL="259945" indent="-242499">
              <a:spcBef>
                <a:spcPts val="446"/>
              </a:spcBef>
              <a:buAutoNum type="alphaLcPeriod"/>
              <a:tabLst>
                <a:tab pos="259945" algn="l"/>
              </a:tabLst>
            </a:pPr>
            <a:r>
              <a:rPr sz="1923" spc="-14" dirty="0">
                <a:latin typeface="Calibri"/>
                <a:cs typeface="Calibri"/>
              </a:rPr>
              <a:t>Veriler</a:t>
            </a:r>
            <a:r>
              <a:rPr sz="1923" spc="-55" dirty="0">
                <a:latin typeface="Calibri"/>
                <a:cs typeface="Calibri"/>
              </a:rPr>
              <a:t> </a:t>
            </a:r>
            <a:r>
              <a:rPr sz="1923" dirty="0">
                <a:latin typeface="Calibri"/>
                <a:cs typeface="Calibri"/>
              </a:rPr>
              <a:t>bir</a:t>
            </a:r>
            <a:r>
              <a:rPr sz="1923" spc="-55" dirty="0">
                <a:latin typeface="Calibri"/>
                <a:cs typeface="Calibri"/>
              </a:rPr>
              <a:t> </a:t>
            </a:r>
            <a:r>
              <a:rPr sz="1923" b="1" dirty="0">
                <a:latin typeface="Calibri"/>
                <a:cs typeface="Calibri"/>
              </a:rPr>
              <a:t>test</a:t>
            </a:r>
            <a:r>
              <a:rPr sz="1923" b="1" spc="-62" dirty="0">
                <a:latin typeface="Calibri"/>
                <a:cs typeface="Calibri"/>
              </a:rPr>
              <a:t> </a:t>
            </a:r>
            <a:r>
              <a:rPr sz="1923" b="1" dirty="0">
                <a:latin typeface="Calibri"/>
                <a:cs typeface="Calibri"/>
              </a:rPr>
              <a:t>ve</a:t>
            </a:r>
            <a:r>
              <a:rPr sz="1923" b="1" spc="-82" dirty="0">
                <a:latin typeface="Calibri"/>
                <a:cs typeface="Calibri"/>
              </a:rPr>
              <a:t> </a:t>
            </a:r>
            <a:r>
              <a:rPr sz="1923" b="1" dirty="0">
                <a:latin typeface="Calibri"/>
                <a:cs typeface="Calibri"/>
              </a:rPr>
              <a:t>eğitim</a:t>
            </a:r>
            <a:r>
              <a:rPr sz="1923" b="1" spc="-62" dirty="0">
                <a:latin typeface="Calibri"/>
                <a:cs typeface="Calibri"/>
              </a:rPr>
              <a:t> </a:t>
            </a:r>
            <a:r>
              <a:rPr sz="1923" b="1" dirty="0">
                <a:latin typeface="Calibri"/>
                <a:cs typeface="Calibri"/>
              </a:rPr>
              <a:t>veri</a:t>
            </a:r>
            <a:r>
              <a:rPr sz="1923" b="1" spc="-82" dirty="0">
                <a:latin typeface="Calibri"/>
                <a:cs typeface="Calibri"/>
              </a:rPr>
              <a:t> </a:t>
            </a:r>
            <a:r>
              <a:rPr sz="1923" b="1" dirty="0">
                <a:latin typeface="Calibri"/>
                <a:cs typeface="Calibri"/>
              </a:rPr>
              <a:t>kümesi</a:t>
            </a:r>
            <a:r>
              <a:rPr sz="1923" dirty="0">
                <a:latin typeface="Calibri"/>
                <a:cs typeface="Calibri"/>
              </a:rPr>
              <a:t>ne</a:t>
            </a:r>
            <a:r>
              <a:rPr sz="1923" spc="-62" dirty="0">
                <a:latin typeface="Calibri"/>
                <a:cs typeface="Calibri"/>
              </a:rPr>
              <a:t> </a:t>
            </a:r>
            <a:r>
              <a:rPr sz="1923" spc="-14" dirty="0">
                <a:latin typeface="Calibri"/>
                <a:cs typeface="Calibri"/>
              </a:rPr>
              <a:t>bölünür.</a:t>
            </a:r>
            <a:endParaRPr sz="1923">
              <a:latin typeface="Calibri"/>
              <a:cs typeface="Calibri"/>
            </a:endParaRPr>
          </a:p>
          <a:p>
            <a:pPr marL="254711" indent="-237265">
              <a:spcBef>
                <a:spcPts val="446"/>
              </a:spcBef>
              <a:buFont typeface="Calibri"/>
              <a:buAutoNum type="alphaLcPeriod"/>
              <a:tabLst>
                <a:tab pos="254711" algn="l"/>
              </a:tabLst>
            </a:pPr>
            <a:r>
              <a:rPr sz="1923" b="1" dirty="0">
                <a:latin typeface="Calibri"/>
                <a:cs typeface="Calibri"/>
              </a:rPr>
              <a:t>Model</a:t>
            </a:r>
            <a:r>
              <a:rPr sz="1923" b="1" spc="-62" dirty="0">
                <a:latin typeface="Calibri"/>
                <a:cs typeface="Calibri"/>
              </a:rPr>
              <a:t> </a:t>
            </a:r>
            <a:r>
              <a:rPr sz="1923" b="1" spc="-14" dirty="0">
                <a:latin typeface="Calibri"/>
                <a:cs typeface="Calibri"/>
              </a:rPr>
              <a:t>eğitilir</a:t>
            </a:r>
            <a:r>
              <a:rPr sz="1923" spc="-14" dirty="0">
                <a:latin typeface="Calibri"/>
                <a:cs typeface="Calibri"/>
              </a:rPr>
              <a:t>.</a:t>
            </a:r>
            <a:endParaRPr sz="1923">
              <a:latin typeface="Calibri"/>
              <a:cs typeface="Calibri"/>
            </a:endParaRPr>
          </a:p>
          <a:p>
            <a:pPr marL="305305" indent="-287859">
              <a:lnSpc>
                <a:spcPts val="1964"/>
              </a:lnSpc>
              <a:spcBef>
                <a:spcPts val="440"/>
              </a:spcBef>
              <a:buAutoNum type="alphaLcPeriod"/>
              <a:tabLst>
                <a:tab pos="305305" algn="l"/>
              </a:tabLst>
            </a:pPr>
            <a:r>
              <a:rPr sz="1923" dirty="0">
                <a:latin typeface="Calibri"/>
                <a:cs typeface="Calibri"/>
              </a:rPr>
              <a:t>Giriş</a:t>
            </a:r>
            <a:r>
              <a:rPr sz="1923" spc="185" dirty="0">
                <a:latin typeface="Calibri"/>
                <a:cs typeface="Calibri"/>
              </a:rPr>
              <a:t>  </a:t>
            </a:r>
            <a:r>
              <a:rPr sz="1923" dirty="0">
                <a:latin typeface="Calibri"/>
                <a:cs typeface="Calibri"/>
              </a:rPr>
              <a:t>özelliklerinin</a:t>
            </a:r>
            <a:r>
              <a:rPr sz="1923" spc="172" dirty="0">
                <a:latin typeface="Calibri"/>
                <a:cs typeface="Calibri"/>
              </a:rPr>
              <a:t>  </a:t>
            </a:r>
            <a:r>
              <a:rPr sz="1923" b="1" dirty="0">
                <a:latin typeface="Calibri"/>
                <a:cs typeface="Calibri"/>
              </a:rPr>
              <a:t>katsayılarını</a:t>
            </a:r>
            <a:r>
              <a:rPr sz="1923" b="1" spc="185" dirty="0">
                <a:latin typeface="Calibri"/>
                <a:cs typeface="Calibri"/>
              </a:rPr>
              <a:t>  </a:t>
            </a:r>
            <a:r>
              <a:rPr sz="1923" b="1" dirty="0">
                <a:latin typeface="Calibri"/>
                <a:cs typeface="Calibri"/>
              </a:rPr>
              <a:t>bulunur</a:t>
            </a:r>
            <a:r>
              <a:rPr sz="1923" dirty="0">
                <a:latin typeface="Calibri"/>
                <a:cs typeface="Calibri"/>
              </a:rPr>
              <a:t>:</a:t>
            </a:r>
            <a:r>
              <a:rPr sz="1923" spc="179" dirty="0">
                <a:latin typeface="Calibri"/>
                <a:cs typeface="Calibri"/>
              </a:rPr>
              <a:t>  </a:t>
            </a:r>
            <a:r>
              <a:rPr sz="1923" dirty="0">
                <a:latin typeface="Calibri"/>
                <a:cs typeface="Calibri"/>
              </a:rPr>
              <a:t>Şimdi</a:t>
            </a:r>
            <a:r>
              <a:rPr sz="1923" spc="185" dirty="0">
                <a:latin typeface="Calibri"/>
                <a:cs typeface="Calibri"/>
              </a:rPr>
              <a:t>  </a:t>
            </a:r>
            <a:r>
              <a:rPr sz="1923" dirty="0">
                <a:latin typeface="Calibri"/>
                <a:cs typeface="Calibri"/>
              </a:rPr>
              <a:t>hangi</a:t>
            </a:r>
            <a:r>
              <a:rPr sz="1923" spc="179" dirty="0">
                <a:latin typeface="Calibri"/>
                <a:cs typeface="Calibri"/>
              </a:rPr>
              <a:t>  </a:t>
            </a:r>
            <a:r>
              <a:rPr sz="1923" dirty="0">
                <a:latin typeface="Calibri"/>
                <a:cs typeface="Calibri"/>
              </a:rPr>
              <a:t>özelliğin</a:t>
            </a:r>
            <a:r>
              <a:rPr sz="1923" spc="172" dirty="0">
                <a:latin typeface="Calibri"/>
                <a:cs typeface="Calibri"/>
              </a:rPr>
              <a:t>  </a:t>
            </a:r>
            <a:r>
              <a:rPr sz="1923" spc="-14" dirty="0">
                <a:latin typeface="Calibri"/>
                <a:cs typeface="Calibri"/>
              </a:rPr>
              <a:t>çıktı</a:t>
            </a:r>
            <a:endParaRPr sz="1923">
              <a:latin typeface="Calibri"/>
              <a:cs typeface="Calibri"/>
            </a:endParaRPr>
          </a:p>
          <a:p>
            <a:pPr marL="17446">
              <a:lnSpc>
                <a:spcPts val="1614"/>
              </a:lnSpc>
            </a:pPr>
            <a:r>
              <a:rPr sz="1923" dirty="0">
                <a:latin typeface="Calibri"/>
                <a:cs typeface="Calibri"/>
              </a:rPr>
              <a:t>değişkeni</a:t>
            </a:r>
            <a:r>
              <a:rPr sz="1923" spc="199" dirty="0">
                <a:latin typeface="Calibri"/>
                <a:cs typeface="Calibri"/>
              </a:rPr>
              <a:t>  </a:t>
            </a:r>
            <a:r>
              <a:rPr sz="1923" dirty="0">
                <a:latin typeface="Calibri"/>
                <a:cs typeface="Calibri"/>
              </a:rPr>
              <a:t>üzerinde</a:t>
            </a:r>
            <a:r>
              <a:rPr sz="1923" spc="192" dirty="0">
                <a:latin typeface="Calibri"/>
                <a:cs typeface="Calibri"/>
              </a:rPr>
              <a:t>  </a:t>
            </a:r>
            <a:r>
              <a:rPr sz="1923" dirty="0">
                <a:latin typeface="Calibri"/>
                <a:cs typeface="Calibri"/>
              </a:rPr>
              <a:t>daha</a:t>
            </a:r>
            <a:r>
              <a:rPr sz="1923" spc="199" dirty="0">
                <a:latin typeface="Calibri"/>
                <a:cs typeface="Calibri"/>
              </a:rPr>
              <a:t>  </a:t>
            </a:r>
            <a:r>
              <a:rPr sz="1923" dirty="0">
                <a:latin typeface="Calibri"/>
                <a:cs typeface="Calibri"/>
              </a:rPr>
              <a:t>önemli</a:t>
            </a:r>
            <a:r>
              <a:rPr sz="1923" spc="206" dirty="0">
                <a:latin typeface="Calibri"/>
                <a:cs typeface="Calibri"/>
              </a:rPr>
              <a:t>  </a:t>
            </a:r>
            <a:r>
              <a:rPr sz="1923" dirty="0">
                <a:latin typeface="Calibri"/>
                <a:cs typeface="Calibri"/>
              </a:rPr>
              <a:t>bir</a:t>
            </a:r>
            <a:r>
              <a:rPr sz="1923" spc="199" dirty="0">
                <a:latin typeface="Calibri"/>
                <a:cs typeface="Calibri"/>
              </a:rPr>
              <a:t>  </a:t>
            </a:r>
            <a:r>
              <a:rPr sz="1923" dirty="0">
                <a:latin typeface="Calibri"/>
                <a:cs typeface="Calibri"/>
              </a:rPr>
              <a:t>etkiye</a:t>
            </a:r>
            <a:r>
              <a:rPr sz="1923" spc="206" dirty="0">
                <a:latin typeface="Calibri"/>
                <a:cs typeface="Calibri"/>
              </a:rPr>
              <a:t>  </a:t>
            </a:r>
            <a:r>
              <a:rPr sz="1923" dirty="0">
                <a:latin typeface="Calibri"/>
                <a:cs typeface="Calibri"/>
              </a:rPr>
              <a:t>sahip</a:t>
            </a:r>
            <a:r>
              <a:rPr sz="1923" spc="199" dirty="0">
                <a:latin typeface="Calibri"/>
                <a:cs typeface="Calibri"/>
              </a:rPr>
              <a:t>  </a:t>
            </a:r>
            <a:r>
              <a:rPr sz="1923" dirty="0">
                <a:latin typeface="Calibri"/>
                <a:cs typeface="Calibri"/>
              </a:rPr>
              <a:t>olduğunu</a:t>
            </a:r>
            <a:r>
              <a:rPr sz="1923" spc="199" dirty="0">
                <a:latin typeface="Calibri"/>
                <a:cs typeface="Calibri"/>
              </a:rPr>
              <a:t>  </a:t>
            </a:r>
            <a:r>
              <a:rPr sz="1923" spc="-14" dirty="0">
                <a:latin typeface="Calibri"/>
                <a:cs typeface="Calibri"/>
              </a:rPr>
              <a:t>bilmemiz</a:t>
            </a:r>
            <a:endParaRPr sz="1923">
              <a:latin typeface="Calibri"/>
              <a:cs typeface="Calibri"/>
            </a:endParaRPr>
          </a:p>
          <a:p>
            <a:pPr marL="17446">
              <a:lnSpc>
                <a:spcPts val="1614"/>
              </a:lnSpc>
            </a:pPr>
            <a:r>
              <a:rPr sz="1923" dirty="0">
                <a:latin typeface="Calibri"/>
                <a:cs typeface="Calibri"/>
              </a:rPr>
              <a:t>gerekiyor.</a:t>
            </a:r>
            <a:r>
              <a:rPr sz="1923" spc="501" dirty="0">
                <a:latin typeface="Calibri"/>
                <a:cs typeface="Calibri"/>
              </a:rPr>
              <a:t> </a:t>
            </a:r>
            <a:r>
              <a:rPr sz="1923" dirty="0">
                <a:latin typeface="Calibri"/>
                <a:cs typeface="Calibri"/>
              </a:rPr>
              <a:t>Bunun</a:t>
            </a:r>
            <a:r>
              <a:rPr sz="1923" spc="501" dirty="0">
                <a:latin typeface="Calibri"/>
                <a:cs typeface="Calibri"/>
              </a:rPr>
              <a:t> </a:t>
            </a:r>
            <a:r>
              <a:rPr sz="1923" dirty="0">
                <a:latin typeface="Calibri"/>
                <a:cs typeface="Calibri"/>
              </a:rPr>
              <a:t>için</a:t>
            </a:r>
            <a:r>
              <a:rPr sz="1923" spc="495" dirty="0">
                <a:latin typeface="Calibri"/>
                <a:cs typeface="Calibri"/>
              </a:rPr>
              <a:t> </a:t>
            </a:r>
            <a:r>
              <a:rPr sz="1923" dirty="0">
                <a:latin typeface="Calibri"/>
                <a:cs typeface="Calibri"/>
              </a:rPr>
              <a:t>katsayı</a:t>
            </a:r>
            <a:r>
              <a:rPr sz="1923" spc="508" dirty="0">
                <a:latin typeface="Calibri"/>
                <a:cs typeface="Calibri"/>
              </a:rPr>
              <a:t> </a:t>
            </a:r>
            <a:r>
              <a:rPr sz="1923" dirty="0">
                <a:latin typeface="Calibri"/>
                <a:cs typeface="Calibri"/>
              </a:rPr>
              <a:t>değerleri</a:t>
            </a:r>
            <a:r>
              <a:rPr sz="1923" spc="515" dirty="0">
                <a:latin typeface="Calibri"/>
                <a:cs typeface="Calibri"/>
              </a:rPr>
              <a:t> </a:t>
            </a:r>
            <a:r>
              <a:rPr sz="1923" dirty="0">
                <a:latin typeface="Calibri"/>
                <a:cs typeface="Calibri"/>
              </a:rPr>
              <a:t>bulunur.</a:t>
            </a:r>
            <a:r>
              <a:rPr sz="1923" spc="522" dirty="0">
                <a:latin typeface="Calibri"/>
                <a:cs typeface="Calibri"/>
              </a:rPr>
              <a:t> </a:t>
            </a:r>
            <a:r>
              <a:rPr sz="1923" dirty="0">
                <a:latin typeface="Calibri"/>
                <a:cs typeface="Calibri"/>
              </a:rPr>
              <a:t>Negatif</a:t>
            </a:r>
            <a:r>
              <a:rPr sz="1923" spc="501" dirty="0">
                <a:latin typeface="Calibri"/>
                <a:cs typeface="Calibri"/>
              </a:rPr>
              <a:t> </a:t>
            </a:r>
            <a:r>
              <a:rPr sz="1923" dirty="0">
                <a:latin typeface="Calibri"/>
                <a:cs typeface="Calibri"/>
              </a:rPr>
              <a:t>katsayının</a:t>
            </a:r>
            <a:r>
              <a:rPr sz="1923" spc="495" dirty="0">
                <a:latin typeface="Calibri"/>
                <a:cs typeface="Calibri"/>
              </a:rPr>
              <a:t> </a:t>
            </a:r>
            <a:r>
              <a:rPr sz="1923" spc="-14" dirty="0">
                <a:latin typeface="Calibri"/>
                <a:cs typeface="Calibri"/>
              </a:rPr>
              <a:t>çıktı</a:t>
            </a:r>
            <a:endParaRPr sz="1923">
              <a:latin typeface="Calibri"/>
              <a:cs typeface="Calibri"/>
            </a:endParaRPr>
          </a:p>
          <a:p>
            <a:pPr marL="17446" marR="6978">
              <a:lnSpc>
                <a:spcPct val="70000"/>
              </a:lnSpc>
              <a:spcBef>
                <a:spcPts val="349"/>
              </a:spcBef>
            </a:pPr>
            <a:r>
              <a:rPr sz="1923" dirty="0">
                <a:latin typeface="Calibri"/>
                <a:cs typeface="Calibri"/>
              </a:rPr>
              <a:t>üzerinde</a:t>
            </a:r>
            <a:r>
              <a:rPr sz="1923" spc="343" dirty="0">
                <a:latin typeface="Calibri"/>
                <a:cs typeface="Calibri"/>
              </a:rPr>
              <a:t> </a:t>
            </a:r>
            <a:r>
              <a:rPr sz="1923" dirty="0">
                <a:latin typeface="Calibri"/>
                <a:cs typeface="Calibri"/>
              </a:rPr>
              <a:t>ters</a:t>
            </a:r>
            <a:r>
              <a:rPr sz="1923" spc="357" dirty="0">
                <a:latin typeface="Calibri"/>
                <a:cs typeface="Calibri"/>
              </a:rPr>
              <a:t> </a:t>
            </a:r>
            <a:r>
              <a:rPr sz="1923" dirty="0">
                <a:latin typeface="Calibri"/>
                <a:cs typeface="Calibri"/>
              </a:rPr>
              <a:t>etkisi</a:t>
            </a:r>
            <a:r>
              <a:rPr sz="1923" spc="357" dirty="0">
                <a:latin typeface="Calibri"/>
                <a:cs typeface="Calibri"/>
              </a:rPr>
              <a:t> </a:t>
            </a:r>
            <a:r>
              <a:rPr sz="1923" dirty="0">
                <a:latin typeface="Calibri"/>
                <a:cs typeface="Calibri"/>
              </a:rPr>
              <a:t>olduğu</a:t>
            </a:r>
            <a:r>
              <a:rPr sz="1923" spc="330" dirty="0">
                <a:latin typeface="Calibri"/>
                <a:cs typeface="Calibri"/>
              </a:rPr>
              <a:t> </a:t>
            </a:r>
            <a:r>
              <a:rPr sz="1923" dirty="0">
                <a:latin typeface="Calibri"/>
                <a:cs typeface="Calibri"/>
              </a:rPr>
              <a:t>anlamına</a:t>
            </a:r>
            <a:r>
              <a:rPr sz="1923" spc="343" dirty="0">
                <a:latin typeface="Calibri"/>
                <a:cs typeface="Calibri"/>
              </a:rPr>
              <a:t> </a:t>
            </a:r>
            <a:r>
              <a:rPr sz="1923" dirty="0">
                <a:latin typeface="Calibri"/>
                <a:cs typeface="Calibri"/>
              </a:rPr>
              <a:t>geldiği</a:t>
            </a:r>
            <a:r>
              <a:rPr sz="1923" spc="357" dirty="0">
                <a:latin typeface="Calibri"/>
                <a:cs typeface="Calibri"/>
              </a:rPr>
              <a:t> </a:t>
            </a:r>
            <a:r>
              <a:rPr sz="1923" spc="-14" dirty="0">
                <a:latin typeface="Calibri"/>
                <a:cs typeface="Calibri"/>
              </a:rPr>
              <a:t>unutulmamalıdır.</a:t>
            </a:r>
            <a:r>
              <a:rPr sz="1923" spc="349" dirty="0">
                <a:latin typeface="Calibri"/>
                <a:cs typeface="Calibri"/>
              </a:rPr>
              <a:t> </a:t>
            </a:r>
            <a:r>
              <a:rPr sz="1923" spc="-14" dirty="0">
                <a:latin typeface="Calibri"/>
                <a:cs typeface="Calibri"/>
              </a:rPr>
              <a:t>Özelliklerin </a:t>
            </a:r>
            <a:r>
              <a:rPr sz="1923" dirty="0">
                <a:latin typeface="Calibri"/>
                <a:cs typeface="Calibri"/>
              </a:rPr>
              <a:t>değeri</a:t>
            </a:r>
            <a:r>
              <a:rPr sz="1923" spc="-34" dirty="0">
                <a:latin typeface="Calibri"/>
                <a:cs typeface="Calibri"/>
              </a:rPr>
              <a:t> </a:t>
            </a:r>
            <a:r>
              <a:rPr sz="1923" spc="-14" dirty="0">
                <a:latin typeface="Calibri"/>
                <a:cs typeface="Calibri"/>
              </a:rPr>
              <a:t>artarsa,</a:t>
            </a:r>
            <a:r>
              <a:rPr sz="1923" spc="-89" dirty="0">
                <a:latin typeface="Calibri"/>
                <a:cs typeface="Calibri"/>
              </a:rPr>
              <a:t> </a:t>
            </a:r>
            <a:r>
              <a:rPr sz="1923" dirty="0">
                <a:latin typeface="Calibri"/>
                <a:cs typeface="Calibri"/>
              </a:rPr>
              <a:t>çıktı</a:t>
            </a:r>
            <a:r>
              <a:rPr sz="1923" spc="-34" dirty="0">
                <a:latin typeface="Calibri"/>
                <a:cs typeface="Calibri"/>
              </a:rPr>
              <a:t> </a:t>
            </a:r>
            <a:r>
              <a:rPr sz="1923" dirty="0">
                <a:latin typeface="Calibri"/>
                <a:cs typeface="Calibri"/>
              </a:rPr>
              <a:t>değeri</a:t>
            </a:r>
            <a:r>
              <a:rPr sz="1923" spc="-48" dirty="0">
                <a:latin typeface="Calibri"/>
                <a:cs typeface="Calibri"/>
              </a:rPr>
              <a:t> </a:t>
            </a:r>
            <a:r>
              <a:rPr sz="1923" spc="-14" dirty="0">
                <a:latin typeface="Calibri"/>
                <a:cs typeface="Calibri"/>
              </a:rPr>
              <a:t>düşer.</a:t>
            </a:r>
            <a:endParaRPr sz="1923">
              <a:latin typeface="Calibri"/>
              <a:cs typeface="Calibri"/>
            </a:endParaRPr>
          </a:p>
          <a:p>
            <a:pPr marL="247733" indent="-230287">
              <a:spcBef>
                <a:spcPts val="446"/>
              </a:spcBef>
              <a:buAutoNum type="alphaLcPeriod" startAt="7"/>
              <a:tabLst>
                <a:tab pos="247733" algn="l"/>
              </a:tabLst>
            </a:pPr>
            <a:r>
              <a:rPr sz="1923" dirty="0">
                <a:latin typeface="Calibri"/>
                <a:cs typeface="Calibri"/>
              </a:rPr>
              <a:t>Değerler</a:t>
            </a:r>
            <a:r>
              <a:rPr sz="1923" spc="-69" dirty="0">
                <a:latin typeface="Calibri"/>
                <a:cs typeface="Calibri"/>
              </a:rPr>
              <a:t> </a:t>
            </a:r>
            <a:r>
              <a:rPr sz="1923" b="1" dirty="0">
                <a:latin typeface="Calibri"/>
                <a:cs typeface="Calibri"/>
              </a:rPr>
              <a:t>tahmin</a:t>
            </a:r>
            <a:r>
              <a:rPr sz="1923" b="1" spc="-82" dirty="0">
                <a:latin typeface="Calibri"/>
                <a:cs typeface="Calibri"/>
              </a:rPr>
              <a:t> </a:t>
            </a:r>
            <a:r>
              <a:rPr sz="1923" spc="-14" dirty="0">
                <a:latin typeface="Calibri"/>
                <a:cs typeface="Calibri"/>
              </a:rPr>
              <a:t>edilir.</a:t>
            </a:r>
            <a:endParaRPr sz="1923">
              <a:latin typeface="Calibri"/>
              <a:cs typeface="Calibri"/>
            </a:endParaRPr>
          </a:p>
          <a:p>
            <a:pPr marL="324495" indent="-307049">
              <a:lnSpc>
                <a:spcPts val="1964"/>
              </a:lnSpc>
              <a:spcBef>
                <a:spcPts val="440"/>
              </a:spcBef>
              <a:buFont typeface="Calibri"/>
              <a:buAutoNum type="alphaLcPeriod" startAt="7"/>
              <a:tabLst>
                <a:tab pos="324495" algn="l"/>
              </a:tabLst>
            </a:pPr>
            <a:r>
              <a:rPr sz="1923" b="1" dirty="0">
                <a:latin typeface="Calibri"/>
                <a:cs typeface="Calibri"/>
              </a:rPr>
              <a:t>Modelin</a:t>
            </a:r>
            <a:r>
              <a:rPr sz="1923" b="1" spc="440" dirty="0">
                <a:latin typeface="Calibri"/>
                <a:cs typeface="Calibri"/>
              </a:rPr>
              <a:t> </a:t>
            </a:r>
            <a:r>
              <a:rPr sz="1923" b="1" dirty="0">
                <a:latin typeface="Calibri"/>
                <a:cs typeface="Calibri"/>
              </a:rPr>
              <a:t>doğruluğu</a:t>
            </a:r>
            <a:r>
              <a:rPr sz="1923" b="1" spc="440" dirty="0">
                <a:latin typeface="Calibri"/>
                <a:cs typeface="Calibri"/>
              </a:rPr>
              <a:t> </a:t>
            </a:r>
            <a:r>
              <a:rPr sz="1923" b="1" dirty="0">
                <a:latin typeface="Calibri"/>
                <a:cs typeface="Calibri"/>
              </a:rPr>
              <a:t>test</a:t>
            </a:r>
            <a:r>
              <a:rPr sz="1923" b="1" spc="440" dirty="0">
                <a:latin typeface="Calibri"/>
                <a:cs typeface="Calibri"/>
              </a:rPr>
              <a:t> </a:t>
            </a:r>
            <a:r>
              <a:rPr sz="1923" b="1" dirty="0">
                <a:latin typeface="Calibri"/>
                <a:cs typeface="Calibri"/>
              </a:rPr>
              <a:t>edilir</a:t>
            </a:r>
            <a:r>
              <a:rPr sz="1923" dirty="0">
                <a:latin typeface="Calibri"/>
                <a:cs typeface="Calibri"/>
              </a:rPr>
              <a:t>:</a:t>
            </a:r>
            <a:r>
              <a:rPr sz="1923" spc="419" dirty="0">
                <a:latin typeface="Calibri"/>
                <a:cs typeface="Calibri"/>
              </a:rPr>
              <a:t> </a:t>
            </a:r>
            <a:r>
              <a:rPr sz="1923" dirty="0">
                <a:latin typeface="Calibri"/>
                <a:cs typeface="Calibri"/>
              </a:rPr>
              <a:t>Şimdi,</a:t>
            </a:r>
            <a:r>
              <a:rPr sz="1923" spc="446" dirty="0">
                <a:latin typeface="Calibri"/>
                <a:cs typeface="Calibri"/>
              </a:rPr>
              <a:t> </a:t>
            </a:r>
            <a:r>
              <a:rPr sz="1923" dirty="0">
                <a:latin typeface="Calibri"/>
                <a:cs typeface="Calibri"/>
              </a:rPr>
              <a:t>burada</a:t>
            </a:r>
            <a:r>
              <a:rPr sz="1923" spc="440" dirty="0">
                <a:latin typeface="Calibri"/>
                <a:cs typeface="Calibri"/>
              </a:rPr>
              <a:t> </a:t>
            </a:r>
            <a:r>
              <a:rPr sz="1923" dirty="0">
                <a:latin typeface="Calibri"/>
                <a:cs typeface="Calibri"/>
              </a:rPr>
              <a:t>basit</a:t>
            </a:r>
            <a:r>
              <a:rPr sz="1923" spc="426" dirty="0">
                <a:latin typeface="Calibri"/>
                <a:cs typeface="Calibri"/>
              </a:rPr>
              <a:t> </a:t>
            </a:r>
            <a:r>
              <a:rPr sz="1923" dirty="0">
                <a:latin typeface="Calibri"/>
                <a:cs typeface="Calibri"/>
              </a:rPr>
              <a:t>ve</a:t>
            </a:r>
            <a:r>
              <a:rPr sz="1923" spc="419" dirty="0">
                <a:latin typeface="Calibri"/>
                <a:cs typeface="Calibri"/>
              </a:rPr>
              <a:t> </a:t>
            </a:r>
            <a:r>
              <a:rPr sz="1923" dirty="0">
                <a:latin typeface="Calibri"/>
                <a:cs typeface="Calibri"/>
              </a:rPr>
              <a:t>çok</a:t>
            </a:r>
            <a:r>
              <a:rPr sz="1923" spc="433" dirty="0">
                <a:latin typeface="Calibri"/>
                <a:cs typeface="Calibri"/>
              </a:rPr>
              <a:t> </a:t>
            </a:r>
            <a:r>
              <a:rPr sz="1923" spc="-14" dirty="0">
                <a:latin typeface="Calibri"/>
                <a:cs typeface="Calibri"/>
              </a:rPr>
              <a:t>değişkenli</a:t>
            </a:r>
            <a:endParaRPr sz="1923">
              <a:latin typeface="Calibri"/>
              <a:cs typeface="Calibri"/>
            </a:endParaRPr>
          </a:p>
          <a:p>
            <a:pPr marL="17446">
              <a:lnSpc>
                <a:spcPts val="1621"/>
              </a:lnSpc>
            </a:pPr>
            <a:r>
              <a:rPr sz="1923" dirty="0">
                <a:latin typeface="Calibri"/>
                <a:cs typeface="Calibri"/>
              </a:rPr>
              <a:t>doğrusal</a:t>
            </a:r>
            <a:r>
              <a:rPr sz="1923" spc="144" dirty="0">
                <a:latin typeface="Calibri"/>
                <a:cs typeface="Calibri"/>
              </a:rPr>
              <a:t>  </a:t>
            </a:r>
            <a:r>
              <a:rPr sz="1923" dirty="0">
                <a:latin typeface="Calibri"/>
                <a:cs typeface="Calibri"/>
              </a:rPr>
              <a:t>regresyon</a:t>
            </a:r>
            <a:r>
              <a:rPr sz="1923" spc="131" dirty="0">
                <a:latin typeface="Calibri"/>
                <a:cs typeface="Calibri"/>
              </a:rPr>
              <a:t>  </a:t>
            </a:r>
            <a:r>
              <a:rPr sz="1923" dirty="0">
                <a:latin typeface="Calibri"/>
                <a:cs typeface="Calibri"/>
              </a:rPr>
              <a:t>için</a:t>
            </a:r>
            <a:r>
              <a:rPr sz="1923" spc="131" dirty="0">
                <a:latin typeface="Calibri"/>
                <a:cs typeface="Calibri"/>
              </a:rPr>
              <a:t>  </a:t>
            </a:r>
            <a:r>
              <a:rPr sz="1923" dirty="0">
                <a:latin typeface="Calibri"/>
                <a:cs typeface="Calibri"/>
              </a:rPr>
              <a:t>aynı</a:t>
            </a:r>
            <a:r>
              <a:rPr sz="1923" spc="144" dirty="0">
                <a:latin typeface="Calibri"/>
                <a:cs typeface="Calibri"/>
              </a:rPr>
              <a:t>  </a:t>
            </a:r>
            <a:r>
              <a:rPr sz="1923" dirty="0">
                <a:latin typeface="Calibri"/>
                <a:cs typeface="Calibri"/>
              </a:rPr>
              <a:t>veri</a:t>
            </a:r>
            <a:r>
              <a:rPr sz="1923" spc="144" dirty="0">
                <a:latin typeface="Calibri"/>
                <a:cs typeface="Calibri"/>
              </a:rPr>
              <a:t>  </a:t>
            </a:r>
            <a:r>
              <a:rPr sz="1923" dirty="0">
                <a:latin typeface="Calibri"/>
                <a:cs typeface="Calibri"/>
              </a:rPr>
              <a:t>seti</a:t>
            </a:r>
            <a:r>
              <a:rPr sz="1923" spc="144" dirty="0">
                <a:latin typeface="Calibri"/>
                <a:cs typeface="Calibri"/>
              </a:rPr>
              <a:t>  </a:t>
            </a:r>
            <a:r>
              <a:rPr sz="1923" dirty="0">
                <a:latin typeface="Calibri"/>
                <a:cs typeface="Calibri"/>
              </a:rPr>
              <a:t>kullanıldığına</a:t>
            </a:r>
            <a:r>
              <a:rPr sz="1923" spc="137" dirty="0">
                <a:latin typeface="Calibri"/>
                <a:cs typeface="Calibri"/>
              </a:rPr>
              <a:t>  </a:t>
            </a:r>
            <a:r>
              <a:rPr sz="1923" dirty="0">
                <a:latin typeface="Calibri"/>
                <a:cs typeface="Calibri"/>
              </a:rPr>
              <a:t>dikkat</a:t>
            </a:r>
            <a:r>
              <a:rPr sz="1923" spc="137" dirty="0">
                <a:latin typeface="Calibri"/>
                <a:cs typeface="Calibri"/>
              </a:rPr>
              <a:t>  </a:t>
            </a:r>
            <a:r>
              <a:rPr sz="1923" dirty="0">
                <a:latin typeface="Calibri"/>
                <a:cs typeface="Calibri"/>
              </a:rPr>
              <a:t>edilir.</a:t>
            </a:r>
            <a:r>
              <a:rPr sz="1923" spc="151" dirty="0">
                <a:latin typeface="Calibri"/>
                <a:cs typeface="Calibri"/>
              </a:rPr>
              <a:t>  </a:t>
            </a:r>
            <a:r>
              <a:rPr sz="1923" spc="-34" dirty="0">
                <a:latin typeface="Calibri"/>
                <a:cs typeface="Calibri"/>
              </a:rPr>
              <a:t>Çok</a:t>
            </a:r>
            <a:endParaRPr sz="1923">
              <a:latin typeface="Calibri"/>
              <a:cs typeface="Calibri"/>
            </a:endParaRPr>
          </a:p>
          <a:p>
            <a:pPr marL="17446" marR="8723">
              <a:lnSpc>
                <a:spcPct val="70000"/>
              </a:lnSpc>
              <a:spcBef>
                <a:spcPts val="357"/>
              </a:spcBef>
            </a:pPr>
            <a:r>
              <a:rPr sz="1923" dirty="0">
                <a:latin typeface="Calibri"/>
                <a:cs typeface="Calibri"/>
              </a:rPr>
              <a:t>değişkenli</a:t>
            </a:r>
            <a:r>
              <a:rPr sz="1923" spc="69" dirty="0">
                <a:latin typeface="Calibri"/>
                <a:cs typeface="Calibri"/>
              </a:rPr>
              <a:t> </a:t>
            </a:r>
            <a:r>
              <a:rPr sz="1923" dirty="0">
                <a:latin typeface="Calibri"/>
                <a:cs typeface="Calibri"/>
              </a:rPr>
              <a:t>doğrusal</a:t>
            </a:r>
            <a:r>
              <a:rPr sz="1923" spc="76" dirty="0">
                <a:latin typeface="Calibri"/>
                <a:cs typeface="Calibri"/>
              </a:rPr>
              <a:t> </a:t>
            </a:r>
            <a:r>
              <a:rPr sz="1923" dirty="0">
                <a:latin typeface="Calibri"/>
                <a:cs typeface="Calibri"/>
              </a:rPr>
              <a:t>regresyonun</a:t>
            </a:r>
            <a:r>
              <a:rPr sz="1923" spc="69" dirty="0">
                <a:latin typeface="Calibri"/>
                <a:cs typeface="Calibri"/>
              </a:rPr>
              <a:t> </a:t>
            </a:r>
            <a:r>
              <a:rPr sz="1923" dirty="0">
                <a:latin typeface="Calibri"/>
                <a:cs typeface="Calibri"/>
              </a:rPr>
              <a:t>doğruluğunun,</a:t>
            </a:r>
            <a:r>
              <a:rPr sz="1923" spc="76" dirty="0">
                <a:latin typeface="Calibri"/>
                <a:cs typeface="Calibri"/>
              </a:rPr>
              <a:t> </a:t>
            </a:r>
            <a:r>
              <a:rPr sz="1923" dirty="0">
                <a:latin typeface="Calibri"/>
                <a:cs typeface="Calibri"/>
              </a:rPr>
              <a:t>basit</a:t>
            </a:r>
            <a:r>
              <a:rPr sz="1923" spc="82" dirty="0">
                <a:latin typeface="Calibri"/>
                <a:cs typeface="Calibri"/>
              </a:rPr>
              <a:t> </a:t>
            </a:r>
            <a:r>
              <a:rPr sz="1923" dirty="0">
                <a:latin typeface="Calibri"/>
                <a:cs typeface="Calibri"/>
              </a:rPr>
              <a:t>doğrusal</a:t>
            </a:r>
            <a:r>
              <a:rPr sz="1923" spc="96" dirty="0">
                <a:latin typeface="Calibri"/>
                <a:cs typeface="Calibri"/>
              </a:rPr>
              <a:t> </a:t>
            </a:r>
            <a:r>
              <a:rPr sz="1923" spc="-14" dirty="0">
                <a:latin typeface="Calibri"/>
                <a:cs typeface="Calibri"/>
              </a:rPr>
              <a:t>regresyonun doğruluğundan</a:t>
            </a:r>
            <a:r>
              <a:rPr sz="1923" spc="-48" dirty="0">
                <a:latin typeface="Calibri"/>
                <a:cs typeface="Calibri"/>
              </a:rPr>
              <a:t> </a:t>
            </a:r>
            <a:r>
              <a:rPr sz="1923" dirty="0">
                <a:latin typeface="Calibri"/>
                <a:cs typeface="Calibri"/>
              </a:rPr>
              <a:t>çok daha</a:t>
            </a:r>
            <a:r>
              <a:rPr sz="1923" spc="-7" dirty="0">
                <a:latin typeface="Calibri"/>
                <a:cs typeface="Calibri"/>
              </a:rPr>
              <a:t> </a:t>
            </a:r>
            <a:r>
              <a:rPr sz="1923" dirty="0">
                <a:latin typeface="Calibri"/>
                <a:cs typeface="Calibri"/>
              </a:rPr>
              <a:t>iyi</a:t>
            </a:r>
            <a:r>
              <a:rPr sz="1923" spc="-27" dirty="0">
                <a:latin typeface="Calibri"/>
                <a:cs typeface="Calibri"/>
              </a:rPr>
              <a:t> </a:t>
            </a:r>
            <a:r>
              <a:rPr sz="1923" dirty="0">
                <a:latin typeface="Calibri"/>
                <a:cs typeface="Calibri"/>
              </a:rPr>
              <a:t>olduğu</a:t>
            </a:r>
            <a:r>
              <a:rPr sz="1923" spc="-41" dirty="0">
                <a:latin typeface="Calibri"/>
                <a:cs typeface="Calibri"/>
              </a:rPr>
              <a:t> </a:t>
            </a:r>
            <a:r>
              <a:rPr sz="1923" dirty="0">
                <a:latin typeface="Calibri"/>
                <a:cs typeface="Calibri"/>
              </a:rPr>
              <a:t>fark</a:t>
            </a:r>
            <a:r>
              <a:rPr sz="1923" spc="-21" dirty="0">
                <a:latin typeface="Calibri"/>
                <a:cs typeface="Calibri"/>
              </a:rPr>
              <a:t> </a:t>
            </a:r>
            <a:r>
              <a:rPr sz="1923" spc="-14" dirty="0">
                <a:latin typeface="Calibri"/>
                <a:cs typeface="Calibri"/>
              </a:rPr>
              <a:t>edilebilir.</a:t>
            </a:r>
            <a:endParaRPr sz="1923">
              <a:latin typeface="Calibri"/>
              <a:cs typeface="Calibri"/>
            </a:endParaRPr>
          </a:p>
        </p:txBody>
      </p:sp>
      <p:pic>
        <p:nvPicPr>
          <p:cNvPr id="4" name="object 4"/>
          <p:cNvPicPr/>
          <p:nvPr/>
        </p:nvPicPr>
        <p:blipFill>
          <a:blip r:embed="rId2" cstate="print"/>
          <a:stretch>
            <a:fillRect/>
          </a:stretch>
        </p:blipFill>
        <p:spPr>
          <a:xfrm>
            <a:off x="9340836" y="5423647"/>
            <a:ext cx="3388193" cy="1881182"/>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pic>
        <p:nvPicPr>
          <p:cNvPr id="6" name="object 6"/>
          <p:cNvPicPr/>
          <p:nvPr/>
        </p:nvPicPr>
        <p:blipFill>
          <a:blip r:embed="rId4" cstate="print"/>
          <a:stretch>
            <a:fillRect/>
          </a:stretch>
        </p:blipFill>
        <p:spPr>
          <a:xfrm>
            <a:off x="9436979" y="1455730"/>
            <a:ext cx="3402018" cy="363636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201400" cy="715180"/>
          </a:xfrm>
          <a:prstGeom prst="rect">
            <a:avLst/>
          </a:prstGeom>
        </p:spPr>
        <p:txBody>
          <a:bodyPr vert="horz" wrap="square" lIns="0" tIns="17446" rIns="0" bIns="0" rtlCol="0">
            <a:spAutoFit/>
          </a:bodyPr>
          <a:lstStyle/>
          <a:p>
            <a:pPr marL="17446">
              <a:spcBef>
                <a:spcPts val="137"/>
              </a:spcBef>
            </a:pPr>
            <a:r>
              <a:rPr sz="4533" spc="-14" dirty="0"/>
              <a:t>Polynominal</a:t>
            </a:r>
            <a:r>
              <a:rPr sz="4533" spc="-144" dirty="0"/>
              <a:t> </a:t>
            </a:r>
            <a:r>
              <a:rPr sz="4533" spc="-14" dirty="0"/>
              <a:t>Regression</a:t>
            </a:r>
            <a:endParaRPr sz="4533" dirty="0"/>
          </a:p>
        </p:txBody>
      </p:sp>
      <p:sp>
        <p:nvSpPr>
          <p:cNvPr id="3" name="object 3"/>
          <p:cNvSpPr txBox="1"/>
          <p:nvPr/>
        </p:nvSpPr>
        <p:spPr>
          <a:xfrm>
            <a:off x="1037701" y="1297807"/>
            <a:ext cx="6330450" cy="1175823"/>
          </a:xfrm>
          <a:prstGeom prst="rect">
            <a:avLst/>
          </a:prstGeom>
        </p:spPr>
        <p:txBody>
          <a:bodyPr vert="horz" wrap="square" lIns="0" tIns="47105" rIns="0" bIns="0" rtlCol="0">
            <a:spAutoFit/>
          </a:bodyPr>
          <a:lstStyle/>
          <a:p>
            <a:pPr marL="274774" marR="6978" indent="-258201" algn="just">
              <a:lnSpc>
                <a:spcPct val="92200"/>
              </a:lnSpc>
              <a:spcBef>
                <a:spcPts val="371"/>
              </a:spcBef>
              <a:buFont typeface="Arial MT"/>
              <a:buChar char="•"/>
              <a:tabLst>
                <a:tab pos="276519" algn="l"/>
              </a:tabLst>
            </a:pPr>
            <a:r>
              <a:rPr sz="1992" dirty="0">
                <a:latin typeface="Calibri"/>
                <a:cs typeface="Calibri"/>
              </a:rPr>
              <a:t>Polinom</a:t>
            </a:r>
            <a:r>
              <a:rPr sz="1992" spc="323" dirty="0">
                <a:latin typeface="Calibri"/>
                <a:cs typeface="Calibri"/>
              </a:rPr>
              <a:t>   </a:t>
            </a:r>
            <a:r>
              <a:rPr sz="1992" dirty="0">
                <a:latin typeface="Calibri"/>
                <a:cs typeface="Calibri"/>
              </a:rPr>
              <a:t>regresyonu,</a:t>
            </a:r>
            <a:r>
              <a:rPr sz="1992" spc="323" dirty="0">
                <a:latin typeface="Calibri"/>
                <a:cs typeface="Calibri"/>
              </a:rPr>
              <a:t>   </a:t>
            </a:r>
            <a:r>
              <a:rPr sz="1992" dirty="0">
                <a:latin typeface="Calibri"/>
                <a:cs typeface="Calibri"/>
              </a:rPr>
              <a:t>genelleştirilmiş</a:t>
            </a:r>
            <a:r>
              <a:rPr sz="1992" spc="330" dirty="0">
                <a:latin typeface="Calibri"/>
                <a:cs typeface="Calibri"/>
              </a:rPr>
              <a:t>   </a:t>
            </a:r>
            <a:r>
              <a:rPr sz="1992" dirty="0">
                <a:latin typeface="Calibri"/>
                <a:cs typeface="Calibri"/>
              </a:rPr>
              <a:t>bir</a:t>
            </a:r>
            <a:r>
              <a:rPr sz="1992" spc="315" dirty="0">
                <a:latin typeface="Calibri"/>
                <a:cs typeface="Calibri"/>
              </a:rPr>
              <a:t>   </a:t>
            </a:r>
            <a:r>
              <a:rPr sz="1992" spc="-14" dirty="0">
                <a:latin typeface="Calibri"/>
                <a:cs typeface="Calibri"/>
              </a:rPr>
              <a:t>doğrusal 	</a:t>
            </a:r>
            <a:r>
              <a:rPr sz="1992" dirty="0">
                <a:latin typeface="Calibri"/>
                <a:cs typeface="Calibri"/>
              </a:rPr>
              <a:t>regresyon</a:t>
            </a:r>
            <a:r>
              <a:rPr sz="1992" spc="157" dirty="0">
                <a:latin typeface="Calibri"/>
                <a:cs typeface="Calibri"/>
              </a:rPr>
              <a:t>  </a:t>
            </a:r>
            <a:r>
              <a:rPr sz="1992" dirty="0">
                <a:latin typeface="Calibri"/>
                <a:cs typeface="Calibri"/>
              </a:rPr>
              <a:t>durumu</a:t>
            </a:r>
            <a:r>
              <a:rPr sz="1992" spc="179" dirty="0">
                <a:latin typeface="Calibri"/>
                <a:cs typeface="Calibri"/>
              </a:rPr>
              <a:t>  </a:t>
            </a:r>
            <a:r>
              <a:rPr sz="1992" dirty="0">
                <a:latin typeface="Calibri"/>
                <a:cs typeface="Calibri"/>
              </a:rPr>
              <a:t>olarak</a:t>
            </a:r>
            <a:r>
              <a:rPr sz="1992" spc="172" dirty="0">
                <a:latin typeface="Calibri"/>
                <a:cs typeface="Calibri"/>
              </a:rPr>
              <a:t>  </a:t>
            </a:r>
            <a:r>
              <a:rPr sz="1992" dirty="0">
                <a:latin typeface="Calibri"/>
                <a:cs typeface="Calibri"/>
              </a:rPr>
              <a:t>kabul</a:t>
            </a:r>
            <a:r>
              <a:rPr sz="1992" spc="172" dirty="0">
                <a:latin typeface="Calibri"/>
                <a:cs typeface="Calibri"/>
              </a:rPr>
              <a:t>  </a:t>
            </a:r>
            <a:r>
              <a:rPr sz="1992" dirty="0">
                <a:latin typeface="Calibri"/>
                <a:cs typeface="Calibri"/>
              </a:rPr>
              <a:t>edebilirsiniz.</a:t>
            </a:r>
            <a:r>
              <a:rPr sz="1992" spc="179" dirty="0">
                <a:latin typeface="Calibri"/>
                <a:cs typeface="Calibri"/>
              </a:rPr>
              <a:t>  </a:t>
            </a:r>
            <a:r>
              <a:rPr sz="1992" dirty="0">
                <a:latin typeface="Calibri"/>
                <a:cs typeface="Calibri"/>
              </a:rPr>
              <a:t>Çıktı</a:t>
            </a:r>
            <a:r>
              <a:rPr sz="1992" spc="172" dirty="0">
                <a:latin typeface="Calibri"/>
                <a:cs typeface="Calibri"/>
              </a:rPr>
              <a:t>  </a:t>
            </a:r>
            <a:r>
              <a:rPr sz="1992" spc="-34" dirty="0">
                <a:latin typeface="Calibri"/>
                <a:cs typeface="Calibri"/>
              </a:rPr>
              <a:t>ve 	</a:t>
            </a:r>
            <a:r>
              <a:rPr sz="1992" dirty="0">
                <a:latin typeface="Calibri"/>
                <a:cs typeface="Calibri"/>
              </a:rPr>
              <a:t>girdiler</a:t>
            </a:r>
            <a:r>
              <a:rPr sz="1992" spc="144" dirty="0">
                <a:latin typeface="Calibri"/>
                <a:cs typeface="Calibri"/>
              </a:rPr>
              <a:t>  </a:t>
            </a:r>
            <a:r>
              <a:rPr sz="1992" dirty="0">
                <a:latin typeface="Calibri"/>
                <a:cs typeface="Calibri"/>
              </a:rPr>
              <a:t>arasındaki</a:t>
            </a:r>
            <a:r>
              <a:rPr sz="1992" spc="157" dirty="0">
                <a:latin typeface="Calibri"/>
                <a:cs typeface="Calibri"/>
              </a:rPr>
              <a:t>  </a:t>
            </a:r>
            <a:r>
              <a:rPr sz="1992" b="1" dirty="0">
                <a:latin typeface="Calibri"/>
                <a:cs typeface="Calibri"/>
              </a:rPr>
              <a:t>polinom</a:t>
            </a:r>
            <a:r>
              <a:rPr sz="1992" b="1" spc="137" dirty="0">
                <a:latin typeface="Calibri"/>
                <a:cs typeface="Calibri"/>
              </a:rPr>
              <a:t>  </a:t>
            </a:r>
            <a:r>
              <a:rPr sz="1992" b="1" dirty="0">
                <a:latin typeface="Calibri"/>
                <a:cs typeface="Calibri"/>
              </a:rPr>
              <a:t>bağımlılığını</a:t>
            </a:r>
            <a:r>
              <a:rPr sz="1992" b="1" spc="151" dirty="0">
                <a:latin typeface="Calibri"/>
                <a:cs typeface="Calibri"/>
              </a:rPr>
              <a:t>  </a:t>
            </a:r>
            <a:r>
              <a:rPr sz="1992" dirty="0">
                <a:latin typeface="Calibri"/>
                <a:cs typeface="Calibri"/>
              </a:rPr>
              <a:t>ve</a:t>
            </a:r>
            <a:r>
              <a:rPr sz="1992" spc="144" dirty="0">
                <a:latin typeface="Calibri"/>
                <a:cs typeface="Calibri"/>
              </a:rPr>
              <a:t>  </a:t>
            </a:r>
            <a:r>
              <a:rPr sz="1992" spc="-14" dirty="0">
                <a:latin typeface="Calibri"/>
                <a:cs typeface="Calibri"/>
              </a:rPr>
              <a:t>dolayısıyla 	</a:t>
            </a:r>
            <a:r>
              <a:rPr sz="1992" b="1" dirty="0">
                <a:latin typeface="Calibri"/>
                <a:cs typeface="Calibri"/>
              </a:rPr>
              <a:t>polinom</a:t>
            </a:r>
            <a:r>
              <a:rPr sz="1992" b="1" spc="96" dirty="0">
                <a:latin typeface="Calibri"/>
                <a:cs typeface="Calibri"/>
              </a:rPr>
              <a:t> </a:t>
            </a:r>
            <a:r>
              <a:rPr sz="1992" b="1" dirty="0">
                <a:latin typeface="Calibri"/>
                <a:cs typeface="Calibri"/>
              </a:rPr>
              <a:t>tahmini</a:t>
            </a:r>
            <a:r>
              <a:rPr sz="1992" b="1" spc="48" dirty="0">
                <a:latin typeface="Calibri"/>
                <a:cs typeface="Calibri"/>
              </a:rPr>
              <a:t> </a:t>
            </a:r>
            <a:r>
              <a:rPr sz="1992" dirty="0">
                <a:latin typeface="Calibri"/>
                <a:cs typeface="Calibri"/>
              </a:rPr>
              <a:t>regresyon</a:t>
            </a:r>
            <a:r>
              <a:rPr sz="1992" spc="131" dirty="0">
                <a:latin typeface="Calibri"/>
                <a:cs typeface="Calibri"/>
              </a:rPr>
              <a:t> </a:t>
            </a:r>
            <a:r>
              <a:rPr sz="1992" dirty="0">
                <a:latin typeface="Calibri"/>
                <a:cs typeface="Calibri"/>
              </a:rPr>
              <a:t>fonksiyonunu</a:t>
            </a:r>
            <a:r>
              <a:rPr sz="1992" spc="151" dirty="0">
                <a:latin typeface="Calibri"/>
                <a:cs typeface="Calibri"/>
              </a:rPr>
              <a:t> </a:t>
            </a:r>
            <a:r>
              <a:rPr sz="1992" spc="-14" dirty="0">
                <a:latin typeface="Calibri"/>
                <a:cs typeface="Calibri"/>
              </a:rPr>
              <a:t>varsayarsınız.</a:t>
            </a:r>
            <a:endParaRPr sz="1992">
              <a:latin typeface="Calibri"/>
              <a:cs typeface="Calibri"/>
            </a:endParaRPr>
          </a:p>
        </p:txBody>
      </p:sp>
      <p:pic>
        <p:nvPicPr>
          <p:cNvPr id="4" name="object 4"/>
          <p:cNvPicPr/>
          <p:nvPr/>
        </p:nvPicPr>
        <p:blipFill>
          <a:blip r:embed="rId2" cstate="print"/>
          <a:stretch>
            <a:fillRect/>
          </a:stretch>
        </p:blipFill>
        <p:spPr>
          <a:xfrm>
            <a:off x="7638735" y="2198066"/>
            <a:ext cx="5712272" cy="3336279"/>
          </a:xfrm>
          <a:prstGeom prst="rect">
            <a:avLst/>
          </a:prstGeom>
        </p:spPr>
      </p:pic>
      <p:pic>
        <p:nvPicPr>
          <p:cNvPr id="5" name="object 5"/>
          <p:cNvPicPr/>
          <p:nvPr/>
        </p:nvPicPr>
        <p:blipFill>
          <a:blip r:embed="rId3" cstate="print"/>
          <a:stretch>
            <a:fillRect/>
          </a:stretch>
        </p:blipFill>
        <p:spPr>
          <a:xfrm>
            <a:off x="2215002" y="2843447"/>
            <a:ext cx="3935714" cy="4124287"/>
          </a:xfrm>
          <a:prstGeom prst="rect">
            <a:avLst/>
          </a:prstGeom>
        </p:spPr>
      </p:pic>
      <p:pic>
        <p:nvPicPr>
          <p:cNvPr id="6" name="object 6"/>
          <p:cNvPicPr/>
          <p:nvPr/>
        </p:nvPicPr>
        <p:blipFill>
          <a:blip r:embed="rId4" cstate="print"/>
          <a:stretch>
            <a:fillRect/>
          </a:stretch>
        </p:blipFill>
        <p:spPr>
          <a:xfrm>
            <a:off x="12601231" y="73798"/>
            <a:ext cx="1102358" cy="11158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7701" y="364158"/>
            <a:ext cx="11433699" cy="715180"/>
          </a:xfrm>
          <a:prstGeom prst="rect">
            <a:avLst/>
          </a:prstGeom>
        </p:spPr>
        <p:txBody>
          <a:bodyPr vert="horz" wrap="square" lIns="0" tIns="17446" rIns="0" bIns="0" rtlCol="0">
            <a:spAutoFit/>
          </a:bodyPr>
          <a:lstStyle/>
          <a:p>
            <a:pPr marL="17446">
              <a:spcBef>
                <a:spcPts val="137"/>
              </a:spcBef>
            </a:pPr>
            <a:r>
              <a:rPr sz="4533" dirty="0"/>
              <a:t>Logistic</a:t>
            </a:r>
            <a:r>
              <a:rPr sz="4533" spc="-137" dirty="0"/>
              <a:t> </a:t>
            </a:r>
            <a:r>
              <a:rPr sz="4533" spc="-14" dirty="0"/>
              <a:t>Regression</a:t>
            </a:r>
            <a:endParaRPr sz="4533" dirty="0"/>
          </a:p>
        </p:txBody>
      </p:sp>
      <p:sp>
        <p:nvSpPr>
          <p:cNvPr id="3" name="object 3"/>
          <p:cNvSpPr txBox="1"/>
          <p:nvPr/>
        </p:nvSpPr>
        <p:spPr>
          <a:xfrm>
            <a:off x="1037701" y="1297807"/>
            <a:ext cx="6204835" cy="894640"/>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Lojistik</a:t>
            </a:r>
            <a:r>
              <a:rPr sz="1992" spc="179" dirty="0">
                <a:latin typeface="Calibri"/>
                <a:cs typeface="Calibri"/>
              </a:rPr>
              <a:t>  </a:t>
            </a:r>
            <a:r>
              <a:rPr sz="1992" dirty="0">
                <a:latin typeface="Calibri"/>
                <a:cs typeface="Calibri"/>
              </a:rPr>
              <a:t>regresyon,</a:t>
            </a:r>
            <a:r>
              <a:rPr sz="1992" spc="192" dirty="0">
                <a:latin typeface="Calibri"/>
                <a:cs typeface="Calibri"/>
              </a:rPr>
              <a:t>  </a:t>
            </a:r>
            <a:r>
              <a:rPr sz="1992" dirty="0">
                <a:latin typeface="Calibri"/>
                <a:cs typeface="Calibri"/>
              </a:rPr>
              <a:t>temel</a:t>
            </a:r>
            <a:r>
              <a:rPr sz="1992" spc="179" dirty="0">
                <a:latin typeface="Calibri"/>
                <a:cs typeface="Calibri"/>
              </a:rPr>
              <a:t>  </a:t>
            </a:r>
            <a:r>
              <a:rPr sz="1992" dirty="0">
                <a:latin typeface="Calibri"/>
                <a:cs typeface="Calibri"/>
              </a:rPr>
              <a:t>bir</a:t>
            </a:r>
            <a:r>
              <a:rPr sz="1992" spc="192" dirty="0">
                <a:latin typeface="Calibri"/>
                <a:cs typeface="Calibri"/>
              </a:rPr>
              <a:t>  </a:t>
            </a:r>
            <a:r>
              <a:rPr sz="1992" dirty="0">
                <a:latin typeface="Calibri"/>
                <a:cs typeface="Calibri"/>
              </a:rPr>
              <a:t>sınıflandırma</a:t>
            </a:r>
            <a:r>
              <a:rPr sz="1992" spc="185" dirty="0">
                <a:latin typeface="Calibri"/>
                <a:cs typeface="Calibri"/>
              </a:rPr>
              <a:t>  </a:t>
            </a:r>
            <a:r>
              <a:rPr sz="1992" spc="-14" dirty="0">
                <a:latin typeface="Calibri"/>
                <a:cs typeface="Calibri"/>
              </a:rPr>
              <a:t>tekniğidir. 	</a:t>
            </a:r>
            <a:r>
              <a:rPr sz="1992" dirty="0">
                <a:latin typeface="Calibri"/>
                <a:cs typeface="Calibri"/>
              </a:rPr>
              <a:t>Doğrusal</a:t>
            </a:r>
            <a:r>
              <a:rPr sz="1992" spc="144" dirty="0">
                <a:latin typeface="Calibri"/>
                <a:cs typeface="Calibri"/>
              </a:rPr>
              <a:t> </a:t>
            </a:r>
            <a:r>
              <a:rPr sz="1992" dirty="0">
                <a:latin typeface="Calibri"/>
                <a:cs typeface="Calibri"/>
              </a:rPr>
              <a:t>sınıflandırıcılar</a:t>
            </a:r>
            <a:r>
              <a:rPr sz="1992" spc="157" dirty="0">
                <a:latin typeface="Calibri"/>
                <a:cs typeface="Calibri"/>
              </a:rPr>
              <a:t> </a:t>
            </a:r>
            <a:r>
              <a:rPr sz="1992" dirty="0">
                <a:latin typeface="Calibri"/>
                <a:cs typeface="Calibri"/>
              </a:rPr>
              <a:t>grubuna</a:t>
            </a:r>
            <a:r>
              <a:rPr sz="1992" spc="137" dirty="0">
                <a:latin typeface="Calibri"/>
                <a:cs typeface="Calibri"/>
              </a:rPr>
              <a:t> </a:t>
            </a:r>
            <a:r>
              <a:rPr sz="1992" dirty="0">
                <a:latin typeface="Calibri"/>
                <a:cs typeface="Calibri"/>
              </a:rPr>
              <a:t>aittir</a:t>
            </a:r>
            <a:r>
              <a:rPr sz="1992" spc="131" dirty="0">
                <a:latin typeface="Calibri"/>
                <a:cs typeface="Calibri"/>
              </a:rPr>
              <a:t> </a:t>
            </a:r>
            <a:r>
              <a:rPr sz="1992" dirty="0">
                <a:latin typeface="Calibri"/>
                <a:cs typeface="Calibri"/>
              </a:rPr>
              <a:t>ve</a:t>
            </a:r>
            <a:r>
              <a:rPr sz="1992" spc="157" dirty="0">
                <a:latin typeface="Calibri"/>
                <a:cs typeface="Calibri"/>
              </a:rPr>
              <a:t> </a:t>
            </a:r>
            <a:r>
              <a:rPr sz="1992" dirty="0">
                <a:latin typeface="Calibri"/>
                <a:cs typeface="Calibri"/>
              </a:rPr>
              <a:t>biraz</a:t>
            </a:r>
            <a:r>
              <a:rPr sz="1992" spc="179" dirty="0">
                <a:latin typeface="Calibri"/>
                <a:cs typeface="Calibri"/>
              </a:rPr>
              <a:t> </a:t>
            </a:r>
            <a:r>
              <a:rPr sz="1992" b="1" spc="-14" dirty="0">
                <a:latin typeface="Calibri"/>
                <a:cs typeface="Calibri"/>
              </a:rPr>
              <a:t>polinom 	</a:t>
            </a:r>
            <a:r>
              <a:rPr sz="1992" dirty="0">
                <a:latin typeface="Calibri"/>
                <a:cs typeface="Calibri"/>
              </a:rPr>
              <a:t>ve</a:t>
            </a:r>
            <a:r>
              <a:rPr sz="1992" spc="385" dirty="0">
                <a:latin typeface="Calibri"/>
                <a:cs typeface="Calibri"/>
              </a:rPr>
              <a:t>  </a:t>
            </a:r>
            <a:r>
              <a:rPr sz="1992" b="1" dirty="0">
                <a:latin typeface="Calibri"/>
                <a:cs typeface="Calibri"/>
              </a:rPr>
              <a:t>doğrusal</a:t>
            </a:r>
            <a:r>
              <a:rPr sz="1992" b="1" spc="385" dirty="0">
                <a:latin typeface="Calibri"/>
                <a:cs typeface="Calibri"/>
              </a:rPr>
              <a:t>  </a:t>
            </a:r>
            <a:r>
              <a:rPr sz="1992" dirty="0">
                <a:latin typeface="Calibri"/>
                <a:cs typeface="Calibri"/>
              </a:rPr>
              <a:t>regresyona</a:t>
            </a:r>
            <a:r>
              <a:rPr sz="1992" spc="378" dirty="0">
                <a:latin typeface="Calibri"/>
                <a:cs typeface="Calibri"/>
              </a:rPr>
              <a:t>  </a:t>
            </a:r>
            <a:r>
              <a:rPr sz="1992" dirty="0">
                <a:latin typeface="Calibri"/>
                <a:cs typeface="Calibri"/>
              </a:rPr>
              <a:t>benzer.</a:t>
            </a:r>
            <a:r>
              <a:rPr sz="1992" spc="385" dirty="0">
                <a:latin typeface="Calibri"/>
                <a:cs typeface="Calibri"/>
              </a:rPr>
              <a:t>  </a:t>
            </a:r>
            <a:r>
              <a:rPr sz="1992" dirty="0">
                <a:latin typeface="Calibri"/>
                <a:cs typeface="Calibri"/>
              </a:rPr>
              <a:t>Lojistik</a:t>
            </a:r>
            <a:r>
              <a:rPr sz="1992" spc="378" dirty="0">
                <a:latin typeface="Calibri"/>
                <a:cs typeface="Calibri"/>
              </a:rPr>
              <a:t>  </a:t>
            </a:r>
            <a:r>
              <a:rPr sz="1992" spc="-14" dirty="0">
                <a:latin typeface="Calibri"/>
                <a:cs typeface="Calibri"/>
              </a:rPr>
              <a:t>regresyon</a:t>
            </a:r>
            <a:endParaRPr sz="1992">
              <a:latin typeface="Calibri"/>
              <a:cs typeface="Calibri"/>
            </a:endParaRPr>
          </a:p>
        </p:txBody>
      </p:sp>
      <p:sp>
        <p:nvSpPr>
          <p:cNvPr id="4" name="object 4"/>
          <p:cNvSpPr txBox="1"/>
          <p:nvPr/>
        </p:nvSpPr>
        <p:spPr>
          <a:xfrm>
            <a:off x="1297306" y="2137336"/>
            <a:ext cx="4394764" cy="330342"/>
          </a:xfrm>
          <a:prstGeom prst="rect">
            <a:avLst/>
          </a:prstGeom>
        </p:spPr>
        <p:txBody>
          <a:bodyPr vert="horz" wrap="square" lIns="0" tIns="23553" rIns="0" bIns="0" rtlCol="0">
            <a:spAutoFit/>
          </a:bodyPr>
          <a:lstStyle/>
          <a:p>
            <a:pPr marL="17446">
              <a:spcBef>
                <a:spcPts val="185"/>
              </a:spcBef>
              <a:tabLst>
                <a:tab pos="1338107" algn="l"/>
                <a:tab pos="2422376" algn="l"/>
              </a:tabLst>
            </a:pPr>
            <a:r>
              <a:rPr sz="1992" b="1" dirty="0">
                <a:latin typeface="Calibri"/>
                <a:cs typeface="Calibri"/>
              </a:rPr>
              <a:t>hızlıdır</a:t>
            </a:r>
            <a:r>
              <a:rPr sz="1992" b="1" spc="295" dirty="0">
                <a:latin typeface="Calibri"/>
                <a:cs typeface="Calibri"/>
              </a:rPr>
              <a:t>  </a:t>
            </a:r>
            <a:r>
              <a:rPr sz="1992" spc="-34" dirty="0">
                <a:latin typeface="Calibri"/>
                <a:cs typeface="Calibri"/>
              </a:rPr>
              <a:t>ve</a:t>
            </a:r>
            <a:r>
              <a:rPr sz="1992" dirty="0">
                <a:latin typeface="Calibri"/>
                <a:cs typeface="Calibri"/>
              </a:rPr>
              <a:t>	</a:t>
            </a:r>
            <a:r>
              <a:rPr sz="1992" spc="-14" dirty="0">
                <a:latin typeface="Calibri"/>
                <a:cs typeface="Calibri"/>
              </a:rPr>
              <a:t>nispeten</a:t>
            </a:r>
            <a:r>
              <a:rPr sz="1992" dirty="0">
                <a:latin typeface="Calibri"/>
                <a:cs typeface="Calibri"/>
              </a:rPr>
              <a:t>	</a:t>
            </a:r>
            <a:r>
              <a:rPr sz="1992" b="1" dirty="0">
                <a:latin typeface="Calibri"/>
                <a:cs typeface="Calibri"/>
              </a:rPr>
              <a:t>karmaşık</a:t>
            </a:r>
            <a:r>
              <a:rPr sz="1992" b="1" spc="295" dirty="0">
                <a:latin typeface="Calibri"/>
                <a:cs typeface="Calibri"/>
              </a:rPr>
              <a:t>  </a:t>
            </a:r>
            <a:r>
              <a:rPr sz="1992" b="1" spc="-14" dirty="0">
                <a:latin typeface="Calibri"/>
                <a:cs typeface="Calibri"/>
              </a:rPr>
              <a:t>değildir</a:t>
            </a:r>
            <a:endParaRPr sz="1992">
              <a:latin typeface="Calibri"/>
              <a:cs typeface="Calibri"/>
            </a:endParaRPr>
          </a:p>
        </p:txBody>
      </p:sp>
      <p:sp>
        <p:nvSpPr>
          <p:cNvPr id="5" name="object 5"/>
          <p:cNvSpPr txBox="1"/>
          <p:nvPr/>
        </p:nvSpPr>
        <p:spPr>
          <a:xfrm>
            <a:off x="1297305" y="2417855"/>
            <a:ext cx="4283107" cy="330342"/>
          </a:xfrm>
          <a:prstGeom prst="rect">
            <a:avLst/>
          </a:prstGeom>
        </p:spPr>
        <p:txBody>
          <a:bodyPr vert="horz" wrap="square" lIns="0" tIns="23553" rIns="0" bIns="0" rtlCol="0">
            <a:spAutoFit/>
          </a:bodyPr>
          <a:lstStyle/>
          <a:p>
            <a:pPr marL="17446">
              <a:spcBef>
                <a:spcPts val="185"/>
              </a:spcBef>
              <a:tabLst>
                <a:tab pos="1805660" algn="l"/>
                <a:tab pos="2558454" algn="l"/>
                <a:tab pos="3215296" algn="l"/>
              </a:tabLst>
            </a:pPr>
            <a:r>
              <a:rPr sz="1992" spc="-14" dirty="0">
                <a:latin typeface="Calibri"/>
                <a:cs typeface="Calibri"/>
              </a:rPr>
              <a:t>yorumlamanız</a:t>
            </a:r>
            <a:r>
              <a:rPr sz="1992" dirty="0">
                <a:latin typeface="Calibri"/>
                <a:cs typeface="Calibri"/>
              </a:rPr>
              <a:t>	</a:t>
            </a:r>
            <a:r>
              <a:rPr sz="1992" spc="-27" dirty="0">
                <a:latin typeface="Calibri"/>
                <a:cs typeface="Calibri"/>
              </a:rPr>
              <a:t>sizin</a:t>
            </a:r>
            <a:r>
              <a:rPr sz="1992" dirty="0">
                <a:latin typeface="Calibri"/>
                <a:cs typeface="Calibri"/>
              </a:rPr>
              <a:t>	</a:t>
            </a:r>
            <a:r>
              <a:rPr sz="1992" spc="-27" dirty="0">
                <a:latin typeface="Calibri"/>
                <a:cs typeface="Calibri"/>
              </a:rPr>
              <a:t>için</a:t>
            </a:r>
            <a:r>
              <a:rPr sz="1992" dirty="0">
                <a:latin typeface="Calibri"/>
                <a:cs typeface="Calibri"/>
              </a:rPr>
              <a:t>	</a:t>
            </a:r>
            <a:r>
              <a:rPr sz="1992" spc="-14" dirty="0">
                <a:latin typeface="Calibri"/>
                <a:cs typeface="Calibri"/>
              </a:rPr>
              <a:t>uygundur.</a:t>
            </a:r>
            <a:endParaRPr sz="1992">
              <a:latin typeface="Calibri"/>
              <a:cs typeface="Calibri"/>
            </a:endParaRPr>
          </a:p>
        </p:txBody>
      </p:sp>
      <p:sp>
        <p:nvSpPr>
          <p:cNvPr id="6" name="object 6"/>
          <p:cNvSpPr txBox="1"/>
          <p:nvPr/>
        </p:nvSpPr>
        <p:spPr>
          <a:xfrm>
            <a:off x="5824798" y="2137336"/>
            <a:ext cx="1417525" cy="894640"/>
          </a:xfrm>
          <a:prstGeom prst="rect">
            <a:avLst/>
          </a:prstGeom>
        </p:spPr>
        <p:txBody>
          <a:bodyPr vert="horz" wrap="square" lIns="0" tIns="47978" rIns="0" bIns="0" rtlCol="0">
            <a:spAutoFit/>
          </a:bodyPr>
          <a:lstStyle/>
          <a:p>
            <a:pPr marL="17446" marR="6978" indent="6978" algn="just">
              <a:lnSpc>
                <a:spcPct val="92100"/>
              </a:lnSpc>
              <a:spcBef>
                <a:spcPts val="378"/>
              </a:spcBef>
            </a:pPr>
            <a:r>
              <a:rPr sz="1992" dirty="0">
                <a:latin typeface="Calibri"/>
                <a:cs typeface="Calibri"/>
              </a:rPr>
              <a:t>ve</a:t>
            </a:r>
            <a:r>
              <a:rPr sz="1992" spc="240" dirty="0">
                <a:latin typeface="Calibri"/>
                <a:cs typeface="Calibri"/>
              </a:rPr>
              <a:t>  </a:t>
            </a:r>
            <a:r>
              <a:rPr sz="1992" spc="-14" dirty="0">
                <a:latin typeface="Calibri"/>
                <a:cs typeface="Calibri"/>
              </a:rPr>
              <a:t>sonuçları </a:t>
            </a:r>
            <a:r>
              <a:rPr sz="1992" dirty="0">
                <a:latin typeface="Calibri"/>
                <a:cs typeface="Calibri"/>
              </a:rPr>
              <a:t>Esasen</a:t>
            </a:r>
            <a:r>
              <a:rPr sz="1992" spc="337" dirty="0">
                <a:latin typeface="Calibri"/>
                <a:cs typeface="Calibri"/>
              </a:rPr>
              <a:t>   </a:t>
            </a:r>
            <a:r>
              <a:rPr sz="1992" spc="-14" dirty="0">
                <a:latin typeface="Calibri"/>
                <a:cs typeface="Calibri"/>
              </a:rPr>
              <a:t>ikili </a:t>
            </a:r>
            <a:r>
              <a:rPr sz="1992" dirty="0">
                <a:latin typeface="Calibri"/>
                <a:cs typeface="Calibri"/>
              </a:rPr>
              <a:t>rağmen,</a:t>
            </a:r>
            <a:r>
              <a:rPr sz="1992" spc="165" dirty="0">
                <a:latin typeface="Calibri"/>
                <a:cs typeface="Calibri"/>
              </a:rPr>
              <a:t>  </a:t>
            </a:r>
            <a:r>
              <a:rPr sz="1992" spc="-34" dirty="0">
                <a:latin typeface="Calibri"/>
                <a:cs typeface="Calibri"/>
              </a:rPr>
              <a:t>çok</a:t>
            </a:r>
            <a:endParaRPr sz="1992">
              <a:latin typeface="Calibri"/>
              <a:cs typeface="Calibri"/>
            </a:endParaRPr>
          </a:p>
        </p:txBody>
      </p:sp>
      <p:sp>
        <p:nvSpPr>
          <p:cNvPr id="7" name="object 7"/>
          <p:cNvSpPr txBox="1"/>
          <p:nvPr/>
        </p:nvSpPr>
        <p:spPr>
          <a:xfrm>
            <a:off x="1297306" y="2696347"/>
            <a:ext cx="4414828" cy="617107"/>
          </a:xfrm>
          <a:prstGeom prst="rect">
            <a:avLst/>
          </a:prstGeom>
        </p:spPr>
        <p:txBody>
          <a:bodyPr vert="horz" wrap="square" lIns="0" tIns="52339" rIns="0" bIns="0" rtlCol="0">
            <a:spAutoFit/>
          </a:bodyPr>
          <a:lstStyle/>
          <a:p>
            <a:pPr marL="17446" marR="6978">
              <a:lnSpc>
                <a:spcPts val="2212"/>
              </a:lnSpc>
              <a:spcBef>
                <a:spcPts val="412"/>
              </a:spcBef>
            </a:pPr>
            <a:r>
              <a:rPr sz="1992" dirty="0">
                <a:latin typeface="Calibri"/>
                <a:cs typeface="Calibri"/>
              </a:rPr>
              <a:t>sınıflandırma</a:t>
            </a:r>
            <a:r>
              <a:rPr sz="1992" spc="165" dirty="0">
                <a:latin typeface="Calibri"/>
                <a:cs typeface="Calibri"/>
              </a:rPr>
              <a:t>  </a:t>
            </a:r>
            <a:r>
              <a:rPr sz="1992" dirty="0">
                <a:latin typeface="Calibri"/>
                <a:cs typeface="Calibri"/>
              </a:rPr>
              <a:t>için</a:t>
            </a:r>
            <a:r>
              <a:rPr sz="1992" spc="179" dirty="0">
                <a:latin typeface="Calibri"/>
                <a:cs typeface="Calibri"/>
              </a:rPr>
              <a:t>  </a:t>
            </a:r>
            <a:r>
              <a:rPr sz="1992" dirty="0">
                <a:latin typeface="Calibri"/>
                <a:cs typeface="Calibri"/>
              </a:rPr>
              <a:t>bir</a:t>
            </a:r>
            <a:r>
              <a:rPr sz="1992" spc="165" dirty="0">
                <a:latin typeface="Calibri"/>
                <a:cs typeface="Calibri"/>
              </a:rPr>
              <a:t>  </a:t>
            </a:r>
            <a:r>
              <a:rPr sz="1992" dirty="0">
                <a:latin typeface="Calibri"/>
                <a:cs typeface="Calibri"/>
              </a:rPr>
              <a:t>yöntem</a:t>
            </a:r>
            <a:r>
              <a:rPr sz="1992" spc="165" dirty="0">
                <a:latin typeface="Calibri"/>
                <a:cs typeface="Calibri"/>
              </a:rPr>
              <a:t>  </a:t>
            </a:r>
            <a:r>
              <a:rPr sz="1992" spc="-14" dirty="0">
                <a:latin typeface="Calibri"/>
                <a:cs typeface="Calibri"/>
              </a:rPr>
              <a:t>olmasına </a:t>
            </a:r>
            <a:r>
              <a:rPr sz="1992" dirty="0">
                <a:latin typeface="Calibri"/>
                <a:cs typeface="Calibri"/>
              </a:rPr>
              <a:t>sınıflı</a:t>
            </a:r>
            <a:r>
              <a:rPr sz="1992" spc="76" dirty="0">
                <a:latin typeface="Calibri"/>
                <a:cs typeface="Calibri"/>
              </a:rPr>
              <a:t> </a:t>
            </a:r>
            <a:r>
              <a:rPr sz="1992" dirty="0">
                <a:latin typeface="Calibri"/>
                <a:cs typeface="Calibri"/>
              </a:rPr>
              <a:t>problemlere</a:t>
            </a:r>
            <a:r>
              <a:rPr sz="1992" spc="96" dirty="0">
                <a:latin typeface="Calibri"/>
                <a:cs typeface="Calibri"/>
              </a:rPr>
              <a:t> </a:t>
            </a:r>
            <a:r>
              <a:rPr sz="1992" dirty="0">
                <a:latin typeface="Calibri"/>
                <a:cs typeface="Calibri"/>
              </a:rPr>
              <a:t>de</a:t>
            </a:r>
            <a:r>
              <a:rPr sz="1992" spc="76" dirty="0">
                <a:latin typeface="Calibri"/>
                <a:cs typeface="Calibri"/>
              </a:rPr>
              <a:t> </a:t>
            </a:r>
            <a:r>
              <a:rPr sz="1992" spc="-14" dirty="0">
                <a:latin typeface="Calibri"/>
                <a:cs typeface="Calibri"/>
              </a:rPr>
              <a:t>uygulanabilir.</a:t>
            </a:r>
            <a:endParaRPr sz="1992">
              <a:latin typeface="Calibri"/>
              <a:cs typeface="Calibri"/>
            </a:endParaRPr>
          </a:p>
        </p:txBody>
      </p:sp>
      <p:sp>
        <p:nvSpPr>
          <p:cNvPr id="8" name="object 8"/>
          <p:cNvSpPr txBox="1"/>
          <p:nvPr/>
        </p:nvSpPr>
        <p:spPr>
          <a:xfrm>
            <a:off x="1037701" y="3399863"/>
            <a:ext cx="6204835" cy="2604639"/>
          </a:xfrm>
          <a:prstGeom prst="rect">
            <a:avLst/>
          </a:prstGeom>
        </p:spPr>
        <p:txBody>
          <a:bodyPr vert="horz" wrap="square" lIns="0" tIns="52339" rIns="0" bIns="0" rtlCol="0">
            <a:spAutoFit/>
          </a:bodyPr>
          <a:lstStyle/>
          <a:p>
            <a:pPr marL="274774" marR="6978" indent="-258201" algn="just">
              <a:lnSpc>
                <a:spcPts val="2212"/>
              </a:lnSpc>
              <a:spcBef>
                <a:spcPts val="412"/>
              </a:spcBef>
              <a:buFont typeface="Arial MT"/>
              <a:buChar char="•"/>
              <a:tabLst>
                <a:tab pos="276519" algn="l"/>
              </a:tabLst>
            </a:pPr>
            <a:r>
              <a:rPr sz="1992" dirty="0">
                <a:latin typeface="Calibri"/>
                <a:cs typeface="Calibri"/>
              </a:rPr>
              <a:t>Lojistik</a:t>
            </a:r>
            <a:r>
              <a:rPr sz="1992" spc="165" dirty="0">
                <a:latin typeface="Calibri"/>
                <a:cs typeface="Calibri"/>
              </a:rPr>
              <a:t>  </a:t>
            </a:r>
            <a:r>
              <a:rPr sz="1992" dirty="0">
                <a:latin typeface="Calibri"/>
                <a:cs typeface="Calibri"/>
              </a:rPr>
              <a:t>regresyonun</a:t>
            </a:r>
            <a:r>
              <a:rPr sz="1992" spc="165" dirty="0">
                <a:latin typeface="Calibri"/>
                <a:cs typeface="Calibri"/>
              </a:rPr>
              <a:t>  </a:t>
            </a:r>
            <a:r>
              <a:rPr sz="1992" dirty="0">
                <a:latin typeface="Calibri"/>
                <a:cs typeface="Calibri"/>
              </a:rPr>
              <a:t>ne</a:t>
            </a:r>
            <a:r>
              <a:rPr sz="1992" spc="165" dirty="0">
                <a:latin typeface="Calibri"/>
                <a:cs typeface="Calibri"/>
              </a:rPr>
              <a:t>  </a:t>
            </a:r>
            <a:r>
              <a:rPr sz="1992" dirty="0">
                <a:latin typeface="Calibri"/>
                <a:cs typeface="Calibri"/>
              </a:rPr>
              <a:t>olduğunu</a:t>
            </a:r>
            <a:r>
              <a:rPr sz="1992" spc="172" dirty="0">
                <a:latin typeface="Calibri"/>
                <a:cs typeface="Calibri"/>
              </a:rPr>
              <a:t>  </a:t>
            </a:r>
            <a:r>
              <a:rPr sz="1992" dirty="0">
                <a:latin typeface="Calibri"/>
                <a:cs typeface="Calibri"/>
              </a:rPr>
              <a:t>ve</a:t>
            </a:r>
            <a:r>
              <a:rPr sz="1992" spc="172" dirty="0">
                <a:latin typeface="Calibri"/>
                <a:cs typeface="Calibri"/>
              </a:rPr>
              <a:t>  </a:t>
            </a:r>
            <a:r>
              <a:rPr sz="1992" dirty="0">
                <a:latin typeface="Calibri"/>
                <a:cs typeface="Calibri"/>
              </a:rPr>
              <a:t>nasıl</a:t>
            </a:r>
            <a:r>
              <a:rPr sz="1992" spc="165" dirty="0">
                <a:latin typeface="Calibri"/>
                <a:cs typeface="Calibri"/>
              </a:rPr>
              <a:t>  </a:t>
            </a:r>
            <a:r>
              <a:rPr sz="1992" spc="-14" dirty="0">
                <a:latin typeface="Calibri"/>
                <a:cs typeface="Calibri"/>
              </a:rPr>
              <a:t>çalıştığını 	</a:t>
            </a:r>
            <a:r>
              <a:rPr sz="1992" dirty="0">
                <a:latin typeface="Calibri"/>
                <a:cs typeface="Calibri"/>
              </a:rPr>
              <a:t>anlamak</a:t>
            </a:r>
            <a:r>
              <a:rPr sz="1992" spc="151" dirty="0">
                <a:latin typeface="Calibri"/>
                <a:cs typeface="Calibri"/>
              </a:rPr>
              <a:t> </a:t>
            </a:r>
            <a:r>
              <a:rPr sz="1992" dirty="0">
                <a:latin typeface="Calibri"/>
                <a:cs typeface="Calibri"/>
              </a:rPr>
              <a:t>için</a:t>
            </a:r>
            <a:r>
              <a:rPr sz="1992" spc="172" dirty="0">
                <a:latin typeface="Calibri"/>
                <a:cs typeface="Calibri"/>
              </a:rPr>
              <a:t> </a:t>
            </a:r>
            <a:r>
              <a:rPr sz="1992" b="1" dirty="0">
                <a:latin typeface="Calibri"/>
                <a:cs typeface="Calibri"/>
              </a:rPr>
              <a:t>sigmoid</a:t>
            </a:r>
            <a:r>
              <a:rPr sz="1992" b="1" spc="151" dirty="0">
                <a:latin typeface="Calibri"/>
                <a:cs typeface="Calibri"/>
              </a:rPr>
              <a:t> </a:t>
            </a:r>
            <a:r>
              <a:rPr sz="1992" b="1" dirty="0">
                <a:latin typeface="Calibri"/>
                <a:cs typeface="Calibri"/>
              </a:rPr>
              <a:t>işlevini</a:t>
            </a:r>
            <a:r>
              <a:rPr sz="1992" b="1" spc="131" dirty="0">
                <a:latin typeface="Calibri"/>
                <a:cs typeface="Calibri"/>
              </a:rPr>
              <a:t> </a:t>
            </a:r>
            <a:r>
              <a:rPr sz="1992" dirty="0">
                <a:latin typeface="Calibri"/>
                <a:cs typeface="Calibri"/>
              </a:rPr>
              <a:t>ve</a:t>
            </a:r>
            <a:r>
              <a:rPr sz="1992" spc="157" dirty="0">
                <a:latin typeface="Calibri"/>
                <a:cs typeface="Calibri"/>
              </a:rPr>
              <a:t> </a:t>
            </a:r>
            <a:r>
              <a:rPr sz="1992" b="1" dirty="0">
                <a:latin typeface="Calibri"/>
                <a:cs typeface="Calibri"/>
              </a:rPr>
              <a:t>doğal</a:t>
            </a:r>
            <a:r>
              <a:rPr sz="1992" b="1" spc="157" dirty="0">
                <a:latin typeface="Calibri"/>
                <a:cs typeface="Calibri"/>
              </a:rPr>
              <a:t> </a:t>
            </a:r>
            <a:r>
              <a:rPr sz="1992" b="1" dirty="0">
                <a:latin typeface="Calibri"/>
                <a:cs typeface="Calibri"/>
              </a:rPr>
              <a:t>logaritma</a:t>
            </a:r>
            <a:r>
              <a:rPr sz="1992" b="1" spc="131" dirty="0">
                <a:latin typeface="Calibri"/>
                <a:cs typeface="Calibri"/>
              </a:rPr>
              <a:t> </a:t>
            </a:r>
            <a:r>
              <a:rPr sz="1992" b="1" spc="-14" dirty="0">
                <a:latin typeface="Calibri"/>
                <a:cs typeface="Calibri"/>
              </a:rPr>
              <a:t>işlevini 	</a:t>
            </a:r>
            <a:r>
              <a:rPr sz="1992" dirty="0">
                <a:latin typeface="Calibri"/>
                <a:cs typeface="Calibri"/>
              </a:rPr>
              <a:t>anlamanız</a:t>
            </a:r>
            <a:r>
              <a:rPr sz="1992" spc="103" dirty="0">
                <a:latin typeface="Calibri"/>
                <a:cs typeface="Calibri"/>
              </a:rPr>
              <a:t> </a:t>
            </a:r>
            <a:r>
              <a:rPr sz="1992" spc="-14" dirty="0">
                <a:latin typeface="Calibri"/>
                <a:cs typeface="Calibri"/>
              </a:rPr>
              <a:t>gerekir.</a:t>
            </a:r>
            <a:endParaRPr sz="1992">
              <a:latin typeface="Calibri"/>
              <a:cs typeface="Calibri"/>
            </a:endParaRPr>
          </a:p>
          <a:p>
            <a:pPr marL="274774" marR="8723" indent="-258201" algn="just">
              <a:lnSpc>
                <a:spcPct val="92100"/>
              </a:lnSpc>
              <a:spcBef>
                <a:spcPts val="1078"/>
              </a:spcBef>
              <a:buFont typeface="Arial MT"/>
              <a:buChar char="•"/>
              <a:tabLst>
                <a:tab pos="276519" algn="l"/>
              </a:tabLst>
            </a:pPr>
            <a:r>
              <a:rPr sz="1992" b="1" dirty="0">
                <a:latin typeface="Calibri"/>
                <a:cs typeface="Calibri"/>
              </a:rPr>
              <a:t>Sigmoid</a:t>
            </a:r>
            <a:r>
              <a:rPr sz="1992" b="1" spc="584" dirty="0">
                <a:latin typeface="Calibri"/>
                <a:cs typeface="Calibri"/>
              </a:rPr>
              <a:t> </a:t>
            </a:r>
            <a:r>
              <a:rPr sz="1992" b="1" dirty="0">
                <a:latin typeface="Calibri"/>
                <a:cs typeface="Calibri"/>
              </a:rPr>
              <a:t>işlevi</a:t>
            </a:r>
            <a:r>
              <a:rPr sz="1992" dirty="0">
                <a:latin typeface="Calibri"/>
                <a:cs typeface="Calibri"/>
              </a:rPr>
              <a:t>,</a:t>
            </a:r>
            <a:r>
              <a:rPr sz="1992" spc="584" dirty="0">
                <a:latin typeface="Calibri"/>
                <a:cs typeface="Calibri"/>
              </a:rPr>
              <a:t> </a:t>
            </a:r>
            <a:r>
              <a:rPr sz="1992" dirty="0">
                <a:latin typeface="Calibri"/>
                <a:cs typeface="Calibri"/>
              </a:rPr>
              <a:t>etki</a:t>
            </a:r>
            <a:r>
              <a:rPr sz="1992" spc="562" dirty="0">
                <a:latin typeface="Calibri"/>
                <a:cs typeface="Calibri"/>
              </a:rPr>
              <a:t> </a:t>
            </a:r>
            <a:r>
              <a:rPr sz="1992" dirty="0">
                <a:latin typeface="Calibri"/>
                <a:cs typeface="Calibri"/>
              </a:rPr>
              <a:t>alanının</a:t>
            </a:r>
            <a:r>
              <a:rPr sz="1992" spc="596" dirty="0">
                <a:latin typeface="Calibri"/>
                <a:cs typeface="Calibri"/>
              </a:rPr>
              <a:t> </a:t>
            </a:r>
            <a:r>
              <a:rPr sz="1992" dirty="0">
                <a:latin typeface="Calibri"/>
                <a:cs typeface="Calibri"/>
              </a:rPr>
              <a:t>çoğunda</a:t>
            </a:r>
            <a:r>
              <a:rPr sz="1992" spc="611" dirty="0">
                <a:latin typeface="Calibri"/>
                <a:cs typeface="Calibri"/>
              </a:rPr>
              <a:t> </a:t>
            </a:r>
            <a:r>
              <a:rPr sz="1992" b="1" dirty="0">
                <a:latin typeface="Calibri"/>
                <a:cs typeface="Calibri"/>
              </a:rPr>
              <a:t>0</a:t>
            </a:r>
            <a:r>
              <a:rPr sz="1992" b="1" spc="570" dirty="0">
                <a:latin typeface="Calibri"/>
                <a:cs typeface="Calibri"/>
              </a:rPr>
              <a:t> </a:t>
            </a:r>
            <a:r>
              <a:rPr sz="1992" b="1" dirty="0">
                <a:latin typeface="Calibri"/>
                <a:cs typeface="Calibri"/>
              </a:rPr>
              <a:t>veya</a:t>
            </a:r>
            <a:r>
              <a:rPr sz="1992" b="1" spc="577" dirty="0">
                <a:latin typeface="Calibri"/>
                <a:cs typeface="Calibri"/>
              </a:rPr>
              <a:t> </a:t>
            </a:r>
            <a:r>
              <a:rPr sz="1992" b="1" dirty="0">
                <a:latin typeface="Calibri"/>
                <a:cs typeface="Calibri"/>
              </a:rPr>
              <a:t>1'e</a:t>
            </a:r>
            <a:r>
              <a:rPr sz="1992" b="1" spc="577" dirty="0">
                <a:latin typeface="Calibri"/>
                <a:cs typeface="Calibri"/>
              </a:rPr>
              <a:t> </a:t>
            </a:r>
            <a:r>
              <a:rPr sz="1992" b="1" spc="-34" dirty="0">
                <a:latin typeface="Calibri"/>
                <a:cs typeface="Calibri"/>
              </a:rPr>
              <a:t>çok 	</a:t>
            </a:r>
            <a:r>
              <a:rPr sz="1992" b="1" dirty="0">
                <a:latin typeface="Calibri"/>
                <a:cs typeface="Calibri"/>
              </a:rPr>
              <a:t>yakın</a:t>
            </a:r>
            <a:r>
              <a:rPr sz="1992" b="1" spc="481" dirty="0">
                <a:latin typeface="Calibri"/>
                <a:cs typeface="Calibri"/>
              </a:rPr>
              <a:t> </a:t>
            </a:r>
            <a:r>
              <a:rPr sz="1992" b="1" dirty="0">
                <a:latin typeface="Calibri"/>
                <a:cs typeface="Calibri"/>
              </a:rPr>
              <a:t>değerlere</a:t>
            </a:r>
            <a:r>
              <a:rPr sz="1992" b="1" spc="495" dirty="0">
                <a:latin typeface="Calibri"/>
                <a:cs typeface="Calibri"/>
              </a:rPr>
              <a:t> </a:t>
            </a:r>
            <a:r>
              <a:rPr sz="1992" b="1" dirty="0">
                <a:latin typeface="Calibri"/>
                <a:cs typeface="Calibri"/>
              </a:rPr>
              <a:t>sahiptir.</a:t>
            </a:r>
            <a:r>
              <a:rPr sz="1992" b="1" spc="501" dirty="0">
                <a:latin typeface="Calibri"/>
                <a:cs typeface="Calibri"/>
              </a:rPr>
              <a:t> </a:t>
            </a:r>
            <a:r>
              <a:rPr sz="1992" dirty="0">
                <a:latin typeface="Calibri"/>
                <a:cs typeface="Calibri"/>
              </a:rPr>
              <a:t>Bu</a:t>
            </a:r>
            <a:r>
              <a:rPr sz="1992" spc="515" dirty="0">
                <a:latin typeface="Calibri"/>
                <a:cs typeface="Calibri"/>
              </a:rPr>
              <a:t> </a:t>
            </a:r>
            <a:r>
              <a:rPr sz="1992" dirty="0">
                <a:latin typeface="Calibri"/>
                <a:cs typeface="Calibri"/>
              </a:rPr>
              <a:t>gerçek</a:t>
            </a:r>
            <a:r>
              <a:rPr sz="1992" spc="495" dirty="0">
                <a:latin typeface="Calibri"/>
                <a:cs typeface="Calibri"/>
              </a:rPr>
              <a:t> </a:t>
            </a:r>
            <a:r>
              <a:rPr sz="1992" dirty="0">
                <a:latin typeface="Calibri"/>
                <a:cs typeface="Calibri"/>
              </a:rPr>
              <a:t>onu</a:t>
            </a:r>
            <a:r>
              <a:rPr sz="1992" spc="488" dirty="0">
                <a:latin typeface="Calibri"/>
                <a:cs typeface="Calibri"/>
              </a:rPr>
              <a:t> </a:t>
            </a:r>
            <a:r>
              <a:rPr sz="1992" spc="-14" dirty="0">
                <a:latin typeface="Calibri"/>
                <a:cs typeface="Calibri"/>
              </a:rPr>
              <a:t>sınıflandırma 	</a:t>
            </a:r>
            <a:r>
              <a:rPr sz="1992" dirty="0">
                <a:latin typeface="Calibri"/>
                <a:cs typeface="Calibri"/>
              </a:rPr>
              <a:t>yöntemlerinde</a:t>
            </a:r>
            <a:r>
              <a:rPr sz="1992" spc="48" dirty="0">
                <a:latin typeface="Calibri"/>
                <a:cs typeface="Calibri"/>
              </a:rPr>
              <a:t> </a:t>
            </a:r>
            <a:r>
              <a:rPr sz="1992" dirty="0">
                <a:latin typeface="Calibri"/>
                <a:cs typeface="Calibri"/>
              </a:rPr>
              <a:t>uygulamaya</a:t>
            </a:r>
            <a:r>
              <a:rPr sz="1992" spc="76" dirty="0">
                <a:latin typeface="Calibri"/>
                <a:cs typeface="Calibri"/>
              </a:rPr>
              <a:t> </a:t>
            </a:r>
            <a:r>
              <a:rPr sz="1992" dirty="0">
                <a:latin typeface="Calibri"/>
                <a:cs typeface="Calibri"/>
              </a:rPr>
              <a:t>uygun</a:t>
            </a:r>
            <a:r>
              <a:rPr sz="1992" spc="76" dirty="0">
                <a:latin typeface="Calibri"/>
                <a:cs typeface="Calibri"/>
              </a:rPr>
              <a:t> </a:t>
            </a:r>
            <a:r>
              <a:rPr sz="1992" dirty="0">
                <a:latin typeface="Calibri"/>
                <a:cs typeface="Calibri"/>
              </a:rPr>
              <a:t>hale</a:t>
            </a:r>
            <a:r>
              <a:rPr sz="1992" spc="96" dirty="0">
                <a:latin typeface="Calibri"/>
                <a:cs typeface="Calibri"/>
              </a:rPr>
              <a:t> </a:t>
            </a:r>
            <a:r>
              <a:rPr sz="1992" spc="-14" dirty="0">
                <a:latin typeface="Calibri"/>
                <a:cs typeface="Calibri"/>
              </a:rPr>
              <a:t>getirir.</a:t>
            </a:r>
            <a:endParaRPr sz="1992">
              <a:latin typeface="Calibri"/>
              <a:cs typeface="Calibri"/>
            </a:endParaRPr>
          </a:p>
          <a:p>
            <a:pPr marL="274774" marR="9595" indent="-258201" algn="just">
              <a:lnSpc>
                <a:spcPts val="2170"/>
              </a:lnSpc>
              <a:spcBef>
                <a:spcPts val="1223"/>
              </a:spcBef>
              <a:buFont typeface="Arial MT"/>
              <a:buChar char="•"/>
              <a:tabLst>
                <a:tab pos="276519" algn="l"/>
              </a:tabLst>
            </a:pPr>
            <a:r>
              <a:rPr sz="1992" dirty="0">
                <a:latin typeface="Calibri"/>
                <a:cs typeface="Calibri"/>
              </a:rPr>
              <a:t>Bu</a:t>
            </a:r>
            <a:r>
              <a:rPr sz="1992" spc="309" dirty="0">
                <a:latin typeface="Calibri"/>
                <a:cs typeface="Calibri"/>
              </a:rPr>
              <a:t> </a:t>
            </a:r>
            <a:r>
              <a:rPr sz="1992" dirty="0">
                <a:latin typeface="Calibri"/>
                <a:cs typeface="Calibri"/>
              </a:rPr>
              <a:t>görüntü,</a:t>
            </a:r>
            <a:r>
              <a:rPr sz="1992" spc="323" dirty="0">
                <a:latin typeface="Calibri"/>
                <a:cs typeface="Calibri"/>
              </a:rPr>
              <a:t> </a:t>
            </a:r>
            <a:r>
              <a:rPr sz="1992" dirty="0">
                <a:latin typeface="Calibri"/>
                <a:cs typeface="Calibri"/>
              </a:rPr>
              <a:t>bazı</a:t>
            </a:r>
            <a:r>
              <a:rPr sz="1992" spc="330" dirty="0">
                <a:latin typeface="Calibri"/>
                <a:cs typeface="Calibri"/>
              </a:rPr>
              <a:t> </a:t>
            </a:r>
            <a:r>
              <a:rPr sz="1992" dirty="0">
                <a:latin typeface="Calibri"/>
                <a:cs typeface="Calibri"/>
              </a:rPr>
              <a:t>değişken</a:t>
            </a:r>
            <a:r>
              <a:rPr sz="1992" spc="302" dirty="0">
                <a:latin typeface="Calibri"/>
                <a:cs typeface="Calibri"/>
              </a:rPr>
              <a:t> </a:t>
            </a:r>
            <a:r>
              <a:rPr sz="1992" dirty="0">
                <a:latin typeface="Times New Roman"/>
                <a:cs typeface="Times New Roman"/>
              </a:rPr>
              <a:t>𝑥</a:t>
            </a:r>
            <a:r>
              <a:rPr sz="1992" dirty="0">
                <a:latin typeface="Calibri"/>
                <a:cs typeface="Calibri"/>
              </a:rPr>
              <a:t>'nin</a:t>
            </a:r>
            <a:r>
              <a:rPr sz="1992" spc="315" dirty="0">
                <a:latin typeface="Calibri"/>
                <a:cs typeface="Calibri"/>
              </a:rPr>
              <a:t> </a:t>
            </a:r>
            <a:r>
              <a:rPr sz="1992" dirty="0">
                <a:latin typeface="Calibri"/>
                <a:cs typeface="Calibri"/>
              </a:rPr>
              <a:t>sigmoid</a:t>
            </a:r>
            <a:r>
              <a:rPr sz="1992" spc="330" dirty="0">
                <a:latin typeface="Calibri"/>
                <a:cs typeface="Calibri"/>
              </a:rPr>
              <a:t> </a:t>
            </a:r>
            <a:r>
              <a:rPr sz="1992" spc="-14" dirty="0">
                <a:latin typeface="Calibri"/>
                <a:cs typeface="Calibri"/>
              </a:rPr>
              <a:t>fonksiyonunu 	</a:t>
            </a:r>
            <a:r>
              <a:rPr sz="1992" dirty="0">
                <a:latin typeface="Calibri"/>
                <a:cs typeface="Calibri"/>
              </a:rPr>
              <a:t>(veya</a:t>
            </a:r>
            <a:r>
              <a:rPr sz="1992" spc="41" dirty="0">
                <a:latin typeface="Calibri"/>
                <a:cs typeface="Calibri"/>
              </a:rPr>
              <a:t> </a:t>
            </a:r>
            <a:r>
              <a:rPr sz="1992" dirty="0">
                <a:latin typeface="Calibri"/>
                <a:cs typeface="Calibri"/>
              </a:rPr>
              <a:t>S-şekilli</a:t>
            </a:r>
            <a:r>
              <a:rPr sz="1992" spc="48" dirty="0">
                <a:latin typeface="Calibri"/>
                <a:cs typeface="Calibri"/>
              </a:rPr>
              <a:t> </a:t>
            </a:r>
            <a:r>
              <a:rPr sz="1992" dirty="0">
                <a:latin typeface="Calibri"/>
                <a:cs typeface="Calibri"/>
              </a:rPr>
              <a:t>eğri)</a:t>
            </a:r>
            <a:r>
              <a:rPr sz="1992" spc="82" dirty="0">
                <a:latin typeface="Calibri"/>
                <a:cs typeface="Calibri"/>
              </a:rPr>
              <a:t> </a:t>
            </a:r>
            <a:r>
              <a:rPr sz="1992" spc="-14" dirty="0">
                <a:latin typeface="Calibri"/>
                <a:cs typeface="Calibri"/>
              </a:rPr>
              <a:t>gösterir.</a:t>
            </a:r>
            <a:endParaRPr sz="1992">
              <a:latin typeface="Calibri"/>
              <a:cs typeface="Calibri"/>
            </a:endParaRPr>
          </a:p>
        </p:txBody>
      </p:sp>
      <p:pic>
        <p:nvPicPr>
          <p:cNvPr id="9" name="object 9"/>
          <p:cNvPicPr/>
          <p:nvPr/>
        </p:nvPicPr>
        <p:blipFill>
          <a:blip r:embed="rId2" cstate="print"/>
          <a:stretch>
            <a:fillRect/>
          </a:stretch>
        </p:blipFill>
        <p:spPr>
          <a:xfrm>
            <a:off x="7319140" y="2539688"/>
            <a:ext cx="6032159" cy="2697211"/>
          </a:xfrm>
          <a:prstGeom prst="rect">
            <a:avLst/>
          </a:prstGeom>
        </p:spPr>
      </p:pic>
      <p:pic>
        <p:nvPicPr>
          <p:cNvPr id="10" name="object 10"/>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7701" y="364158"/>
            <a:ext cx="11052699" cy="715180"/>
          </a:xfrm>
          <a:prstGeom prst="rect">
            <a:avLst/>
          </a:prstGeom>
        </p:spPr>
        <p:txBody>
          <a:bodyPr vert="horz" wrap="square" lIns="0" tIns="17446" rIns="0" bIns="0" rtlCol="0">
            <a:spAutoFit/>
          </a:bodyPr>
          <a:lstStyle/>
          <a:p>
            <a:pPr marL="17446">
              <a:spcBef>
                <a:spcPts val="137"/>
              </a:spcBef>
            </a:pPr>
            <a:r>
              <a:rPr sz="4533" dirty="0"/>
              <a:t>2-</a:t>
            </a:r>
            <a:r>
              <a:rPr sz="4533" spc="-137" dirty="0"/>
              <a:t> </a:t>
            </a:r>
            <a:r>
              <a:rPr sz="4533" dirty="0"/>
              <a:t>Sınıflandırma</a:t>
            </a:r>
            <a:r>
              <a:rPr sz="4533" spc="-124" dirty="0"/>
              <a:t> </a:t>
            </a:r>
            <a:r>
              <a:rPr sz="4533" spc="-14" dirty="0"/>
              <a:t>Algoritmaları</a:t>
            </a:r>
            <a:endParaRPr sz="4533" dirty="0"/>
          </a:p>
        </p:txBody>
      </p:sp>
      <p:sp>
        <p:nvSpPr>
          <p:cNvPr id="3" name="object 3"/>
          <p:cNvSpPr txBox="1"/>
          <p:nvPr/>
        </p:nvSpPr>
        <p:spPr>
          <a:xfrm>
            <a:off x="1037701" y="1186334"/>
            <a:ext cx="10177395" cy="2654336"/>
          </a:xfrm>
          <a:prstGeom prst="rect">
            <a:avLst/>
          </a:prstGeom>
        </p:spPr>
        <p:txBody>
          <a:bodyPr vert="horz" wrap="square" lIns="0" tIns="135210" rIns="0" bIns="0" rtlCol="0">
            <a:spAutoFit/>
          </a:bodyPr>
          <a:lstStyle/>
          <a:p>
            <a:pPr marL="275647" indent="-258201">
              <a:spcBef>
                <a:spcPts val="1065"/>
              </a:spcBef>
              <a:buFont typeface="Arial MT"/>
              <a:buChar char="•"/>
              <a:tabLst>
                <a:tab pos="275647" algn="l"/>
              </a:tabLst>
            </a:pPr>
            <a:r>
              <a:rPr sz="1992" dirty="0">
                <a:latin typeface="Calibri"/>
                <a:cs typeface="Calibri"/>
              </a:rPr>
              <a:t>Bir</a:t>
            </a:r>
            <a:r>
              <a:rPr sz="1992" spc="82" dirty="0">
                <a:latin typeface="Calibri"/>
                <a:cs typeface="Calibri"/>
              </a:rPr>
              <a:t> </a:t>
            </a:r>
            <a:r>
              <a:rPr sz="1992" dirty="0">
                <a:latin typeface="Calibri"/>
                <a:cs typeface="Calibri"/>
              </a:rPr>
              <a:t>dizi</a:t>
            </a:r>
            <a:r>
              <a:rPr sz="1992" spc="89" dirty="0">
                <a:latin typeface="Calibri"/>
                <a:cs typeface="Calibri"/>
              </a:rPr>
              <a:t> </a:t>
            </a:r>
            <a:r>
              <a:rPr sz="1992" dirty="0">
                <a:latin typeface="Calibri"/>
                <a:cs typeface="Calibri"/>
              </a:rPr>
              <a:t>öğenin</a:t>
            </a:r>
            <a:r>
              <a:rPr sz="1992" spc="96" dirty="0">
                <a:latin typeface="Calibri"/>
                <a:cs typeface="Calibri"/>
              </a:rPr>
              <a:t> </a:t>
            </a:r>
            <a:r>
              <a:rPr sz="1992" b="1" dirty="0">
                <a:latin typeface="Calibri"/>
                <a:cs typeface="Calibri"/>
              </a:rPr>
              <a:t>sınıfını</a:t>
            </a:r>
            <a:r>
              <a:rPr sz="1992" b="1" spc="62" dirty="0">
                <a:latin typeface="Calibri"/>
                <a:cs typeface="Calibri"/>
              </a:rPr>
              <a:t> </a:t>
            </a:r>
            <a:r>
              <a:rPr sz="1992" dirty="0">
                <a:latin typeface="Calibri"/>
                <a:cs typeface="Calibri"/>
              </a:rPr>
              <a:t>veya</a:t>
            </a:r>
            <a:r>
              <a:rPr sz="1992" spc="69" dirty="0">
                <a:latin typeface="Calibri"/>
                <a:cs typeface="Calibri"/>
              </a:rPr>
              <a:t> </a:t>
            </a:r>
            <a:r>
              <a:rPr sz="1992" b="1" dirty="0">
                <a:latin typeface="Calibri"/>
                <a:cs typeface="Calibri"/>
              </a:rPr>
              <a:t>kategorisini</a:t>
            </a:r>
            <a:r>
              <a:rPr sz="1992" b="1" spc="41" dirty="0">
                <a:latin typeface="Calibri"/>
                <a:cs typeface="Calibri"/>
              </a:rPr>
              <a:t> </a:t>
            </a:r>
            <a:r>
              <a:rPr sz="1992" dirty="0">
                <a:latin typeface="Calibri"/>
                <a:cs typeface="Calibri"/>
              </a:rPr>
              <a:t>tahmin</a:t>
            </a:r>
            <a:r>
              <a:rPr sz="1992" spc="76" dirty="0">
                <a:latin typeface="Calibri"/>
                <a:cs typeface="Calibri"/>
              </a:rPr>
              <a:t> </a:t>
            </a:r>
            <a:r>
              <a:rPr sz="1992" dirty="0">
                <a:latin typeface="Calibri"/>
                <a:cs typeface="Calibri"/>
              </a:rPr>
              <a:t>etmek</a:t>
            </a:r>
            <a:r>
              <a:rPr sz="1992" spc="69" dirty="0">
                <a:latin typeface="Calibri"/>
                <a:cs typeface="Calibri"/>
              </a:rPr>
              <a:t> </a:t>
            </a:r>
            <a:r>
              <a:rPr sz="1992" dirty="0">
                <a:latin typeface="Calibri"/>
                <a:cs typeface="Calibri"/>
              </a:rPr>
              <a:t>için</a:t>
            </a:r>
            <a:r>
              <a:rPr sz="1992" spc="96" dirty="0">
                <a:latin typeface="Calibri"/>
                <a:cs typeface="Calibri"/>
              </a:rPr>
              <a:t> </a:t>
            </a:r>
            <a:r>
              <a:rPr sz="1992" dirty="0">
                <a:latin typeface="Calibri"/>
                <a:cs typeface="Calibri"/>
              </a:rPr>
              <a:t>sınıflandırma</a:t>
            </a:r>
            <a:r>
              <a:rPr sz="1992" spc="117" dirty="0">
                <a:latin typeface="Calibri"/>
                <a:cs typeface="Calibri"/>
              </a:rPr>
              <a:t> </a:t>
            </a:r>
            <a:r>
              <a:rPr sz="1992" dirty="0">
                <a:latin typeface="Calibri"/>
                <a:cs typeface="Calibri"/>
              </a:rPr>
              <a:t>algoritmaları</a:t>
            </a:r>
            <a:r>
              <a:rPr sz="1992" spc="110" dirty="0">
                <a:latin typeface="Calibri"/>
                <a:cs typeface="Calibri"/>
              </a:rPr>
              <a:t> </a:t>
            </a:r>
            <a:r>
              <a:rPr sz="1992" spc="-14" dirty="0">
                <a:latin typeface="Calibri"/>
                <a:cs typeface="Calibri"/>
              </a:rPr>
              <a:t>kullanılır.</a:t>
            </a:r>
            <a:endParaRPr sz="1992">
              <a:latin typeface="Calibri"/>
              <a:cs typeface="Calibri"/>
            </a:endParaRPr>
          </a:p>
          <a:p>
            <a:pPr marL="275647" indent="-258201">
              <a:spcBef>
                <a:spcPts val="941"/>
              </a:spcBef>
              <a:buFont typeface="Arial MT"/>
              <a:buChar char="•"/>
              <a:tabLst>
                <a:tab pos="275647" algn="l"/>
              </a:tabLst>
            </a:pPr>
            <a:r>
              <a:rPr sz="1992" b="1" dirty="0">
                <a:latin typeface="Calibri"/>
                <a:cs typeface="Calibri"/>
              </a:rPr>
              <a:t>Sınıflandırma</a:t>
            </a:r>
            <a:r>
              <a:rPr sz="1992" b="1" spc="254" dirty="0">
                <a:latin typeface="Calibri"/>
                <a:cs typeface="Calibri"/>
              </a:rPr>
              <a:t> </a:t>
            </a:r>
            <a:r>
              <a:rPr sz="1992" b="1" spc="-14" dirty="0">
                <a:latin typeface="Calibri"/>
                <a:cs typeface="Calibri"/>
              </a:rPr>
              <a:t>algoritmaları:</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Decision</a:t>
            </a:r>
            <a:r>
              <a:rPr sz="1992" spc="48" dirty="0">
                <a:latin typeface="Calibri"/>
                <a:cs typeface="Calibri"/>
              </a:rPr>
              <a:t> </a:t>
            </a:r>
            <a:r>
              <a:rPr sz="1992" dirty="0">
                <a:latin typeface="Calibri"/>
                <a:cs typeface="Calibri"/>
              </a:rPr>
              <a:t>Trees</a:t>
            </a:r>
            <a:r>
              <a:rPr sz="1992" spc="14" dirty="0">
                <a:latin typeface="Calibri"/>
                <a:cs typeface="Calibri"/>
              </a:rPr>
              <a:t> </a:t>
            </a:r>
            <a:r>
              <a:rPr sz="1992" dirty="0">
                <a:latin typeface="Calibri"/>
                <a:cs typeface="Calibri"/>
              </a:rPr>
              <a:t>(Karar</a:t>
            </a:r>
            <a:r>
              <a:rPr sz="1992" spc="27" dirty="0">
                <a:latin typeface="Calibri"/>
                <a:cs typeface="Calibri"/>
              </a:rPr>
              <a:t> </a:t>
            </a:r>
            <a:r>
              <a:rPr sz="1992" spc="-14" dirty="0">
                <a:latin typeface="Calibri"/>
                <a:cs typeface="Calibri"/>
              </a:rPr>
              <a:t>Ağaçları)</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K-Nearest</a:t>
            </a:r>
            <a:r>
              <a:rPr sz="1992" spc="41" dirty="0">
                <a:latin typeface="Calibri"/>
                <a:cs typeface="Calibri"/>
              </a:rPr>
              <a:t> </a:t>
            </a:r>
            <a:r>
              <a:rPr sz="1992" dirty="0">
                <a:latin typeface="Calibri"/>
                <a:cs typeface="Calibri"/>
              </a:rPr>
              <a:t>Neighbors</a:t>
            </a:r>
            <a:r>
              <a:rPr sz="1992" spc="69" dirty="0">
                <a:latin typeface="Calibri"/>
                <a:cs typeface="Calibri"/>
              </a:rPr>
              <a:t> </a:t>
            </a:r>
            <a:r>
              <a:rPr sz="1992" dirty="0">
                <a:latin typeface="Calibri"/>
                <a:cs typeface="Calibri"/>
              </a:rPr>
              <a:t>(K-En</a:t>
            </a:r>
            <a:r>
              <a:rPr sz="1992" spc="41" dirty="0">
                <a:latin typeface="Calibri"/>
                <a:cs typeface="Calibri"/>
              </a:rPr>
              <a:t> </a:t>
            </a:r>
            <a:r>
              <a:rPr sz="1992" dirty="0">
                <a:latin typeface="Calibri"/>
                <a:cs typeface="Calibri"/>
              </a:rPr>
              <a:t>Yakın</a:t>
            </a:r>
            <a:r>
              <a:rPr sz="1992" spc="62" dirty="0">
                <a:latin typeface="Calibri"/>
                <a:cs typeface="Calibri"/>
              </a:rPr>
              <a:t> </a:t>
            </a:r>
            <a:r>
              <a:rPr sz="1992" spc="-14" dirty="0">
                <a:latin typeface="Calibri"/>
                <a:cs typeface="Calibri"/>
              </a:rPr>
              <a:t>komşular)</a:t>
            </a:r>
            <a:endParaRPr sz="1992">
              <a:latin typeface="Calibri"/>
              <a:cs typeface="Calibri"/>
            </a:endParaRPr>
          </a:p>
          <a:p>
            <a:pPr marL="792048" lvl="1" indent="-255584">
              <a:spcBef>
                <a:spcPts val="385"/>
              </a:spcBef>
              <a:buFont typeface="Arial MT"/>
              <a:buChar char="•"/>
              <a:tabLst>
                <a:tab pos="792048" algn="l"/>
              </a:tabLst>
            </a:pPr>
            <a:r>
              <a:rPr sz="1992" dirty="0">
                <a:latin typeface="Calibri"/>
                <a:cs typeface="Calibri"/>
              </a:rPr>
              <a:t>Random</a:t>
            </a:r>
            <a:r>
              <a:rPr sz="1992" spc="96" dirty="0">
                <a:latin typeface="Calibri"/>
                <a:cs typeface="Calibri"/>
              </a:rPr>
              <a:t> </a:t>
            </a:r>
            <a:r>
              <a:rPr sz="1992" dirty="0">
                <a:latin typeface="Calibri"/>
                <a:cs typeface="Calibri"/>
              </a:rPr>
              <a:t>Forest</a:t>
            </a:r>
            <a:r>
              <a:rPr sz="1992" spc="62" dirty="0">
                <a:latin typeface="Calibri"/>
                <a:cs typeface="Calibri"/>
              </a:rPr>
              <a:t> </a:t>
            </a:r>
            <a:r>
              <a:rPr sz="1992" dirty="0">
                <a:latin typeface="Calibri"/>
                <a:cs typeface="Calibri"/>
              </a:rPr>
              <a:t>(Rastgele</a:t>
            </a:r>
            <a:r>
              <a:rPr sz="1992" spc="48" dirty="0">
                <a:latin typeface="Calibri"/>
                <a:cs typeface="Calibri"/>
              </a:rPr>
              <a:t> </a:t>
            </a:r>
            <a:r>
              <a:rPr sz="1992" spc="-14" dirty="0">
                <a:latin typeface="Calibri"/>
                <a:cs typeface="Calibri"/>
              </a:rPr>
              <a:t>Orman)</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Support</a:t>
            </a:r>
            <a:r>
              <a:rPr sz="1992" spc="89" dirty="0">
                <a:latin typeface="Calibri"/>
                <a:cs typeface="Calibri"/>
              </a:rPr>
              <a:t> </a:t>
            </a:r>
            <a:r>
              <a:rPr sz="1992" dirty="0">
                <a:latin typeface="Calibri"/>
                <a:cs typeface="Calibri"/>
              </a:rPr>
              <a:t>Vector</a:t>
            </a:r>
            <a:r>
              <a:rPr sz="1992" spc="41" dirty="0">
                <a:latin typeface="Calibri"/>
                <a:cs typeface="Calibri"/>
              </a:rPr>
              <a:t> </a:t>
            </a:r>
            <a:r>
              <a:rPr sz="1992" dirty="0">
                <a:latin typeface="Calibri"/>
                <a:cs typeface="Calibri"/>
              </a:rPr>
              <a:t>Machine</a:t>
            </a:r>
            <a:r>
              <a:rPr sz="1992" spc="82" dirty="0">
                <a:latin typeface="Calibri"/>
                <a:cs typeface="Calibri"/>
              </a:rPr>
              <a:t> </a:t>
            </a:r>
            <a:r>
              <a:rPr sz="1992" dirty="0">
                <a:latin typeface="Calibri"/>
                <a:cs typeface="Calibri"/>
              </a:rPr>
              <a:t>(Destek</a:t>
            </a:r>
            <a:r>
              <a:rPr sz="1992" spc="21" dirty="0">
                <a:latin typeface="Calibri"/>
                <a:cs typeface="Calibri"/>
              </a:rPr>
              <a:t> </a:t>
            </a:r>
            <a:r>
              <a:rPr sz="1992" dirty="0">
                <a:latin typeface="Calibri"/>
                <a:cs typeface="Calibri"/>
              </a:rPr>
              <a:t>Vektör</a:t>
            </a:r>
            <a:r>
              <a:rPr sz="1992" spc="62" dirty="0">
                <a:latin typeface="Calibri"/>
                <a:cs typeface="Calibri"/>
              </a:rPr>
              <a:t> </a:t>
            </a:r>
            <a:r>
              <a:rPr sz="1992" spc="-14" dirty="0">
                <a:latin typeface="Calibri"/>
                <a:cs typeface="Calibri"/>
              </a:rPr>
              <a:t>Makinesi)</a:t>
            </a:r>
            <a:endParaRPr sz="1992">
              <a:latin typeface="Calibri"/>
              <a:cs typeface="Calibri"/>
            </a:endParaRPr>
          </a:p>
          <a:p>
            <a:pPr marL="792048" lvl="1" indent="-255584">
              <a:spcBef>
                <a:spcPts val="392"/>
              </a:spcBef>
              <a:buFont typeface="Arial MT"/>
              <a:buChar char="•"/>
              <a:tabLst>
                <a:tab pos="792048" algn="l"/>
              </a:tabLst>
            </a:pPr>
            <a:r>
              <a:rPr sz="1992" dirty="0">
                <a:latin typeface="Calibri"/>
                <a:cs typeface="Calibri"/>
              </a:rPr>
              <a:t>Naive</a:t>
            </a:r>
            <a:r>
              <a:rPr sz="1992" spc="62" dirty="0">
                <a:latin typeface="Calibri"/>
                <a:cs typeface="Calibri"/>
              </a:rPr>
              <a:t> </a:t>
            </a:r>
            <a:r>
              <a:rPr sz="1992" spc="-14" dirty="0">
                <a:latin typeface="Calibri"/>
                <a:cs typeface="Calibri"/>
              </a:rPr>
              <a:t>Bayes</a:t>
            </a:r>
            <a:endParaRPr sz="1992">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6535785" y="3950568"/>
            <a:ext cx="6900575" cy="349637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001" y="364158"/>
            <a:ext cx="11277600" cy="715180"/>
          </a:xfrm>
          <a:prstGeom prst="rect">
            <a:avLst/>
          </a:prstGeom>
        </p:spPr>
        <p:txBody>
          <a:bodyPr vert="horz" wrap="square" lIns="0" tIns="17446" rIns="0" bIns="0" rtlCol="0">
            <a:spAutoFit/>
          </a:bodyPr>
          <a:lstStyle/>
          <a:p>
            <a:pPr marL="17446">
              <a:spcBef>
                <a:spcPts val="137"/>
              </a:spcBef>
            </a:pPr>
            <a:r>
              <a:rPr sz="4533" dirty="0"/>
              <a:t>Decision</a:t>
            </a:r>
            <a:r>
              <a:rPr sz="4533" spc="-172" dirty="0"/>
              <a:t> </a:t>
            </a:r>
            <a:r>
              <a:rPr sz="4533" spc="-34" dirty="0"/>
              <a:t>Trees</a:t>
            </a:r>
            <a:r>
              <a:rPr sz="4533" spc="-172" dirty="0"/>
              <a:t> </a:t>
            </a:r>
            <a:r>
              <a:rPr sz="4533" dirty="0"/>
              <a:t>(Karar</a:t>
            </a:r>
            <a:r>
              <a:rPr sz="4533" spc="-165" dirty="0"/>
              <a:t> </a:t>
            </a:r>
            <a:r>
              <a:rPr sz="4533" spc="-14" dirty="0"/>
              <a:t>Ağaçları)</a:t>
            </a:r>
            <a:endParaRPr sz="4533" dirty="0"/>
          </a:p>
        </p:txBody>
      </p:sp>
      <p:sp>
        <p:nvSpPr>
          <p:cNvPr id="3" name="object 3"/>
          <p:cNvSpPr txBox="1"/>
          <p:nvPr/>
        </p:nvSpPr>
        <p:spPr>
          <a:xfrm>
            <a:off x="5390251" y="1364864"/>
            <a:ext cx="7771528" cy="5547853"/>
          </a:xfrm>
          <a:prstGeom prst="rect">
            <a:avLst/>
          </a:prstGeom>
        </p:spPr>
        <p:txBody>
          <a:bodyPr vert="horz" wrap="square" lIns="0" tIns="47105" rIns="0" bIns="0" rtlCol="0">
            <a:spAutoFit/>
          </a:bodyPr>
          <a:lstStyle/>
          <a:p>
            <a:pPr marL="274774" marR="6978" indent="-258201" algn="just">
              <a:lnSpc>
                <a:spcPct val="92200"/>
              </a:lnSpc>
              <a:spcBef>
                <a:spcPts val="371"/>
              </a:spcBef>
              <a:buFont typeface="Arial MT"/>
              <a:buChar char="•"/>
              <a:tabLst>
                <a:tab pos="276519" algn="l"/>
              </a:tabLst>
            </a:pPr>
            <a:r>
              <a:rPr sz="1992" dirty="0">
                <a:latin typeface="Calibri"/>
                <a:cs typeface="Calibri"/>
              </a:rPr>
              <a:t>Karar</a:t>
            </a:r>
            <a:r>
              <a:rPr sz="1992" spc="89" dirty="0">
                <a:latin typeface="Calibri"/>
                <a:cs typeface="Calibri"/>
              </a:rPr>
              <a:t> </a:t>
            </a:r>
            <a:r>
              <a:rPr sz="1992" dirty="0">
                <a:latin typeface="Calibri"/>
                <a:cs typeface="Calibri"/>
              </a:rPr>
              <a:t>ağacı</a:t>
            </a:r>
            <a:r>
              <a:rPr sz="1992" spc="69" dirty="0">
                <a:latin typeface="Calibri"/>
                <a:cs typeface="Calibri"/>
              </a:rPr>
              <a:t> </a:t>
            </a:r>
            <a:r>
              <a:rPr sz="1992" dirty="0">
                <a:latin typeface="Calibri"/>
                <a:cs typeface="Calibri"/>
              </a:rPr>
              <a:t>öğrenmesi,</a:t>
            </a:r>
            <a:r>
              <a:rPr sz="1992" spc="76" dirty="0">
                <a:latin typeface="Calibri"/>
                <a:cs typeface="Calibri"/>
              </a:rPr>
              <a:t> </a:t>
            </a:r>
            <a:r>
              <a:rPr sz="1992" dirty="0">
                <a:latin typeface="Calibri"/>
                <a:cs typeface="Calibri"/>
              </a:rPr>
              <a:t>bir</a:t>
            </a:r>
            <a:r>
              <a:rPr sz="1992" spc="69" dirty="0">
                <a:latin typeface="Calibri"/>
                <a:cs typeface="Calibri"/>
              </a:rPr>
              <a:t> </a:t>
            </a:r>
            <a:r>
              <a:rPr sz="1992" dirty="0">
                <a:latin typeface="Calibri"/>
                <a:cs typeface="Calibri"/>
              </a:rPr>
              <a:t>karar</a:t>
            </a:r>
            <a:r>
              <a:rPr sz="1992" spc="69" dirty="0">
                <a:latin typeface="Calibri"/>
                <a:cs typeface="Calibri"/>
              </a:rPr>
              <a:t> </a:t>
            </a:r>
            <a:r>
              <a:rPr sz="1992" dirty="0">
                <a:latin typeface="Calibri"/>
                <a:cs typeface="Calibri"/>
              </a:rPr>
              <a:t>ağacını,</a:t>
            </a:r>
            <a:r>
              <a:rPr sz="1992" spc="89" dirty="0">
                <a:latin typeface="Calibri"/>
                <a:cs typeface="Calibri"/>
              </a:rPr>
              <a:t> </a:t>
            </a:r>
            <a:r>
              <a:rPr sz="1992" dirty="0">
                <a:latin typeface="Calibri"/>
                <a:cs typeface="Calibri"/>
              </a:rPr>
              <a:t>bir</a:t>
            </a:r>
            <a:r>
              <a:rPr sz="1992" spc="48" dirty="0">
                <a:latin typeface="Calibri"/>
                <a:cs typeface="Calibri"/>
              </a:rPr>
              <a:t> </a:t>
            </a:r>
            <a:r>
              <a:rPr sz="1992" dirty="0">
                <a:latin typeface="Calibri"/>
                <a:cs typeface="Calibri"/>
              </a:rPr>
              <a:t>öğeyle</a:t>
            </a:r>
            <a:r>
              <a:rPr sz="1992" spc="69" dirty="0">
                <a:latin typeface="Calibri"/>
                <a:cs typeface="Calibri"/>
              </a:rPr>
              <a:t> </a:t>
            </a:r>
            <a:r>
              <a:rPr sz="1992" dirty="0">
                <a:latin typeface="Calibri"/>
                <a:cs typeface="Calibri"/>
              </a:rPr>
              <a:t>ilgili</a:t>
            </a:r>
            <a:r>
              <a:rPr sz="1992" spc="76" dirty="0">
                <a:latin typeface="Calibri"/>
                <a:cs typeface="Calibri"/>
              </a:rPr>
              <a:t> </a:t>
            </a:r>
            <a:r>
              <a:rPr sz="1992" dirty="0">
                <a:latin typeface="Calibri"/>
                <a:cs typeface="Calibri"/>
              </a:rPr>
              <a:t>(dallarda</a:t>
            </a:r>
            <a:r>
              <a:rPr sz="1992" spc="69" dirty="0">
                <a:latin typeface="Calibri"/>
                <a:cs typeface="Calibri"/>
              </a:rPr>
              <a:t> </a:t>
            </a:r>
            <a:r>
              <a:rPr sz="1992" spc="-14" dirty="0">
                <a:latin typeface="Calibri"/>
                <a:cs typeface="Calibri"/>
              </a:rPr>
              <a:t>temsil 	</a:t>
            </a:r>
            <a:r>
              <a:rPr sz="1992" dirty="0">
                <a:latin typeface="Calibri"/>
                <a:cs typeface="Calibri"/>
              </a:rPr>
              <a:t>edilen)</a:t>
            </a:r>
            <a:r>
              <a:rPr sz="1992" spc="330" dirty="0">
                <a:latin typeface="Calibri"/>
                <a:cs typeface="Calibri"/>
              </a:rPr>
              <a:t> </a:t>
            </a:r>
            <a:r>
              <a:rPr sz="1992" b="1" dirty="0">
                <a:latin typeface="Calibri"/>
                <a:cs typeface="Calibri"/>
              </a:rPr>
              <a:t>gözlemlerden</a:t>
            </a:r>
            <a:r>
              <a:rPr sz="1992" b="1" spc="315" dirty="0">
                <a:latin typeface="Calibri"/>
                <a:cs typeface="Calibri"/>
              </a:rPr>
              <a:t> </a:t>
            </a:r>
            <a:r>
              <a:rPr sz="1992" dirty="0">
                <a:latin typeface="Calibri"/>
                <a:cs typeface="Calibri"/>
              </a:rPr>
              <a:t>öğenin</a:t>
            </a:r>
            <a:r>
              <a:rPr sz="1992" spc="309" dirty="0">
                <a:latin typeface="Calibri"/>
                <a:cs typeface="Calibri"/>
              </a:rPr>
              <a:t> </a:t>
            </a:r>
            <a:r>
              <a:rPr sz="1992" b="1" dirty="0">
                <a:latin typeface="Calibri"/>
                <a:cs typeface="Calibri"/>
              </a:rPr>
              <a:t>hedef</a:t>
            </a:r>
            <a:r>
              <a:rPr sz="1992" b="1" spc="309" dirty="0">
                <a:latin typeface="Calibri"/>
                <a:cs typeface="Calibri"/>
              </a:rPr>
              <a:t> </a:t>
            </a:r>
            <a:r>
              <a:rPr sz="1992" dirty="0">
                <a:latin typeface="Calibri"/>
                <a:cs typeface="Calibri"/>
              </a:rPr>
              <a:t>değeri</a:t>
            </a:r>
            <a:r>
              <a:rPr sz="1992" spc="288" dirty="0">
                <a:latin typeface="Calibri"/>
                <a:cs typeface="Calibri"/>
              </a:rPr>
              <a:t> </a:t>
            </a:r>
            <a:r>
              <a:rPr sz="1992" dirty="0">
                <a:latin typeface="Calibri"/>
                <a:cs typeface="Calibri"/>
              </a:rPr>
              <a:t>(yapraklarda</a:t>
            </a:r>
            <a:r>
              <a:rPr sz="1992" spc="288" dirty="0">
                <a:latin typeface="Calibri"/>
                <a:cs typeface="Calibri"/>
              </a:rPr>
              <a:t> </a:t>
            </a:r>
            <a:r>
              <a:rPr sz="1992" dirty="0">
                <a:latin typeface="Calibri"/>
                <a:cs typeface="Calibri"/>
              </a:rPr>
              <a:t>temsil</a:t>
            </a:r>
            <a:r>
              <a:rPr sz="1992" spc="309" dirty="0">
                <a:latin typeface="Calibri"/>
                <a:cs typeface="Calibri"/>
              </a:rPr>
              <a:t> </a:t>
            </a:r>
            <a:r>
              <a:rPr sz="1992" spc="-14" dirty="0">
                <a:latin typeface="Calibri"/>
                <a:cs typeface="Calibri"/>
              </a:rPr>
              <a:t>edilen) 	</a:t>
            </a:r>
            <a:r>
              <a:rPr sz="1992" dirty="0">
                <a:latin typeface="Calibri"/>
                <a:cs typeface="Calibri"/>
              </a:rPr>
              <a:t>ile</a:t>
            </a:r>
            <a:r>
              <a:rPr sz="1992" spc="199" dirty="0">
                <a:latin typeface="Calibri"/>
                <a:cs typeface="Calibri"/>
              </a:rPr>
              <a:t>  </a:t>
            </a:r>
            <a:r>
              <a:rPr sz="1992" dirty="0">
                <a:latin typeface="Calibri"/>
                <a:cs typeface="Calibri"/>
              </a:rPr>
              <a:t>ilgili</a:t>
            </a:r>
            <a:r>
              <a:rPr sz="1992" spc="206" dirty="0">
                <a:latin typeface="Calibri"/>
                <a:cs typeface="Calibri"/>
              </a:rPr>
              <a:t>  </a:t>
            </a:r>
            <a:r>
              <a:rPr sz="1992" b="1" dirty="0">
                <a:latin typeface="Calibri"/>
                <a:cs typeface="Calibri"/>
              </a:rPr>
              <a:t>sonuçlara</a:t>
            </a:r>
            <a:r>
              <a:rPr sz="1992" b="1" spc="192" dirty="0">
                <a:latin typeface="Calibri"/>
                <a:cs typeface="Calibri"/>
              </a:rPr>
              <a:t>  </a:t>
            </a:r>
            <a:r>
              <a:rPr sz="1992" dirty="0">
                <a:latin typeface="Calibri"/>
                <a:cs typeface="Calibri"/>
              </a:rPr>
              <a:t>gitmek</a:t>
            </a:r>
            <a:r>
              <a:rPr sz="1992" spc="213" dirty="0">
                <a:latin typeface="Calibri"/>
                <a:cs typeface="Calibri"/>
              </a:rPr>
              <a:t>  </a:t>
            </a:r>
            <a:r>
              <a:rPr sz="1992" dirty="0">
                <a:latin typeface="Calibri"/>
                <a:cs typeface="Calibri"/>
              </a:rPr>
              <a:t>için</a:t>
            </a:r>
            <a:r>
              <a:rPr sz="1992" spc="192" dirty="0">
                <a:latin typeface="Calibri"/>
                <a:cs typeface="Calibri"/>
              </a:rPr>
              <a:t>  </a:t>
            </a:r>
            <a:r>
              <a:rPr sz="1992" dirty="0">
                <a:latin typeface="Calibri"/>
                <a:cs typeface="Calibri"/>
              </a:rPr>
              <a:t>bir</a:t>
            </a:r>
            <a:r>
              <a:rPr sz="1992" spc="206" dirty="0">
                <a:latin typeface="Calibri"/>
                <a:cs typeface="Calibri"/>
              </a:rPr>
              <a:t>  </a:t>
            </a:r>
            <a:r>
              <a:rPr sz="1992" b="1" dirty="0">
                <a:latin typeface="Calibri"/>
                <a:cs typeface="Calibri"/>
              </a:rPr>
              <a:t>tahmin</a:t>
            </a:r>
            <a:r>
              <a:rPr sz="1992" b="1" spc="199" dirty="0">
                <a:latin typeface="Calibri"/>
                <a:cs typeface="Calibri"/>
              </a:rPr>
              <a:t>  </a:t>
            </a:r>
            <a:r>
              <a:rPr sz="1992" b="1" dirty="0">
                <a:latin typeface="Calibri"/>
                <a:cs typeface="Calibri"/>
              </a:rPr>
              <a:t>modeli</a:t>
            </a:r>
            <a:r>
              <a:rPr sz="1992" b="1" spc="199" dirty="0">
                <a:latin typeface="Calibri"/>
                <a:cs typeface="Calibri"/>
              </a:rPr>
              <a:t>  </a:t>
            </a:r>
            <a:r>
              <a:rPr sz="1992" dirty="0">
                <a:latin typeface="Calibri"/>
                <a:cs typeface="Calibri"/>
              </a:rPr>
              <a:t>olarak</a:t>
            </a:r>
            <a:r>
              <a:rPr sz="1992" spc="206" dirty="0">
                <a:latin typeface="Calibri"/>
                <a:cs typeface="Calibri"/>
              </a:rPr>
              <a:t>  </a:t>
            </a:r>
            <a:r>
              <a:rPr sz="1992" spc="-14" dirty="0">
                <a:latin typeface="Calibri"/>
                <a:cs typeface="Calibri"/>
              </a:rPr>
              <a:t>kullanır. 	</a:t>
            </a:r>
            <a:r>
              <a:rPr sz="1992" dirty="0">
                <a:latin typeface="Calibri"/>
                <a:cs typeface="Calibri"/>
              </a:rPr>
              <a:t>İstatistik,</a:t>
            </a:r>
            <a:r>
              <a:rPr sz="1992" spc="110" dirty="0">
                <a:latin typeface="Calibri"/>
                <a:cs typeface="Calibri"/>
              </a:rPr>
              <a:t> </a:t>
            </a:r>
            <a:r>
              <a:rPr sz="1992" dirty="0">
                <a:latin typeface="Calibri"/>
                <a:cs typeface="Calibri"/>
              </a:rPr>
              <a:t>veri</a:t>
            </a:r>
            <a:r>
              <a:rPr sz="1992" spc="110" dirty="0">
                <a:latin typeface="Calibri"/>
                <a:cs typeface="Calibri"/>
              </a:rPr>
              <a:t> </a:t>
            </a:r>
            <a:r>
              <a:rPr sz="1992" dirty="0">
                <a:latin typeface="Calibri"/>
                <a:cs typeface="Calibri"/>
              </a:rPr>
              <a:t>madenciliği</a:t>
            </a:r>
            <a:r>
              <a:rPr sz="1992" spc="110" dirty="0">
                <a:latin typeface="Calibri"/>
                <a:cs typeface="Calibri"/>
              </a:rPr>
              <a:t> </a:t>
            </a:r>
            <a:r>
              <a:rPr sz="1992" dirty="0">
                <a:latin typeface="Calibri"/>
                <a:cs typeface="Calibri"/>
              </a:rPr>
              <a:t>ve</a:t>
            </a:r>
            <a:r>
              <a:rPr sz="1992" spc="117" dirty="0">
                <a:latin typeface="Calibri"/>
                <a:cs typeface="Calibri"/>
              </a:rPr>
              <a:t> </a:t>
            </a:r>
            <a:r>
              <a:rPr sz="1992" dirty="0">
                <a:latin typeface="Calibri"/>
                <a:cs typeface="Calibri"/>
              </a:rPr>
              <a:t>makine</a:t>
            </a:r>
            <a:r>
              <a:rPr sz="1992" spc="110" dirty="0">
                <a:latin typeface="Calibri"/>
                <a:cs typeface="Calibri"/>
              </a:rPr>
              <a:t> </a:t>
            </a:r>
            <a:r>
              <a:rPr sz="1992" dirty="0">
                <a:latin typeface="Calibri"/>
                <a:cs typeface="Calibri"/>
              </a:rPr>
              <a:t>öğrenmesinde</a:t>
            </a:r>
            <a:r>
              <a:rPr sz="1992" spc="137" dirty="0">
                <a:latin typeface="Calibri"/>
                <a:cs typeface="Calibri"/>
              </a:rPr>
              <a:t> </a:t>
            </a:r>
            <a:r>
              <a:rPr sz="1992" dirty="0">
                <a:latin typeface="Calibri"/>
                <a:cs typeface="Calibri"/>
              </a:rPr>
              <a:t>kullanılan</a:t>
            </a:r>
            <a:r>
              <a:rPr sz="1992" spc="96" dirty="0">
                <a:latin typeface="Calibri"/>
                <a:cs typeface="Calibri"/>
              </a:rPr>
              <a:t> </a:t>
            </a:r>
            <a:r>
              <a:rPr sz="1992" spc="-14" dirty="0">
                <a:latin typeface="Calibri"/>
                <a:cs typeface="Calibri"/>
              </a:rPr>
              <a:t>öngörülü 	</a:t>
            </a:r>
            <a:r>
              <a:rPr sz="1992" dirty="0">
                <a:latin typeface="Calibri"/>
                <a:cs typeface="Calibri"/>
              </a:rPr>
              <a:t>modelleme</a:t>
            </a:r>
            <a:r>
              <a:rPr sz="1992" spc="446" dirty="0">
                <a:latin typeface="Calibri"/>
                <a:cs typeface="Calibri"/>
              </a:rPr>
              <a:t> </a:t>
            </a:r>
            <a:r>
              <a:rPr sz="1992" dirty="0">
                <a:latin typeface="Calibri"/>
                <a:cs typeface="Calibri"/>
              </a:rPr>
              <a:t>yaklaşımlarından</a:t>
            </a:r>
            <a:r>
              <a:rPr sz="1992" spc="453" dirty="0">
                <a:latin typeface="Calibri"/>
                <a:cs typeface="Calibri"/>
              </a:rPr>
              <a:t> </a:t>
            </a:r>
            <a:r>
              <a:rPr sz="1992" dirty="0">
                <a:latin typeface="Calibri"/>
                <a:cs typeface="Calibri"/>
              </a:rPr>
              <a:t>biridir.</a:t>
            </a:r>
            <a:r>
              <a:rPr sz="1992" spc="446" dirty="0">
                <a:latin typeface="Calibri"/>
                <a:cs typeface="Calibri"/>
              </a:rPr>
              <a:t> </a:t>
            </a:r>
            <a:r>
              <a:rPr sz="1992" b="1" dirty="0">
                <a:latin typeface="Calibri"/>
                <a:cs typeface="Calibri"/>
              </a:rPr>
              <a:t>Hedef</a:t>
            </a:r>
            <a:r>
              <a:rPr sz="1992" b="1" spc="446" dirty="0">
                <a:latin typeface="Calibri"/>
                <a:cs typeface="Calibri"/>
              </a:rPr>
              <a:t> </a:t>
            </a:r>
            <a:r>
              <a:rPr sz="1992" b="1" dirty="0">
                <a:latin typeface="Calibri"/>
                <a:cs typeface="Calibri"/>
              </a:rPr>
              <a:t>değişkenin</a:t>
            </a:r>
            <a:r>
              <a:rPr sz="1992" b="1" spc="453" dirty="0">
                <a:latin typeface="Calibri"/>
                <a:cs typeface="Calibri"/>
              </a:rPr>
              <a:t> </a:t>
            </a:r>
            <a:r>
              <a:rPr sz="1992" b="1" dirty="0">
                <a:latin typeface="Calibri"/>
                <a:cs typeface="Calibri"/>
              </a:rPr>
              <a:t>ayrı</a:t>
            </a:r>
            <a:r>
              <a:rPr sz="1992" b="1" spc="433" dirty="0">
                <a:latin typeface="Calibri"/>
                <a:cs typeface="Calibri"/>
              </a:rPr>
              <a:t> </a:t>
            </a:r>
            <a:r>
              <a:rPr sz="1992" b="1" dirty="0">
                <a:latin typeface="Calibri"/>
                <a:cs typeface="Calibri"/>
              </a:rPr>
              <a:t>bir</a:t>
            </a:r>
            <a:r>
              <a:rPr sz="1992" b="1" spc="453" dirty="0">
                <a:latin typeface="Calibri"/>
                <a:cs typeface="Calibri"/>
              </a:rPr>
              <a:t> </a:t>
            </a:r>
            <a:r>
              <a:rPr sz="1992" b="1" spc="-14" dirty="0">
                <a:latin typeface="Calibri"/>
                <a:cs typeface="Calibri"/>
              </a:rPr>
              <a:t>değer 	</a:t>
            </a:r>
            <a:r>
              <a:rPr sz="1992" b="1" dirty="0">
                <a:latin typeface="Calibri"/>
                <a:cs typeface="Calibri"/>
              </a:rPr>
              <a:t>kümesi</a:t>
            </a:r>
            <a:r>
              <a:rPr sz="1992" b="1" spc="392" dirty="0">
                <a:latin typeface="Calibri"/>
                <a:cs typeface="Calibri"/>
              </a:rPr>
              <a:t> </a:t>
            </a:r>
            <a:r>
              <a:rPr sz="1992" b="1" dirty="0">
                <a:latin typeface="Calibri"/>
                <a:cs typeface="Calibri"/>
              </a:rPr>
              <a:t>alabileceği</a:t>
            </a:r>
            <a:r>
              <a:rPr sz="1992" b="1" spc="392" dirty="0">
                <a:latin typeface="Calibri"/>
                <a:cs typeface="Calibri"/>
              </a:rPr>
              <a:t> </a:t>
            </a:r>
            <a:r>
              <a:rPr sz="1992" b="1" dirty="0">
                <a:latin typeface="Calibri"/>
                <a:cs typeface="Calibri"/>
              </a:rPr>
              <a:t>ağaç</a:t>
            </a:r>
            <a:r>
              <a:rPr sz="1992" b="1" spc="433" dirty="0">
                <a:latin typeface="Calibri"/>
                <a:cs typeface="Calibri"/>
              </a:rPr>
              <a:t> </a:t>
            </a:r>
            <a:r>
              <a:rPr sz="1992" b="1" dirty="0">
                <a:latin typeface="Calibri"/>
                <a:cs typeface="Calibri"/>
              </a:rPr>
              <a:t>modellerine</a:t>
            </a:r>
            <a:r>
              <a:rPr sz="1992" b="1" spc="398" dirty="0">
                <a:latin typeface="Calibri"/>
                <a:cs typeface="Calibri"/>
              </a:rPr>
              <a:t> </a:t>
            </a:r>
            <a:r>
              <a:rPr sz="1992" b="1" dirty="0">
                <a:solidFill>
                  <a:srgbClr val="FF0000"/>
                </a:solidFill>
                <a:latin typeface="Calibri"/>
                <a:cs typeface="Calibri"/>
              </a:rPr>
              <a:t>sınıflandırma</a:t>
            </a:r>
            <a:r>
              <a:rPr sz="1992" b="1" spc="419" dirty="0">
                <a:solidFill>
                  <a:srgbClr val="FF0000"/>
                </a:solidFill>
                <a:latin typeface="Calibri"/>
                <a:cs typeface="Calibri"/>
              </a:rPr>
              <a:t> </a:t>
            </a:r>
            <a:r>
              <a:rPr sz="1992" b="1" dirty="0">
                <a:latin typeface="Calibri"/>
                <a:cs typeface="Calibri"/>
              </a:rPr>
              <a:t>ağaçları</a:t>
            </a:r>
            <a:r>
              <a:rPr sz="1992" b="1" spc="392" dirty="0">
                <a:latin typeface="Calibri"/>
                <a:cs typeface="Calibri"/>
              </a:rPr>
              <a:t> </a:t>
            </a:r>
            <a:r>
              <a:rPr sz="1992" b="1" dirty="0">
                <a:latin typeface="Calibri"/>
                <a:cs typeface="Calibri"/>
              </a:rPr>
              <a:t>denir</a:t>
            </a:r>
            <a:r>
              <a:rPr sz="1992" dirty="0">
                <a:latin typeface="Calibri"/>
                <a:cs typeface="Calibri"/>
              </a:rPr>
              <a:t>;</a:t>
            </a:r>
            <a:r>
              <a:rPr sz="1992" spc="405" dirty="0">
                <a:latin typeface="Calibri"/>
                <a:cs typeface="Calibri"/>
              </a:rPr>
              <a:t> </a:t>
            </a:r>
            <a:r>
              <a:rPr sz="1992" spc="-34" dirty="0">
                <a:latin typeface="Calibri"/>
                <a:cs typeface="Calibri"/>
              </a:rPr>
              <a:t>bu 	</a:t>
            </a:r>
            <a:r>
              <a:rPr sz="1992" dirty="0">
                <a:latin typeface="Calibri"/>
                <a:cs typeface="Calibri"/>
              </a:rPr>
              <a:t>ağaç</a:t>
            </a:r>
            <a:r>
              <a:rPr sz="1992" spc="69" dirty="0">
                <a:latin typeface="Calibri"/>
                <a:cs typeface="Calibri"/>
              </a:rPr>
              <a:t> </a:t>
            </a:r>
            <a:r>
              <a:rPr sz="1992" dirty="0">
                <a:latin typeface="Calibri"/>
                <a:cs typeface="Calibri"/>
              </a:rPr>
              <a:t>yapılarında</a:t>
            </a:r>
            <a:r>
              <a:rPr sz="1992" spc="62" dirty="0">
                <a:latin typeface="Calibri"/>
                <a:cs typeface="Calibri"/>
              </a:rPr>
              <a:t> </a:t>
            </a:r>
            <a:r>
              <a:rPr sz="1992" dirty="0">
                <a:latin typeface="Calibri"/>
                <a:cs typeface="Calibri"/>
              </a:rPr>
              <a:t>yapraklar</a:t>
            </a:r>
            <a:r>
              <a:rPr sz="1992" spc="55" dirty="0">
                <a:latin typeface="Calibri"/>
                <a:cs typeface="Calibri"/>
              </a:rPr>
              <a:t> </a:t>
            </a:r>
            <a:r>
              <a:rPr sz="1992" dirty="0">
                <a:latin typeface="Calibri"/>
                <a:cs typeface="Calibri"/>
              </a:rPr>
              <a:t>sınıf</a:t>
            </a:r>
            <a:r>
              <a:rPr sz="1992" spc="69" dirty="0">
                <a:latin typeface="Calibri"/>
                <a:cs typeface="Calibri"/>
              </a:rPr>
              <a:t> </a:t>
            </a:r>
            <a:r>
              <a:rPr sz="1992" dirty="0">
                <a:latin typeface="Calibri"/>
                <a:cs typeface="Calibri"/>
              </a:rPr>
              <a:t>etiketlerini</a:t>
            </a:r>
            <a:r>
              <a:rPr sz="1992" spc="55" dirty="0">
                <a:latin typeface="Calibri"/>
                <a:cs typeface="Calibri"/>
              </a:rPr>
              <a:t> </a:t>
            </a:r>
            <a:r>
              <a:rPr sz="1992" dirty="0">
                <a:latin typeface="Calibri"/>
                <a:cs typeface="Calibri"/>
              </a:rPr>
              <a:t>ve</a:t>
            </a:r>
            <a:r>
              <a:rPr sz="1992" spc="62" dirty="0">
                <a:latin typeface="Calibri"/>
                <a:cs typeface="Calibri"/>
              </a:rPr>
              <a:t> </a:t>
            </a:r>
            <a:r>
              <a:rPr sz="1992" dirty="0">
                <a:latin typeface="Calibri"/>
                <a:cs typeface="Calibri"/>
              </a:rPr>
              <a:t>dallar</a:t>
            </a:r>
            <a:r>
              <a:rPr sz="1992" spc="55" dirty="0">
                <a:latin typeface="Calibri"/>
                <a:cs typeface="Calibri"/>
              </a:rPr>
              <a:t> </a:t>
            </a:r>
            <a:r>
              <a:rPr sz="1992" dirty="0">
                <a:latin typeface="Calibri"/>
                <a:cs typeface="Calibri"/>
              </a:rPr>
              <a:t>bu</a:t>
            </a:r>
            <a:r>
              <a:rPr sz="1992" spc="69" dirty="0">
                <a:latin typeface="Calibri"/>
                <a:cs typeface="Calibri"/>
              </a:rPr>
              <a:t> </a:t>
            </a:r>
            <a:r>
              <a:rPr sz="1992" dirty="0">
                <a:latin typeface="Calibri"/>
                <a:cs typeface="Calibri"/>
              </a:rPr>
              <a:t>sınıf</a:t>
            </a:r>
            <a:r>
              <a:rPr sz="1992" spc="69" dirty="0">
                <a:latin typeface="Calibri"/>
                <a:cs typeface="Calibri"/>
              </a:rPr>
              <a:t> </a:t>
            </a:r>
            <a:r>
              <a:rPr sz="1992" spc="-14" dirty="0">
                <a:latin typeface="Calibri"/>
                <a:cs typeface="Calibri"/>
              </a:rPr>
              <a:t>etiketlerine 	</a:t>
            </a:r>
            <a:r>
              <a:rPr sz="1992" dirty="0">
                <a:latin typeface="Calibri"/>
                <a:cs typeface="Calibri"/>
              </a:rPr>
              <a:t>yol</a:t>
            </a:r>
            <a:r>
              <a:rPr sz="1992" spc="76" dirty="0">
                <a:latin typeface="Calibri"/>
                <a:cs typeface="Calibri"/>
              </a:rPr>
              <a:t> </a:t>
            </a:r>
            <a:r>
              <a:rPr sz="1992" dirty="0">
                <a:latin typeface="Calibri"/>
                <a:cs typeface="Calibri"/>
              </a:rPr>
              <a:t>açan</a:t>
            </a:r>
            <a:r>
              <a:rPr sz="1992" spc="89" dirty="0">
                <a:latin typeface="Calibri"/>
                <a:cs typeface="Calibri"/>
              </a:rPr>
              <a:t> </a:t>
            </a:r>
            <a:r>
              <a:rPr sz="1992" dirty="0">
                <a:latin typeface="Calibri"/>
                <a:cs typeface="Calibri"/>
              </a:rPr>
              <a:t>özelliklerin</a:t>
            </a:r>
            <a:r>
              <a:rPr sz="1992" spc="110" dirty="0">
                <a:latin typeface="Calibri"/>
                <a:cs typeface="Calibri"/>
              </a:rPr>
              <a:t> </a:t>
            </a:r>
            <a:r>
              <a:rPr sz="1992" dirty="0">
                <a:latin typeface="Calibri"/>
                <a:cs typeface="Calibri"/>
              </a:rPr>
              <a:t>birleşimlerini</a:t>
            </a:r>
            <a:r>
              <a:rPr sz="1992" spc="96" dirty="0">
                <a:latin typeface="Calibri"/>
                <a:cs typeface="Calibri"/>
              </a:rPr>
              <a:t> </a:t>
            </a:r>
            <a:r>
              <a:rPr sz="1992" dirty="0">
                <a:latin typeface="Calibri"/>
                <a:cs typeface="Calibri"/>
              </a:rPr>
              <a:t>temsil</a:t>
            </a:r>
            <a:r>
              <a:rPr sz="1992" spc="76" dirty="0">
                <a:latin typeface="Calibri"/>
                <a:cs typeface="Calibri"/>
              </a:rPr>
              <a:t> </a:t>
            </a:r>
            <a:r>
              <a:rPr sz="1992" dirty="0">
                <a:latin typeface="Calibri"/>
                <a:cs typeface="Calibri"/>
              </a:rPr>
              <a:t>eder.</a:t>
            </a:r>
            <a:r>
              <a:rPr sz="1992" spc="82" dirty="0">
                <a:latin typeface="Calibri"/>
                <a:cs typeface="Calibri"/>
              </a:rPr>
              <a:t> </a:t>
            </a:r>
            <a:r>
              <a:rPr sz="1992" b="1" dirty="0">
                <a:latin typeface="Calibri"/>
                <a:cs typeface="Calibri"/>
              </a:rPr>
              <a:t>Hedef</a:t>
            </a:r>
            <a:r>
              <a:rPr sz="1992" b="1" spc="82" dirty="0">
                <a:latin typeface="Calibri"/>
                <a:cs typeface="Calibri"/>
              </a:rPr>
              <a:t> </a:t>
            </a:r>
            <a:r>
              <a:rPr sz="1992" b="1" dirty="0">
                <a:latin typeface="Calibri"/>
                <a:cs typeface="Calibri"/>
              </a:rPr>
              <a:t>değişkenin</a:t>
            </a:r>
            <a:r>
              <a:rPr sz="1992" b="1" spc="82" dirty="0">
                <a:latin typeface="Calibri"/>
                <a:cs typeface="Calibri"/>
              </a:rPr>
              <a:t> </a:t>
            </a:r>
            <a:r>
              <a:rPr sz="1992" b="1" spc="-14" dirty="0">
                <a:solidFill>
                  <a:srgbClr val="FF0000"/>
                </a:solidFill>
                <a:latin typeface="Calibri"/>
                <a:cs typeface="Calibri"/>
              </a:rPr>
              <a:t>sürekli 	</a:t>
            </a:r>
            <a:r>
              <a:rPr sz="1992" b="1" dirty="0">
                <a:latin typeface="Calibri"/>
                <a:cs typeface="Calibri"/>
              </a:rPr>
              <a:t>değerler</a:t>
            </a:r>
            <a:r>
              <a:rPr sz="1992" b="1" spc="206" dirty="0">
                <a:latin typeface="Calibri"/>
                <a:cs typeface="Calibri"/>
              </a:rPr>
              <a:t>  </a:t>
            </a:r>
            <a:r>
              <a:rPr sz="1992" b="1" dirty="0">
                <a:latin typeface="Calibri"/>
                <a:cs typeface="Calibri"/>
              </a:rPr>
              <a:t>alabileceği</a:t>
            </a:r>
            <a:r>
              <a:rPr sz="1992" b="1" spc="199" dirty="0">
                <a:latin typeface="Calibri"/>
                <a:cs typeface="Calibri"/>
              </a:rPr>
              <a:t>  </a:t>
            </a:r>
            <a:r>
              <a:rPr sz="1992" b="1" dirty="0">
                <a:latin typeface="Calibri"/>
                <a:cs typeface="Calibri"/>
              </a:rPr>
              <a:t>karar</a:t>
            </a:r>
            <a:r>
              <a:rPr sz="1992" b="1" spc="213" dirty="0">
                <a:latin typeface="Calibri"/>
                <a:cs typeface="Calibri"/>
              </a:rPr>
              <a:t>  </a:t>
            </a:r>
            <a:r>
              <a:rPr sz="1992" b="1" dirty="0">
                <a:latin typeface="Calibri"/>
                <a:cs typeface="Calibri"/>
              </a:rPr>
              <a:t>ağaçlarına</a:t>
            </a:r>
            <a:r>
              <a:rPr sz="1992" b="1" spc="199" dirty="0">
                <a:latin typeface="Calibri"/>
                <a:cs typeface="Calibri"/>
              </a:rPr>
              <a:t>  </a:t>
            </a:r>
            <a:r>
              <a:rPr sz="1992" b="1" dirty="0">
                <a:latin typeface="Calibri"/>
                <a:cs typeface="Calibri"/>
              </a:rPr>
              <a:t>(tipik</a:t>
            </a:r>
            <a:r>
              <a:rPr sz="1992" b="1" spc="199" dirty="0">
                <a:latin typeface="Calibri"/>
                <a:cs typeface="Calibri"/>
              </a:rPr>
              <a:t>  </a:t>
            </a:r>
            <a:r>
              <a:rPr sz="1992" b="1" dirty="0">
                <a:latin typeface="Calibri"/>
                <a:cs typeface="Calibri"/>
              </a:rPr>
              <a:t>olarak</a:t>
            </a:r>
            <a:r>
              <a:rPr sz="1992" b="1" spc="206" dirty="0">
                <a:latin typeface="Calibri"/>
                <a:cs typeface="Calibri"/>
              </a:rPr>
              <a:t>  </a:t>
            </a:r>
            <a:r>
              <a:rPr sz="1992" b="1" dirty="0">
                <a:latin typeface="Calibri"/>
                <a:cs typeface="Calibri"/>
              </a:rPr>
              <a:t>gerçek</a:t>
            </a:r>
            <a:r>
              <a:rPr sz="1992" b="1" spc="199" dirty="0">
                <a:latin typeface="Calibri"/>
                <a:cs typeface="Calibri"/>
              </a:rPr>
              <a:t>  </a:t>
            </a:r>
            <a:r>
              <a:rPr sz="1992" b="1" spc="-14" dirty="0">
                <a:latin typeface="Calibri"/>
                <a:cs typeface="Calibri"/>
              </a:rPr>
              <a:t>sayılar) 	</a:t>
            </a:r>
            <a:r>
              <a:rPr sz="1992" b="1" dirty="0">
                <a:solidFill>
                  <a:srgbClr val="FF0000"/>
                </a:solidFill>
                <a:latin typeface="Calibri"/>
                <a:cs typeface="Calibri"/>
              </a:rPr>
              <a:t>regresyon</a:t>
            </a:r>
            <a:r>
              <a:rPr sz="1992" b="1" spc="234" dirty="0">
                <a:solidFill>
                  <a:srgbClr val="FF0000"/>
                </a:solidFill>
                <a:latin typeface="Calibri"/>
                <a:cs typeface="Calibri"/>
              </a:rPr>
              <a:t> </a:t>
            </a:r>
            <a:r>
              <a:rPr sz="1992" b="1" dirty="0">
                <a:latin typeface="Calibri"/>
                <a:cs typeface="Calibri"/>
              </a:rPr>
              <a:t>ağaçları</a:t>
            </a:r>
            <a:r>
              <a:rPr sz="1992" b="1" spc="220" dirty="0">
                <a:latin typeface="Calibri"/>
                <a:cs typeface="Calibri"/>
              </a:rPr>
              <a:t> </a:t>
            </a:r>
            <a:r>
              <a:rPr sz="1992" b="1" dirty="0">
                <a:latin typeface="Calibri"/>
                <a:cs typeface="Calibri"/>
              </a:rPr>
              <a:t>denir.</a:t>
            </a:r>
            <a:r>
              <a:rPr sz="1992" b="1" spc="220" dirty="0">
                <a:latin typeface="Calibri"/>
                <a:cs typeface="Calibri"/>
              </a:rPr>
              <a:t> </a:t>
            </a:r>
            <a:r>
              <a:rPr sz="1992" dirty="0">
                <a:latin typeface="Calibri"/>
                <a:cs typeface="Calibri"/>
              </a:rPr>
              <a:t>Karar</a:t>
            </a:r>
            <a:r>
              <a:rPr sz="1992" spc="234" dirty="0">
                <a:latin typeface="Calibri"/>
                <a:cs typeface="Calibri"/>
              </a:rPr>
              <a:t> </a:t>
            </a:r>
            <a:r>
              <a:rPr sz="1992" dirty="0">
                <a:latin typeface="Calibri"/>
                <a:cs typeface="Calibri"/>
              </a:rPr>
              <a:t>analizinde,</a:t>
            </a:r>
            <a:r>
              <a:rPr sz="1992" spc="240" dirty="0">
                <a:latin typeface="Calibri"/>
                <a:cs typeface="Calibri"/>
              </a:rPr>
              <a:t> </a:t>
            </a:r>
            <a:r>
              <a:rPr sz="1992" dirty="0">
                <a:latin typeface="Calibri"/>
                <a:cs typeface="Calibri"/>
              </a:rPr>
              <a:t>bir</a:t>
            </a:r>
            <a:r>
              <a:rPr sz="1992" spc="220" dirty="0">
                <a:latin typeface="Calibri"/>
                <a:cs typeface="Calibri"/>
              </a:rPr>
              <a:t> </a:t>
            </a:r>
            <a:r>
              <a:rPr sz="1992" dirty="0">
                <a:latin typeface="Calibri"/>
                <a:cs typeface="Calibri"/>
              </a:rPr>
              <a:t>karar</a:t>
            </a:r>
            <a:r>
              <a:rPr sz="1992" spc="234" dirty="0">
                <a:latin typeface="Calibri"/>
                <a:cs typeface="Calibri"/>
              </a:rPr>
              <a:t> </a:t>
            </a:r>
            <a:r>
              <a:rPr sz="1992" dirty="0">
                <a:latin typeface="Calibri"/>
                <a:cs typeface="Calibri"/>
              </a:rPr>
              <a:t>ağacı,</a:t>
            </a:r>
            <a:r>
              <a:rPr sz="1992" spc="240" dirty="0">
                <a:latin typeface="Calibri"/>
                <a:cs typeface="Calibri"/>
              </a:rPr>
              <a:t> </a:t>
            </a:r>
            <a:r>
              <a:rPr sz="1992" dirty="0">
                <a:latin typeface="Calibri"/>
                <a:cs typeface="Calibri"/>
              </a:rPr>
              <a:t>kararları</a:t>
            </a:r>
            <a:r>
              <a:rPr sz="1992" spc="213" dirty="0">
                <a:latin typeface="Calibri"/>
                <a:cs typeface="Calibri"/>
              </a:rPr>
              <a:t> </a:t>
            </a:r>
            <a:r>
              <a:rPr sz="1992" spc="-34" dirty="0">
                <a:latin typeface="Calibri"/>
                <a:cs typeface="Calibri"/>
              </a:rPr>
              <a:t>ve 	</a:t>
            </a:r>
            <a:r>
              <a:rPr sz="1992" dirty="0">
                <a:latin typeface="Calibri"/>
                <a:cs typeface="Calibri"/>
              </a:rPr>
              <a:t>karar</a:t>
            </a:r>
            <a:r>
              <a:rPr sz="1992" spc="323" dirty="0">
                <a:latin typeface="Calibri"/>
                <a:cs typeface="Calibri"/>
              </a:rPr>
              <a:t> </a:t>
            </a:r>
            <a:r>
              <a:rPr sz="1992" dirty="0">
                <a:latin typeface="Calibri"/>
                <a:cs typeface="Calibri"/>
              </a:rPr>
              <a:t>almayı</a:t>
            </a:r>
            <a:r>
              <a:rPr sz="1992" spc="337" dirty="0">
                <a:latin typeface="Calibri"/>
                <a:cs typeface="Calibri"/>
              </a:rPr>
              <a:t> </a:t>
            </a:r>
            <a:r>
              <a:rPr sz="1992" dirty="0">
                <a:latin typeface="Calibri"/>
                <a:cs typeface="Calibri"/>
              </a:rPr>
              <a:t>görsel</a:t>
            </a:r>
            <a:r>
              <a:rPr sz="1992" spc="343" dirty="0">
                <a:latin typeface="Calibri"/>
                <a:cs typeface="Calibri"/>
              </a:rPr>
              <a:t> </a:t>
            </a:r>
            <a:r>
              <a:rPr sz="1992" dirty="0">
                <a:latin typeface="Calibri"/>
                <a:cs typeface="Calibri"/>
              </a:rPr>
              <a:t>ve</a:t>
            </a:r>
            <a:r>
              <a:rPr sz="1992" spc="337" dirty="0">
                <a:latin typeface="Calibri"/>
                <a:cs typeface="Calibri"/>
              </a:rPr>
              <a:t> </a:t>
            </a:r>
            <a:r>
              <a:rPr sz="1992" dirty="0">
                <a:latin typeface="Calibri"/>
                <a:cs typeface="Calibri"/>
              </a:rPr>
              <a:t>açık</a:t>
            </a:r>
            <a:r>
              <a:rPr sz="1992" spc="323" dirty="0">
                <a:latin typeface="Calibri"/>
                <a:cs typeface="Calibri"/>
              </a:rPr>
              <a:t> </a:t>
            </a:r>
            <a:r>
              <a:rPr sz="1992" dirty="0">
                <a:latin typeface="Calibri"/>
                <a:cs typeface="Calibri"/>
              </a:rPr>
              <a:t>bir</a:t>
            </a:r>
            <a:r>
              <a:rPr sz="1992" spc="315" dirty="0">
                <a:latin typeface="Calibri"/>
                <a:cs typeface="Calibri"/>
              </a:rPr>
              <a:t> </a:t>
            </a:r>
            <a:r>
              <a:rPr sz="1992" dirty="0">
                <a:latin typeface="Calibri"/>
                <a:cs typeface="Calibri"/>
              </a:rPr>
              <a:t>şekilde</a:t>
            </a:r>
            <a:r>
              <a:rPr sz="1992" spc="343" dirty="0">
                <a:latin typeface="Calibri"/>
                <a:cs typeface="Calibri"/>
              </a:rPr>
              <a:t> </a:t>
            </a:r>
            <a:r>
              <a:rPr sz="1992" dirty="0">
                <a:latin typeface="Calibri"/>
                <a:cs typeface="Calibri"/>
              </a:rPr>
              <a:t>temsil</a:t>
            </a:r>
            <a:r>
              <a:rPr sz="1992" spc="315" dirty="0">
                <a:latin typeface="Calibri"/>
                <a:cs typeface="Calibri"/>
              </a:rPr>
              <a:t> </a:t>
            </a:r>
            <a:r>
              <a:rPr sz="1992" dirty="0">
                <a:latin typeface="Calibri"/>
                <a:cs typeface="Calibri"/>
              </a:rPr>
              <a:t>etmek</a:t>
            </a:r>
            <a:r>
              <a:rPr sz="1992" spc="302" dirty="0">
                <a:latin typeface="Calibri"/>
                <a:cs typeface="Calibri"/>
              </a:rPr>
              <a:t> </a:t>
            </a:r>
            <a:r>
              <a:rPr sz="1992" dirty="0">
                <a:latin typeface="Calibri"/>
                <a:cs typeface="Calibri"/>
              </a:rPr>
              <a:t>için</a:t>
            </a:r>
            <a:r>
              <a:rPr sz="1992" spc="349" dirty="0">
                <a:latin typeface="Calibri"/>
                <a:cs typeface="Calibri"/>
              </a:rPr>
              <a:t> </a:t>
            </a:r>
            <a:r>
              <a:rPr sz="1992" spc="-14" dirty="0">
                <a:latin typeface="Calibri"/>
                <a:cs typeface="Calibri"/>
              </a:rPr>
              <a:t>kullanılabilir. 	</a:t>
            </a:r>
            <a:r>
              <a:rPr sz="1992" dirty="0">
                <a:latin typeface="Calibri"/>
                <a:cs typeface="Calibri"/>
              </a:rPr>
              <a:t>Veri</a:t>
            </a:r>
            <a:r>
              <a:rPr sz="1992" spc="481" dirty="0">
                <a:latin typeface="Calibri"/>
                <a:cs typeface="Calibri"/>
              </a:rPr>
              <a:t> </a:t>
            </a:r>
            <a:r>
              <a:rPr sz="1992" dirty="0">
                <a:latin typeface="Calibri"/>
                <a:cs typeface="Calibri"/>
              </a:rPr>
              <a:t>madenciliğinde,</a:t>
            </a:r>
            <a:r>
              <a:rPr sz="1992" spc="501" dirty="0">
                <a:latin typeface="Calibri"/>
                <a:cs typeface="Calibri"/>
              </a:rPr>
              <a:t> </a:t>
            </a:r>
            <a:r>
              <a:rPr sz="1992" dirty="0">
                <a:latin typeface="Calibri"/>
                <a:cs typeface="Calibri"/>
              </a:rPr>
              <a:t>bir</a:t>
            </a:r>
            <a:r>
              <a:rPr sz="1992" spc="467" dirty="0">
                <a:latin typeface="Calibri"/>
                <a:cs typeface="Calibri"/>
              </a:rPr>
              <a:t> </a:t>
            </a:r>
            <a:r>
              <a:rPr sz="1992" dirty="0">
                <a:latin typeface="Calibri"/>
                <a:cs typeface="Calibri"/>
              </a:rPr>
              <a:t>karar</a:t>
            </a:r>
            <a:r>
              <a:rPr sz="1992" spc="488" dirty="0">
                <a:latin typeface="Calibri"/>
                <a:cs typeface="Calibri"/>
              </a:rPr>
              <a:t> </a:t>
            </a:r>
            <a:r>
              <a:rPr sz="1992" dirty="0">
                <a:latin typeface="Calibri"/>
                <a:cs typeface="Calibri"/>
              </a:rPr>
              <a:t>ağacı</a:t>
            </a:r>
            <a:r>
              <a:rPr sz="1992" spc="481" dirty="0">
                <a:latin typeface="Calibri"/>
                <a:cs typeface="Calibri"/>
              </a:rPr>
              <a:t> </a:t>
            </a:r>
            <a:r>
              <a:rPr sz="1992" dirty="0">
                <a:latin typeface="Calibri"/>
                <a:cs typeface="Calibri"/>
              </a:rPr>
              <a:t>verileri</a:t>
            </a:r>
            <a:r>
              <a:rPr sz="1992" spc="460" dirty="0">
                <a:latin typeface="Calibri"/>
                <a:cs typeface="Calibri"/>
              </a:rPr>
              <a:t> </a:t>
            </a:r>
            <a:r>
              <a:rPr sz="1992" dirty="0">
                <a:latin typeface="Calibri"/>
                <a:cs typeface="Calibri"/>
              </a:rPr>
              <a:t>tanımlar,</a:t>
            </a:r>
            <a:r>
              <a:rPr sz="1992" spc="501" dirty="0">
                <a:latin typeface="Calibri"/>
                <a:cs typeface="Calibri"/>
              </a:rPr>
              <a:t> </a:t>
            </a:r>
            <a:r>
              <a:rPr sz="1992" dirty="0">
                <a:latin typeface="Calibri"/>
                <a:cs typeface="Calibri"/>
              </a:rPr>
              <a:t>ancak</a:t>
            </a:r>
            <a:r>
              <a:rPr sz="1992" spc="474" dirty="0">
                <a:latin typeface="Calibri"/>
                <a:cs typeface="Calibri"/>
              </a:rPr>
              <a:t> </a:t>
            </a:r>
            <a:r>
              <a:rPr sz="1992" spc="-14" dirty="0">
                <a:latin typeface="Calibri"/>
                <a:cs typeface="Calibri"/>
              </a:rPr>
              <a:t>sonuçta 	</a:t>
            </a:r>
            <a:r>
              <a:rPr sz="1992" dirty="0">
                <a:latin typeface="Calibri"/>
                <a:cs typeface="Calibri"/>
              </a:rPr>
              <a:t>ortaya</a:t>
            </a:r>
            <a:r>
              <a:rPr sz="1992" spc="34" dirty="0">
                <a:latin typeface="Calibri"/>
                <a:cs typeface="Calibri"/>
              </a:rPr>
              <a:t> </a:t>
            </a:r>
            <a:r>
              <a:rPr sz="1992" dirty="0">
                <a:latin typeface="Calibri"/>
                <a:cs typeface="Calibri"/>
              </a:rPr>
              <a:t>çıkan</a:t>
            </a:r>
            <a:r>
              <a:rPr sz="1992" spc="48" dirty="0">
                <a:latin typeface="Calibri"/>
                <a:cs typeface="Calibri"/>
              </a:rPr>
              <a:t> </a:t>
            </a:r>
            <a:r>
              <a:rPr sz="1992" dirty="0">
                <a:latin typeface="Calibri"/>
                <a:cs typeface="Calibri"/>
              </a:rPr>
              <a:t>sınıflandırma</a:t>
            </a:r>
            <a:r>
              <a:rPr sz="1992" spc="62" dirty="0">
                <a:latin typeface="Calibri"/>
                <a:cs typeface="Calibri"/>
              </a:rPr>
              <a:t> </a:t>
            </a:r>
            <a:r>
              <a:rPr sz="1992" dirty="0">
                <a:latin typeface="Calibri"/>
                <a:cs typeface="Calibri"/>
              </a:rPr>
              <a:t>ağacı</a:t>
            </a:r>
            <a:r>
              <a:rPr sz="1992" spc="62" dirty="0">
                <a:latin typeface="Calibri"/>
                <a:cs typeface="Calibri"/>
              </a:rPr>
              <a:t> </a:t>
            </a:r>
            <a:r>
              <a:rPr sz="1992" dirty="0">
                <a:latin typeface="Calibri"/>
                <a:cs typeface="Calibri"/>
              </a:rPr>
              <a:t>karar</a:t>
            </a:r>
            <a:r>
              <a:rPr sz="1992" spc="41" dirty="0">
                <a:latin typeface="Calibri"/>
                <a:cs typeface="Calibri"/>
              </a:rPr>
              <a:t> </a:t>
            </a:r>
            <a:r>
              <a:rPr sz="1992" dirty="0">
                <a:latin typeface="Calibri"/>
                <a:cs typeface="Calibri"/>
              </a:rPr>
              <a:t>verme</a:t>
            </a:r>
            <a:r>
              <a:rPr sz="1992" spc="21" dirty="0">
                <a:latin typeface="Calibri"/>
                <a:cs typeface="Calibri"/>
              </a:rPr>
              <a:t> </a:t>
            </a:r>
            <a:r>
              <a:rPr sz="1992" dirty="0">
                <a:latin typeface="Calibri"/>
                <a:cs typeface="Calibri"/>
              </a:rPr>
              <a:t>için</a:t>
            </a:r>
            <a:r>
              <a:rPr sz="1992" spc="48" dirty="0">
                <a:latin typeface="Calibri"/>
                <a:cs typeface="Calibri"/>
              </a:rPr>
              <a:t> </a:t>
            </a:r>
            <a:r>
              <a:rPr sz="1992" dirty="0">
                <a:latin typeface="Calibri"/>
                <a:cs typeface="Calibri"/>
              </a:rPr>
              <a:t>bir</a:t>
            </a:r>
            <a:r>
              <a:rPr sz="1992" spc="41" dirty="0">
                <a:latin typeface="Calibri"/>
                <a:cs typeface="Calibri"/>
              </a:rPr>
              <a:t> </a:t>
            </a:r>
            <a:r>
              <a:rPr sz="1992" dirty="0">
                <a:latin typeface="Calibri"/>
                <a:cs typeface="Calibri"/>
              </a:rPr>
              <a:t>girdi</a:t>
            </a:r>
            <a:r>
              <a:rPr sz="1992" spc="62" dirty="0">
                <a:latin typeface="Calibri"/>
                <a:cs typeface="Calibri"/>
              </a:rPr>
              <a:t> </a:t>
            </a:r>
            <a:r>
              <a:rPr sz="1992" spc="-14" dirty="0">
                <a:latin typeface="Calibri"/>
                <a:cs typeface="Calibri"/>
              </a:rPr>
              <a:t>olabilir.</a:t>
            </a:r>
            <a:endParaRPr sz="1992">
              <a:latin typeface="Calibri"/>
              <a:cs typeface="Calibri"/>
            </a:endParaRPr>
          </a:p>
          <a:p>
            <a:pPr marL="274774" marR="6978" indent="-258201" algn="just">
              <a:lnSpc>
                <a:spcPct val="92100"/>
              </a:lnSpc>
              <a:spcBef>
                <a:spcPts val="1133"/>
              </a:spcBef>
              <a:buFont typeface="Arial MT"/>
              <a:buChar char="•"/>
              <a:tabLst>
                <a:tab pos="276519" algn="l"/>
              </a:tabLst>
            </a:pPr>
            <a:r>
              <a:rPr sz="1992" dirty="0">
                <a:latin typeface="Calibri"/>
                <a:cs typeface="Calibri"/>
              </a:rPr>
              <a:t>Karar</a:t>
            </a:r>
            <a:r>
              <a:rPr sz="1992" spc="261" dirty="0">
                <a:latin typeface="Calibri"/>
                <a:cs typeface="Calibri"/>
              </a:rPr>
              <a:t> </a:t>
            </a:r>
            <a:r>
              <a:rPr sz="1992" dirty="0">
                <a:latin typeface="Calibri"/>
                <a:cs typeface="Calibri"/>
              </a:rPr>
              <a:t>ağaçları</a:t>
            </a:r>
            <a:r>
              <a:rPr sz="1992" spc="240" dirty="0">
                <a:latin typeface="Calibri"/>
                <a:cs typeface="Calibri"/>
              </a:rPr>
              <a:t> </a:t>
            </a:r>
            <a:r>
              <a:rPr sz="1992" dirty="0">
                <a:latin typeface="Calibri"/>
                <a:cs typeface="Calibri"/>
              </a:rPr>
              <a:t>metotu,</a:t>
            </a:r>
            <a:r>
              <a:rPr sz="1992" spc="247" dirty="0">
                <a:latin typeface="Calibri"/>
                <a:cs typeface="Calibri"/>
              </a:rPr>
              <a:t> </a:t>
            </a:r>
            <a:r>
              <a:rPr sz="1992" dirty="0">
                <a:latin typeface="Calibri"/>
                <a:cs typeface="Calibri"/>
              </a:rPr>
              <a:t>giriş</a:t>
            </a:r>
            <a:r>
              <a:rPr sz="1992" spc="261" dirty="0">
                <a:latin typeface="Calibri"/>
                <a:cs typeface="Calibri"/>
              </a:rPr>
              <a:t> </a:t>
            </a:r>
            <a:r>
              <a:rPr sz="1992" dirty="0">
                <a:latin typeface="Calibri"/>
                <a:cs typeface="Calibri"/>
              </a:rPr>
              <a:t>verisinin</a:t>
            </a:r>
            <a:r>
              <a:rPr sz="1992" spc="261" dirty="0">
                <a:latin typeface="Calibri"/>
                <a:cs typeface="Calibri"/>
              </a:rPr>
              <a:t> </a:t>
            </a:r>
            <a:r>
              <a:rPr sz="1992" dirty="0">
                <a:latin typeface="Calibri"/>
                <a:cs typeface="Calibri"/>
              </a:rPr>
              <a:t>bir</a:t>
            </a:r>
            <a:r>
              <a:rPr sz="1992" spc="247" dirty="0">
                <a:latin typeface="Calibri"/>
                <a:cs typeface="Calibri"/>
              </a:rPr>
              <a:t> </a:t>
            </a:r>
            <a:r>
              <a:rPr sz="1992" dirty="0">
                <a:latin typeface="Calibri"/>
                <a:cs typeface="Calibri"/>
              </a:rPr>
              <a:t>algoritma</a:t>
            </a:r>
            <a:r>
              <a:rPr sz="1992" spc="240" dirty="0">
                <a:latin typeface="Calibri"/>
                <a:cs typeface="Calibri"/>
              </a:rPr>
              <a:t> </a:t>
            </a:r>
            <a:r>
              <a:rPr sz="1992" dirty="0">
                <a:latin typeface="Calibri"/>
                <a:cs typeface="Calibri"/>
              </a:rPr>
              <a:t>yardımıyla</a:t>
            </a:r>
            <a:r>
              <a:rPr sz="1992" spc="254" dirty="0">
                <a:latin typeface="Calibri"/>
                <a:cs typeface="Calibri"/>
              </a:rPr>
              <a:t> </a:t>
            </a:r>
            <a:r>
              <a:rPr sz="1992" b="1" spc="-14" dirty="0">
                <a:latin typeface="Calibri"/>
                <a:cs typeface="Calibri"/>
              </a:rPr>
              <a:t>gruplara 	</a:t>
            </a:r>
            <a:r>
              <a:rPr sz="1992" b="1" dirty="0">
                <a:latin typeface="Calibri"/>
                <a:cs typeface="Calibri"/>
              </a:rPr>
              <a:t>bölünerek</a:t>
            </a:r>
            <a:r>
              <a:rPr sz="1992" b="1" spc="639" dirty="0">
                <a:latin typeface="Calibri"/>
                <a:cs typeface="Calibri"/>
              </a:rPr>
              <a:t> </a:t>
            </a:r>
            <a:r>
              <a:rPr sz="1992" dirty="0">
                <a:latin typeface="Calibri"/>
                <a:cs typeface="Calibri"/>
              </a:rPr>
              <a:t>tüm</a:t>
            </a:r>
            <a:r>
              <a:rPr sz="1992" spc="659" dirty="0">
                <a:latin typeface="Calibri"/>
                <a:cs typeface="Calibri"/>
              </a:rPr>
              <a:t> </a:t>
            </a:r>
            <a:r>
              <a:rPr sz="1992" dirty="0">
                <a:latin typeface="Calibri"/>
                <a:cs typeface="Calibri"/>
              </a:rPr>
              <a:t>elemanlarının</a:t>
            </a:r>
            <a:r>
              <a:rPr sz="1992" spc="659" dirty="0">
                <a:latin typeface="Calibri"/>
                <a:cs typeface="Calibri"/>
              </a:rPr>
              <a:t> </a:t>
            </a:r>
            <a:r>
              <a:rPr sz="1992" b="1" dirty="0">
                <a:latin typeface="Calibri"/>
                <a:cs typeface="Calibri"/>
              </a:rPr>
              <a:t>aynı</a:t>
            </a:r>
            <a:r>
              <a:rPr sz="1992" b="1" spc="646" dirty="0">
                <a:latin typeface="Calibri"/>
                <a:cs typeface="Calibri"/>
              </a:rPr>
              <a:t> </a:t>
            </a:r>
            <a:r>
              <a:rPr sz="1992" b="1" dirty="0">
                <a:latin typeface="Calibri"/>
                <a:cs typeface="Calibri"/>
              </a:rPr>
              <a:t>sınıf</a:t>
            </a:r>
            <a:r>
              <a:rPr sz="1992" b="1" spc="639" dirty="0">
                <a:latin typeface="Calibri"/>
                <a:cs typeface="Calibri"/>
              </a:rPr>
              <a:t> </a:t>
            </a:r>
            <a:r>
              <a:rPr sz="1992" b="1" dirty="0">
                <a:latin typeface="Calibri"/>
                <a:cs typeface="Calibri"/>
              </a:rPr>
              <a:t>etiketine</a:t>
            </a:r>
            <a:r>
              <a:rPr sz="1992" b="1" spc="618" dirty="0">
                <a:latin typeface="Calibri"/>
                <a:cs typeface="Calibri"/>
              </a:rPr>
              <a:t> </a:t>
            </a:r>
            <a:r>
              <a:rPr sz="1992" b="1" dirty="0">
                <a:latin typeface="Calibri"/>
                <a:cs typeface="Calibri"/>
              </a:rPr>
              <a:t>sahip</a:t>
            </a:r>
            <a:r>
              <a:rPr sz="1992" b="1" spc="639" dirty="0">
                <a:latin typeface="Calibri"/>
                <a:cs typeface="Calibri"/>
              </a:rPr>
              <a:t> </a:t>
            </a:r>
            <a:r>
              <a:rPr sz="1992" b="1" dirty="0">
                <a:latin typeface="Calibri"/>
                <a:cs typeface="Calibri"/>
              </a:rPr>
              <a:t>olması</a:t>
            </a:r>
            <a:r>
              <a:rPr sz="1992" b="1" spc="625" dirty="0">
                <a:latin typeface="Calibri"/>
                <a:cs typeface="Calibri"/>
              </a:rPr>
              <a:t> </a:t>
            </a:r>
            <a:r>
              <a:rPr sz="1992" spc="-27" dirty="0">
                <a:latin typeface="Calibri"/>
                <a:cs typeface="Calibri"/>
              </a:rPr>
              <a:t>için 	</a:t>
            </a:r>
            <a:r>
              <a:rPr sz="1992" dirty="0">
                <a:latin typeface="Calibri"/>
                <a:cs typeface="Calibri"/>
              </a:rPr>
              <a:t>yapılan</a:t>
            </a:r>
            <a:r>
              <a:rPr sz="1992" spc="412" dirty="0">
                <a:latin typeface="Calibri"/>
                <a:cs typeface="Calibri"/>
              </a:rPr>
              <a:t> </a:t>
            </a:r>
            <a:r>
              <a:rPr sz="1992" b="1" dirty="0">
                <a:solidFill>
                  <a:srgbClr val="FF0000"/>
                </a:solidFill>
                <a:latin typeface="Calibri"/>
                <a:cs typeface="Calibri"/>
              </a:rPr>
              <a:t>kümeleme</a:t>
            </a:r>
            <a:r>
              <a:rPr sz="1992" b="1" spc="385" dirty="0">
                <a:solidFill>
                  <a:srgbClr val="FF0000"/>
                </a:solidFill>
                <a:latin typeface="Calibri"/>
                <a:cs typeface="Calibri"/>
              </a:rPr>
              <a:t> </a:t>
            </a:r>
            <a:r>
              <a:rPr sz="1992" dirty="0">
                <a:latin typeface="Calibri"/>
                <a:cs typeface="Calibri"/>
              </a:rPr>
              <a:t>işlemidir.</a:t>
            </a:r>
            <a:r>
              <a:rPr sz="1992" spc="398" dirty="0">
                <a:latin typeface="Calibri"/>
                <a:cs typeface="Calibri"/>
              </a:rPr>
              <a:t> </a:t>
            </a:r>
            <a:r>
              <a:rPr sz="1992" dirty="0">
                <a:latin typeface="Calibri"/>
                <a:cs typeface="Calibri"/>
              </a:rPr>
              <a:t>Giriş</a:t>
            </a:r>
            <a:r>
              <a:rPr sz="1992" spc="419" dirty="0">
                <a:latin typeface="Calibri"/>
                <a:cs typeface="Calibri"/>
              </a:rPr>
              <a:t> </a:t>
            </a:r>
            <a:r>
              <a:rPr sz="1992" dirty="0">
                <a:latin typeface="Calibri"/>
                <a:cs typeface="Calibri"/>
              </a:rPr>
              <a:t>verisinin</a:t>
            </a:r>
            <a:r>
              <a:rPr sz="1992" spc="440" dirty="0">
                <a:latin typeface="Calibri"/>
                <a:cs typeface="Calibri"/>
              </a:rPr>
              <a:t> </a:t>
            </a:r>
            <a:r>
              <a:rPr sz="1992" dirty="0">
                <a:latin typeface="Calibri"/>
                <a:cs typeface="Calibri"/>
              </a:rPr>
              <a:t>bir</a:t>
            </a:r>
            <a:r>
              <a:rPr sz="1992" spc="405" dirty="0">
                <a:latin typeface="Calibri"/>
                <a:cs typeface="Calibri"/>
              </a:rPr>
              <a:t> </a:t>
            </a:r>
            <a:r>
              <a:rPr sz="1992" dirty="0">
                <a:latin typeface="Calibri"/>
                <a:cs typeface="Calibri"/>
              </a:rPr>
              <a:t>kümeleme</a:t>
            </a:r>
            <a:r>
              <a:rPr sz="1992" spc="426" dirty="0">
                <a:latin typeface="Calibri"/>
                <a:cs typeface="Calibri"/>
              </a:rPr>
              <a:t> </a:t>
            </a:r>
            <a:r>
              <a:rPr sz="1992" spc="-14" dirty="0">
                <a:latin typeface="Calibri"/>
                <a:cs typeface="Calibri"/>
              </a:rPr>
              <a:t>algoritması 	</a:t>
            </a:r>
            <a:r>
              <a:rPr sz="1992" dirty="0">
                <a:latin typeface="Calibri"/>
                <a:cs typeface="Calibri"/>
              </a:rPr>
              <a:t>yardımıyla</a:t>
            </a:r>
            <a:r>
              <a:rPr sz="1992" spc="515" dirty="0">
                <a:latin typeface="Calibri"/>
                <a:cs typeface="Calibri"/>
              </a:rPr>
              <a:t> </a:t>
            </a:r>
            <a:r>
              <a:rPr sz="1992" dirty="0">
                <a:latin typeface="Calibri"/>
                <a:cs typeface="Calibri"/>
              </a:rPr>
              <a:t>tekrar</a:t>
            </a:r>
            <a:r>
              <a:rPr sz="1992" spc="495" dirty="0">
                <a:latin typeface="Calibri"/>
                <a:cs typeface="Calibri"/>
              </a:rPr>
              <a:t> </a:t>
            </a:r>
            <a:r>
              <a:rPr sz="1992" dirty="0">
                <a:latin typeface="Calibri"/>
                <a:cs typeface="Calibri"/>
              </a:rPr>
              <a:t>tekrar</a:t>
            </a:r>
            <a:r>
              <a:rPr sz="1992" spc="495" dirty="0">
                <a:latin typeface="Calibri"/>
                <a:cs typeface="Calibri"/>
              </a:rPr>
              <a:t> </a:t>
            </a:r>
            <a:r>
              <a:rPr sz="1992" dirty="0">
                <a:latin typeface="Calibri"/>
                <a:cs typeface="Calibri"/>
              </a:rPr>
              <a:t>gruplara</a:t>
            </a:r>
            <a:r>
              <a:rPr sz="1992" spc="495" dirty="0">
                <a:latin typeface="Calibri"/>
                <a:cs typeface="Calibri"/>
              </a:rPr>
              <a:t> </a:t>
            </a:r>
            <a:r>
              <a:rPr sz="1992" dirty="0">
                <a:latin typeface="Calibri"/>
                <a:cs typeface="Calibri"/>
              </a:rPr>
              <a:t>bölünmesine</a:t>
            </a:r>
            <a:r>
              <a:rPr sz="1992" spc="515" dirty="0">
                <a:latin typeface="Calibri"/>
                <a:cs typeface="Calibri"/>
              </a:rPr>
              <a:t> </a:t>
            </a:r>
            <a:r>
              <a:rPr sz="1992" dirty="0">
                <a:latin typeface="Calibri"/>
                <a:cs typeface="Calibri"/>
              </a:rPr>
              <a:t>dayanır.</a:t>
            </a:r>
            <a:r>
              <a:rPr sz="1992" spc="515" dirty="0">
                <a:latin typeface="Calibri"/>
                <a:cs typeface="Calibri"/>
              </a:rPr>
              <a:t> </a:t>
            </a:r>
            <a:r>
              <a:rPr sz="1992" dirty="0">
                <a:latin typeface="Calibri"/>
                <a:cs typeface="Calibri"/>
              </a:rPr>
              <a:t>Grubun</a:t>
            </a:r>
            <a:r>
              <a:rPr sz="1992" spc="501" dirty="0">
                <a:latin typeface="Calibri"/>
                <a:cs typeface="Calibri"/>
              </a:rPr>
              <a:t> </a:t>
            </a:r>
            <a:r>
              <a:rPr sz="1992" spc="-34" dirty="0">
                <a:latin typeface="Calibri"/>
                <a:cs typeface="Calibri"/>
              </a:rPr>
              <a:t>tüm 	</a:t>
            </a:r>
            <a:r>
              <a:rPr sz="1992" dirty="0">
                <a:latin typeface="Calibri"/>
                <a:cs typeface="Calibri"/>
              </a:rPr>
              <a:t>elemanları</a:t>
            </a:r>
            <a:r>
              <a:rPr sz="1992" spc="680" dirty="0">
                <a:latin typeface="Calibri"/>
                <a:cs typeface="Calibri"/>
              </a:rPr>
              <a:t> </a:t>
            </a:r>
            <a:r>
              <a:rPr sz="1992" dirty="0">
                <a:latin typeface="Calibri"/>
                <a:cs typeface="Calibri"/>
              </a:rPr>
              <a:t>aynı</a:t>
            </a:r>
            <a:r>
              <a:rPr sz="1992" spc="117" dirty="0">
                <a:latin typeface="Calibri"/>
                <a:cs typeface="Calibri"/>
              </a:rPr>
              <a:t>  </a:t>
            </a:r>
            <a:r>
              <a:rPr sz="1992" dirty="0">
                <a:latin typeface="Calibri"/>
                <a:cs typeface="Calibri"/>
              </a:rPr>
              <a:t>sınıf</a:t>
            </a:r>
            <a:r>
              <a:rPr sz="1992" spc="131" dirty="0">
                <a:latin typeface="Calibri"/>
                <a:cs typeface="Calibri"/>
              </a:rPr>
              <a:t>  </a:t>
            </a:r>
            <a:r>
              <a:rPr sz="1992" dirty="0">
                <a:latin typeface="Calibri"/>
                <a:cs typeface="Calibri"/>
              </a:rPr>
              <a:t>etiketine</a:t>
            </a:r>
            <a:r>
              <a:rPr sz="1992" spc="124" dirty="0">
                <a:latin typeface="Calibri"/>
                <a:cs typeface="Calibri"/>
              </a:rPr>
              <a:t>  </a:t>
            </a:r>
            <a:r>
              <a:rPr sz="1992" dirty="0">
                <a:latin typeface="Calibri"/>
                <a:cs typeface="Calibri"/>
              </a:rPr>
              <a:t>sahip</a:t>
            </a:r>
            <a:r>
              <a:rPr sz="1992" spc="124" dirty="0">
                <a:latin typeface="Calibri"/>
                <a:cs typeface="Calibri"/>
              </a:rPr>
              <a:t>  </a:t>
            </a:r>
            <a:r>
              <a:rPr sz="1992" dirty="0">
                <a:latin typeface="Calibri"/>
                <a:cs typeface="Calibri"/>
              </a:rPr>
              <a:t>olana</a:t>
            </a:r>
            <a:r>
              <a:rPr sz="1992" spc="117" dirty="0">
                <a:latin typeface="Calibri"/>
                <a:cs typeface="Calibri"/>
              </a:rPr>
              <a:t>  </a:t>
            </a:r>
            <a:r>
              <a:rPr sz="1992" dirty="0">
                <a:latin typeface="Calibri"/>
                <a:cs typeface="Calibri"/>
              </a:rPr>
              <a:t>kadar</a:t>
            </a:r>
            <a:r>
              <a:rPr sz="1992" spc="124" dirty="0">
                <a:latin typeface="Calibri"/>
                <a:cs typeface="Calibri"/>
              </a:rPr>
              <a:t>  </a:t>
            </a:r>
            <a:r>
              <a:rPr sz="1992" dirty="0">
                <a:latin typeface="Calibri"/>
                <a:cs typeface="Calibri"/>
              </a:rPr>
              <a:t>kümeleme</a:t>
            </a:r>
            <a:r>
              <a:rPr sz="1992" spc="124" dirty="0">
                <a:latin typeface="Calibri"/>
                <a:cs typeface="Calibri"/>
              </a:rPr>
              <a:t>  </a:t>
            </a:r>
            <a:r>
              <a:rPr sz="1992" spc="-14" dirty="0">
                <a:latin typeface="Calibri"/>
                <a:cs typeface="Calibri"/>
              </a:rPr>
              <a:t>işlemi 	</a:t>
            </a:r>
            <a:r>
              <a:rPr sz="1992" dirty="0">
                <a:latin typeface="Calibri"/>
                <a:cs typeface="Calibri"/>
              </a:rPr>
              <a:t>derinlemesine</a:t>
            </a:r>
            <a:r>
              <a:rPr sz="1992" spc="131" dirty="0">
                <a:latin typeface="Calibri"/>
                <a:cs typeface="Calibri"/>
              </a:rPr>
              <a:t> </a:t>
            </a:r>
            <a:r>
              <a:rPr sz="1992" dirty="0">
                <a:latin typeface="Calibri"/>
                <a:cs typeface="Calibri"/>
              </a:rPr>
              <a:t>devam</a:t>
            </a:r>
            <a:r>
              <a:rPr sz="1992" spc="137" dirty="0">
                <a:latin typeface="Calibri"/>
                <a:cs typeface="Calibri"/>
              </a:rPr>
              <a:t> </a:t>
            </a:r>
            <a:r>
              <a:rPr sz="1992" spc="-27" dirty="0">
                <a:latin typeface="Calibri"/>
                <a:cs typeface="Calibri"/>
              </a:rPr>
              <a:t>eder.</a:t>
            </a:r>
            <a:endParaRPr sz="1992">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1117970" y="1415417"/>
            <a:ext cx="3935534" cy="3524215"/>
          </a:xfrm>
          <a:prstGeom prst="rect">
            <a:avLst/>
          </a:prstGeom>
        </p:spPr>
      </p:pic>
      <p:pic>
        <p:nvPicPr>
          <p:cNvPr id="6" name="object 6"/>
          <p:cNvPicPr/>
          <p:nvPr/>
        </p:nvPicPr>
        <p:blipFill>
          <a:blip r:embed="rId4" cstate="print"/>
          <a:stretch>
            <a:fillRect/>
          </a:stretch>
        </p:blipFill>
        <p:spPr>
          <a:xfrm>
            <a:off x="644821" y="5161188"/>
            <a:ext cx="4483100" cy="2378301"/>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277600" cy="715180"/>
          </a:xfrm>
          <a:prstGeom prst="rect">
            <a:avLst/>
          </a:prstGeom>
        </p:spPr>
        <p:txBody>
          <a:bodyPr vert="horz" wrap="square" lIns="0" tIns="17446" rIns="0" bIns="0" rtlCol="0">
            <a:spAutoFit/>
          </a:bodyPr>
          <a:lstStyle/>
          <a:p>
            <a:pPr marL="17446">
              <a:spcBef>
                <a:spcPts val="137"/>
              </a:spcBef>
            </a:pPr>
            <a:r>
              <a:rPr sz="4533" dirty="0"/>
              <a:t>Decision</a:t>
            </a:r>
            <a:r>
              <a:rPr sz="4533" spc="-172" dirty="0"/>
              <a:t> </a:t>
            </a:r>
            <a:r>
              <a:rPr sz="4533" spc="-34" dirty="0"/>
              <a:t>Trees</a:t>
            </a:r>
            <a:r>
              <a:rPr sz="4533" spc="-172" dirty="0"/>
              <a:t> </a:t>
            </a:r>
            <a:r>
              <a:rPr sz="4533" dirty="0"/>
              <a:t>(Karar</a:t>
            </a:r>
            <a:r>
              <a:rPr sz="4533" spc="-165" dirty="0"/>
              <a:t> </a:t>
            </a:r>
            <a:r>
              <a:rPr sz="4533" spc="-14" dirty="0"/>
              <a:t>Ağaçları)</a:t>
            </a:r>
            <a:endParaRPr sz="4533"/>
          </a:p>
        </p:txBody>
      </p:sp>
      <p:pic>
        <p:nvPicPr>
          <p:cNvPr id="3" name="object 3"/>
          <p:cNvPicPr/>
          <p:nvPr/>
        </p:nvPicPr>
        <p:blipFill>
          <a:blip r:embed="rId2" cstate="print"/>
          <a:stretch>
            <a:fillRect/>
          </a:stretch>
        </p:blipFill>
        <p:spPr>
          <a:xfrm>
            <a:off x="376096" y="1392038"/>
            <a:ext cx="13163036" cy="5575692"/>
          </a:xfrm>
          <a:prstGeom prst="rect">
            <a:avLst/>
          </a:prstGeom>
        </p:spPr>
      </p:pic>
      <p:pic>
        <p:nvPicPr>
          <p:cNvPr id="4" name="object 4"/>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430000" cy="715180"/>
          </a:xfrm>
          <a:prstGeom prst="rect">
            <a:avLst/>
          </a:prstGeom>
        </p:spPr>
        <p:txBody>
          <a:bodyPr vert="horz" wrap="square" lIns="0" tIns="17446" rIns="0" bIns="0" rtlCol="0">
            <a:spAutoFit/>
          </a:bodyPr>
          <a:lstStyle/>
          <a:p>
            <a:pPr marL="17446">
              <a:spcBef>
                <a:spcPts val="137"/>
              </a:spcBef>
            </a:pPr>
            <a:r>
              <a:rPr sz="4533" spc="-27" dirty="0"/>
              <a:t>K-</a:t>
            </a:r>
            <a:r>
              <a:rPr sz="4533" dirty="0"/>
              <a:t>Nearest</a:t>
            </a:r>
            <a:r>
              <a:rPr sz="4533" spc="-96" dirty="0"/>
              <a:t> </a:t>
            </a:r>
            <a:r>
              <a:rPr sz="4533" dirty="0"/>
              <a:t>Neighbors</a:t>
            </a:r>
            <a:r>
              <a:rPr sz="4533" spc="-96" dirty="0"/>
              <a:t> </a:t>
            </a:r>
            <a:r>
              <a:rPr sz="4533" dirty="0"/>
              <a:t>(K</a:t>
            </a:r>
            <a:r>
              <a:rPr sz="4533" spc="-131" dirty="0"/>
              <a:t> </a:t>
            </a:r>
            <a:r>
              <a:rPr sz="4533" dirty="0"/>
              <a:t>-</a:t>
            </a:r>
            <a:r>
              <a:rPr sz="4533" spc="-124" dirty="0"/>
              <a:t> </a:t>
            </a:r>
            <a:r>
              <a:rPr sz="4533" dirty="0"/>
              <a:t>En</a:t>
            </a:r>
            <a:r>
              <a:rPr sz="4533" spc="-131" dirty="0"/>
              <a:t> </a:t>
            </a:r>
            <a:r>
              <a:rPr sz="4533" spc="-34" dirty="0"/>
              <a:t>Yakın</a:t>
            </a:r>
            <a:r>
              <a:rPr sz="4533" spc="-131" dirty="0"/>
              <a:t> </a:t>
            </a:r>
            <a:r>
              <a:rPr sz="4533" spc="-14" dirty="0"/>
              <a:t>Komşu)</a:t>
            </a:r>
            <a:endParaRPr sz="4533" dirty="0"/>
          </a:p>
        </p:txBody>
      </p:sp>
      <p:sp>
        <p:nvSpPr>
          <p:cNvPr id="3" name="object 3"/>
          <p:cNvSpPr txBox="1"/>
          <p:nvPr/>
        </p:nvSpPr>
        <p:spPr>
          <a:xfrm>
            <a:off x="5076266" y="1297807"/>
            <a:ext cx="7709593" cy="5266670"/>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K-En</a:t>
            </a:r>
            <a:r>
              <a:rPr sz="1992" spc="185" dirty="0">
                <a:latin typeface="Calibri"/>
                <a:cs typeface="Calibri"/>
              </a:rPr>
              <a:t> </a:t>
            </a:r>
            <a:r>
              <a:rPr sz="1992" dirty="0">
                <a:latin typeface="Calibri"/>
                <a:cs typeface="Calibri"/>
              </a:rPr>
              <a:t>Yakın</a:t>
            </a:r>
            <a:r>
              <a:rPr sz="1992" spc="185" dirty="0">
                <a:latin typeface="Calibri"/>
                <a:cs typeface="Calibri"/>
              </a:rPr>
              <a:t> </a:t>
            </a:r>
            <a:r>
              <a:rPr sz="1992" dirty="0">
                <a:latin typeface="Calibri"/>
                <a:cs typeface="Calibri"/>
              </a:rPr>
              <a:t>Komşu,</a:t>
            </a:r>
            <a:r>
              <a:rPr sz="1992" spc="172" dirty="0">
                <a:latin typeface="Calibri"/>
                <a:cs typeface="Calibri"/>
              </a:rPr>
              <a:t> </a:t>
            </a:r>
            <a:r>
              <a:rPr sz="1992" dirty="0">
                <a:latin typeface="Calibri"/>
                <a:cs typeface="Calibri"/>
              </a:rPr>
              <a:t>aynı</a:t>
            </a:r>
            <a:r>
              <a:rPr sz="1992" spc="172" dirty="0">
                <a:latin typeface="Calibri"/>
                <a:cs typeface="Calibri"/>
              </a:rPr>
              <a:t> </a:t>
            </a:r>
            <a:r>
              <a:rPr sz="1992" dirty="0">
                <a:latin typeface="Calibri"/>
                <a:cs typeface="Calibri"/>
              </a:rPr>
              <a:t>zamanda</a:t>
            </a:r>
            <a:r>
              <a:rPr sz="1992" spc="199" dirty="0">
                <a:latin typeface="Calibri"/>
                <a:cs typeface="Calibri"/>
              </a:rPr>
              <a:t> </a:t>
            </a:r>
            <a:r>
              <a:rPr sz="1992" dirty="0">
                <a:latin typeface="Calibri"/>
                <a:cs typeface="Calibri"/>
              </a:rPr>
              <a:t>KNN</a:t>
            </a:r>
            <a:r>
              <a:rPr sz="1992" spc="206" dirty="0">
                <a:latin typeface="Calibri"/>
                <a:cs typeface="Calibri"/>
              </a:rPr>
              <a:t> </a:t>
            </a:r>
            <a:r>
              <a:rPr sz="1992" dirty="0">
                <a:latin typeface="Calibri"/>
                <a:cs typeface="Calibri"/>
              </a:rPr>
              <a:t>olarak</a:t>
            </a:r>
            <a:r>
              <a:rPr sz="1992" spc="165" dirty="0">
                <a:latin typeface="Calibri"/>
                <a:cs typeface="Calibri"/>
              </a:rPr>
              <a:t> </a:t>
            </a:r>
            <a:r>
              <a:rPr sz="1992" dirty="0">
                <a:latin typeface="Calibri"/>
                <a:cs typeface="Calibri"/>
              </a:rPr>
              <a:t>da</a:t>
            </a:r>
            <a:r>
              <a:rPr sz="1992" spc="179" dirty="0">
                <a:latin typeface="Calibri"/>
                <a:cs typeface="Calibri"/>
              </a:rPr>
              <a:t> </a:t>
            </a:r>
            <a:r>
              <a:rPr sz="1992" dirty="0">
                <a:latin typeface="Calibri"/>
                <a:cs typeface="Calibri"/>
              </a:rPr>
              <a:t>bilinen,</a:t>
            </a:r>
            <a:r>
              <a:rPr sz="1992" spc="192" dirty="0">
                <a:latin typeface="Calibri"/>
                <a:cs typeface="Calibri"/>
              </a:rPr>
              <a:t> </a:t>
            </a:r>
            <a:r>
              <a:rPr sz="1992" b="1" dirty="0">
                <a:latin typeface="Calibri"/>
                <a:cs typeface="Calibri"/>
              </a:rPr>
              <a:t>regresyon</a:t>
            </a:r>
            <a:r>
              <a:rPr sz="1992" b="1" spc="179" dirty="0">
                <a:latin typeface="Calibri"/>
                <a:cs typeface="Calibri"/>
              </a:rPr>
              <a:t> </a:t>
            </a:r>
            <a:r>
              <a:rPr sz="1992" b="1" spc="-34" dirty="0">
                <a:latin typeface="Calibri"/>
                <a:cs typeface="Calibri"/>
              </a:rPr>
              <a:t>ve 	</a:t>
            </a:r>
            <a:r>
              <a:rPr sz="1992" b="1" dirty="0">
                <a:latin typeface="Calibri"/>
                <a:cs typeface="Calibri"/>
              </a:rPr>
              <a:t>sınıflandırma</a:t>
            </a:r>
            <a:r>
              <a:rPr sz="1992" b="1" spc="659" dirty="0">
                <a:latin typeface="Calibri"/>
                <a:cs typeface="Calibri"/>
              </a:rPr>
              <a:t> </a:t>
            </a:r>
            <a:r>
              <a:rPr sz="1992" dirty="0">
                <a:latin typeface="Calibri"/>
                <a:cs typeface="Calibri"/>
              </a:rPr>
              <a:t>problemleri</a:t>
            </a:r>
            <a:r>
              <a:rPr sz="1992" spc="659" dirty="0">
                <a:latin typeface="Calibri"/>
                <a:cs typeface="Calibri"/>
              </a:rPr>
              <a:t> </a:t>
            </a:r>
            <a:r>
              <a:rPr sz="1992" dirty="0">
                <a:latin typeface="Calibri"/>
                <a:cs typeface="Calibri"/>
              </a:rPr>
              <a:t>için</a:t>
            </a:r>
            <a:r>
              <a:rPr sz="1992" spc="124" dirty="0">
                <a:latin typeface="Calibri"/>
                <a:cs typeface="Calibri"/>
              </a:rPr>
              <a:t>  </a:t>
            </a:r>
            <a:r>
              <a:rPr sz="1992" dirty="0">
                <a:latin typeface="Calibri"/>
                <a:cs typeface="Calibri"/>
              </a:rPr>
              <a:t>kullanılabilen</a:t>
            </a:r>
            <a:r>
              <a:rPr sz="1992" spc="653" dirty="0">
                <a:latin typeface="Calibri"/>
                <a:cs typeface="Calibri"/>
              </a:rPr>
              <a:t> </a:t>
            </a:r>
            <a:r>
              <a:rPr sz="1992" dirty="0">
                <a:latin typeface="Calibri"/>
                <a:cs typeface="Calibri"/>
              </a:rPr>
              <a:t>denetimli</a:t>
            </a:r>
            <a:r>
              <a:rPr sz="1992" spc="653" dirty="0">
                <a:latin typeface="Calibri"/>
                <a:cs typeface="Calibri"/>
              </a:rPr>
              <a:t> </a:t>
            </a:r>
            <a:r>
              <a:rPr sz="1992" dirty="0">
                <a:latin typeface="Calibri"/>
                <a:cs typeface="Calibri"/>
              </a:rPr>
              <a:t>bir</a:t>
            </a:r>
            <a:r>
              <a:rPr sz="1992" spc="665" dirty="0">
                <a:latin typeface="Calibri"/>
                <a:cs typeface="Calibri"/>
              </a:rPr>
              <a:t> </a:t>
            </a:r>
            <a:r>
              <a:rPr sz="1992" spc="-14" dirty="0">
                <a:latin typeface="Calibri"/>
                <a:cs typeface="Calibri"/>
              </a:rPr>
              <a:t>öğrenme 	</a:t>
            </a:r>
            <a:r>
              <a:rPr sz="1992" dirty="0">
                <a:latin typeface="Calibri"/>
                <a:cs typeface="Calibri"/>
              </a:rPr>
              <a:t>algoritmasıdır.</a:t>
            </a:r>
            <a:r>
              <a:rPr sz="1992" spc="653" dirty="0">
                <a:latin typeface="Calibri"/>
                <a:cs typeface="Calibri"/>
              </a:rPr>
              <a:t> </a:t>
            </a:r>
            <a:r>
              <a:rPr sz="1992" dirty="0">
                <a:latin typeface="Calibri"/>
                <a:cs typeface="Calibri"/>
              </a:rPr>
              <a:t>KNN,</a:t>
            </a:r>
            <a:r>
              <a:rPr sz="1992" spc="659" dirty="0">
                <a:latin typeface="Calibri"/>
                <a:cs typeface="Calibri"/>
              </a:rPr>
              <a:t> </a:t>
            </a:r>
            <a:r>
              <a:rPr sz="1992" dirty="0">
                <a:latin typeface="Calibri"/>
                <a:cs typeface="Calibri"/>
              </a:rPr>
              <a:t>makine</a:t>
            </a:r>
            <a:r>
              <a:rPr sz="1992" spc="665" dirty="0">
                <a:latin typeface="Calibri"/>
                <a:cs typeface="Calibri"/>
              </a:rPr>
              <a:t> </a:t>
            </a:r>
            <a:r>
              <a:rPr sz="1992" dirty="0">
                <a:latin typeface="Calibri"/>
                <a:cs typeface="Calibri"/>
              </a:rPr>
              <a:t>öğreniminde</a:t>
            </a:r>
            <a:r>
              <a:rPr sz="1992" spc="673" dirty="0">
                <a:latin typeface="Calibri"/>
                <a:cs typeface="Calibri"/>
              </a:rPr>
              <a:t> </a:t>
            </a:r>
            <a:r>
              <a:rPr sz="1992" dirty="0">
                <a:latin typeface="Calibri"/>
                <a:cs typeface="Calibri"/>
              </a:rPr>
              <a:t>sınıflandırma</a:t>
            </a:r>
            <a:r>
              <a:rPr sz="1992" spc="680" dirty="0">
                <a:latin typeface="Calibri"/>
                <a:cs typeface="Calibri"/>
              </a:rPr>
              <a:t> </a:t>
            </a:r>
            <a:r>
              <a:rPr sz="1992" spc="-14" dirty="0">
                <a:latin typeface="Calibri"/>
                <a:cs typeface="Calibri"/>
              </a:rPr>
              <a:t>problemleri 	</a:t>
            </a:r>
            <a:r>
              <a:rPr sz="1992" dirty="0">
                <a:latin typeface="Calibri"/>
                <a:cs typeface="Calibri"/>
              </a:rPr>
              <a:t>için</a:t>
            </a:r>
            <a:r>
              <a:rPr sz="1992" spc="103" dirty="0">
                <a:latin typeface="Calibri"/>
                <a:cs typeface="Calibri"/>
              </a:rPr>
              <a:t> </a:t>
            </a:r>
            <a:r>
              <a:rPr sz="1992" dirty="0">
                <a:latin typeface="Calibri"/>
                <a:cs typeface="Calibri"/>
              </a:rPr>
              <a:t>yaygın</a:t>
            </a:r>
            <a:r>
              <a:rPr sz="1992" spc="82" dirty="0">
                <a:latin typeface="Calibri"/>
                <a:cs typeface="Calibri"/>
              </a:rPr>
              <a:t> </a:t>
            </a:r>
            <a:r>
              <a:rPr sz="1992" dirty="0">
                <a:latin typeface="Calibri"/>
                <a:cs typeface="Calibri"/>
              </a:rPr>
              <a:t>olarak</a:t>
            </a:r>
            <a:r>
              <a:rPr sz="1992" spc="110" dirty="0">
                <a:latin typeface="Calibri"/>
                <a:cs typeface="Calibri"/>
              </a:rPr>
              <a:t> </a:t>
            </a:r>
            <a:r>
              <a:rPr sz="1992" dirty="0">
                <a:latin typeface="Calibri"/>
                <a:cs typeface="Calibri"/>
              </a:rPr>
              <a:t>kullanılmaktadır.</a:t>
            </a:r>
            <a:r>
              <a:rPr sz="1992" spc="69" dirty="0">
                <a:latin typeface="Calibri"/>
                <a:cs typeface="Calibri"/>
              </a:rPr>
              <a:t> </a:t>
            </a:r>
            <a:r>
              <a:rPr sz="1992" dirty="0">
                <a:latin typeface="Calibri"/>
                <a:cs typeface="Calibri"/>
              </a:rPr>
              <a:t>KNN,</a:t>
            </a:r>
            <a:r>
              <a:rPr sz="1992" spc="103" dirty="0">
                <a:latin typeface="Calibri"/>
                <a:cs typeface="Calibri"/>
              </a:rPr>
              <a:t> </a:t>
            </a:r>
            <a:r>
              <a:rPr sz="1992" b="1" dirty="0">
                <a:latin typeface="Calibri"/>
                <a:cs typeface="Calibri"/>
              </a:rPr>
              <a:t>birbirine</a:t>
            </a:r>
            <a:r>
              <a:rPr sz="1992" b="1" spc="62" dirty="0">
                <a:latin typeface="Calibri"/>
                <a:cs typeface="Calibri"/>
              </a:rPr>
              <a:t> </a:t>
            </a:r>
            <a:r>
              <a:rPr sz="1992" b="1" dirty="0">
                <a:latin typeface="Calibri"/>
                <a:cs typeface="Calibri"/>
              </a:rPr>
              <a:t>yakın</a:t>
            </a:r>
            <a:r>
              <a:rPr sz="1992" b="1" spc="76" dirty="0">
                <a:latin typeface="Calibri"/>
                <a:cs typeface="Calibri"/>
              </a:rPr>
              <a:t> </a:t>
            </a:r>
            <a:r>
              <a:rPr sz="1992" b="1" dirty="0">
                <a:latin typeface="Calibri"/>
                <a:cs typeface="Calibri"/>
              </a:rPr>
              <a:t>düşen</a:t>
            </a:r>
            <a:r>
              <a:rPr sz="1992" b="1" spc="82" dirty="0">
                <a:latin typeface="Calibri"/>
                <a:cs typeface="Calibri"/>
              </a:rPr>
              <a:t> </a:t>
            </a:r>
            <a:r>
              <a:rPr sz="1992" b="1" dirty="0">
                <a:latin typeface="Calibri"/>
                <a:cs typeface="Calibri"/>
              </a:rPr>
              <a:t>her</a:t>
            </a:r>
            <a:r>
              <a:rPr sz="1992" b="1" spc="82" dirty="0">
                <a:latin typeface="Calibri"/>
                <a:cs typeface="Calibri"/>
              </a:rPr>
              <a:t> </a:t>
            </a:r>
            <a:r>
              <a:rPr sz="1992" b="1" spc="-27" dirty="0">
                <a:latin typeface="Calibri"/>
                <a:cs typeface="Calibri"/>
              </a:rPr>
              <a:t>veri 	</a:t>
            </a:r>
            <a:r>
              <a:rPr sz="1992" b="1" dirty="0">
                <a:latin typeface="Calibri"/>
                <a:cs typeface="Calibri"/>
              </a:rPr>
              <a:t>noktasının</a:t>
            </a:r>
            <a:r>
              <a:rPr sz="1992" b="1" spc="157" dirty="0">
                <a:latin typeface="Calibri"/>
                <a:cs typeface="Calibri"/>
              </a:rPr>
              <a:t>  </a:t>
            </a:r>
            <a:r>
              <a:rPr sz="1992" b="1" dirty="0">
                <a:latin typeface="Calibri"/>
                <a:cs typeface="Calibri"/>
              </a:rPr>
              <a:t>aynı</a:t>
            </a:r>
            <a:r>
              <a:rPr sz="1992" b="1" spc="144" dirty="0">
                <a:latin typeface="Calibri"/>
                <a:cs typeface="Calibri"/>
              </a:rPr>
              <a:t>  </a:t>
            </a:r>
            <a:r>
              <a:rPr sz="1992" b="1" dirty="0">
                <a:latin typeface="Calibri"/>
                <a:cs typeface="Calibri"/>
              </a:rPr>
              <a:t>sınıfa</a:t>
            </a:r>
            <a:r>
              <a:rPr sz="1992" b="1" spc="157" dirty="0">
                <a:latin typeface="Calibri"/>
                <a:cs typeface="Calibri"/>
              </a:rPr>
              <a:t>  </a:t>
            </a:r>
            <a:r>
              <a:rPr sz="1992" b="1" dirty="0">
                <a:latin typeface="Calibri"/>
                <a:cs typeface="Calibri"/>
              </a:rPr>
              <a:t>girdiğini</a:t>
            </a:r>
            <a:r>
              <a:rPr sz="1992" b="1" spc="144" dirty="0">
                <a:latin typeface="Calibri"/>
                <a:cs typeface="Calibri"/>
              </a:rPr>
              <a:t>  </a:t>
            </a:r>
            <a:r>
              <a:rPr sz="1992" b="1" dirty="0">
                <a:latin typeface="Calibri"/>
                <a:cs typeface="Calibri"/>
              </a:rPr>
              <a:t>varsayan</a:t>
            </a:r>
            <a:r>
              <a:rPr sz="1992" b="1" spc="165" dirty="0">
                <a:latin typeface="Calibri"/>
                <a:cs typeface="Calibri"/>
              </a:rPr>
              <a:t>  </a:t>
            </a:r>
            <a:r>
              <a:rPr sz="1992" b="1" dirty="0">
                <a:latin typeface="Calibri"/>
                <a:cs typeface="Calibri"/>
              </a:rPr>
              <a:t>bir</a:t>
            </a:r>
            <a:r>
              <a:rPr sz="1992" b="1" spc="157" dirty="0">
                <a:latin typeface="Calibri"/>
                <a:cs typeface="Calibri"/>
              </a:rPr>
              <a:t>  </a:t>
            </a:r>
            <a:r>
              <a:rPr sz="1992" b="1" dirty="0">
                <a:latin typeface="Calibri"/>
                <a:cs typeface="Calibri"/>
              </a:rPr>
              <a:t>prensiple</a:t>
            </a:r>
            <a:r>
              <a:rPr sz="1992" b="1" spc="151" dirty="0">
                <a:latin typeface="Calibri"/>
                <a:cs typeface="Calibri"/>
              </a:rPr>
              <a:t>  </a:t>
            </a:r>
            <a:r>
              <a:rPr sz="1992" b="1" dirty="0">
                <a:latin typeface="Calibri"/>
                <a:cs typeface="Calibri"/>
              </a:rPr>
              <a:t>çalışır</a:t>
            </a:r>
            <a:r>
              <a:rPr sz="1992" dirty="0">
                <a:latin typeface="Calibri"/>
                <a:cs typeface="Calibri"/>
              </a:rPr>
              <a:t>.</a:t>
            </a:r>
            <a:r>
              <a:rPr sz="1992" spc="151" dirty="0">
                <a:latin typeface="Calibri"/>
                <a:cs typeface="Calibri"/>
              </a:rPr>
              <a:t>  </a:t>
            </a:r>
            <a:r>
              <a:rPr sz="1992" spc="-34" dirty="0">
                <a:latin typeface="Calibri"/>
                <a:cs typeface="Calibri"/>
              </a:rPr>
              <a:t>Bu, 	</a:t>
            </a:r>
            <a:r>
              <a:rPr sz="1992" dirty="0">
                <a:latin typeface="Calibri"/>
                <a:cs typeface="Calibri"/>
              </a:rPr>
              <a:t>benzer</a:t>
            </a:r>
            <a:r>
              <a:rPr sz="1992" spc="69" dirty="0">
                <a:latin typeface="Calibri"/>
                <a:cs typeface="Calibri"/>
              </a:rPr>
              <a:t> </a:t>
            </a:r>
            <a:r>
              <a:rPr sz="1992" dirty="0">
                <a:latin typeface="Calibri"/>
                <a:cs typeface="Calibri"/>
              </a:rPr>
              <a:t>şeylerin</a:t>
            </a:r>
            <a:r>
              <a:rPr sz="1992" spc="62" dirty="0">
                <a:latin typeface="Calibri"/>
                <a:cs typeface="Calibri"/>
              </a:rPr>
              <a:t> </a:t>
            </a:r>
            <a:r>
              <a:rPr sz="1992" dirty="0">
                <a:latin typeface="Calibri"/>
                <a:cs typeface="Calibri"/>
              </a:rPr>
              <a:t>birbirine</a:t>
            </a:r>
            <a:r>
              <a:rPr sz="1992" spc="96" dirty="0">
                <a:latin typeface="Calibri"/>
                <a:cs typeface="Calibri"/>
              </a:rPr>
              <a:t> </a:t>
            </a:r>
            <a:r>
              <a:rPr sz="1992" dirty="0">
                <a:latin typeface="Calibri"/>
                <a:cs typeface="Calibri"/>
              </a:rPr>
              <a:t>yakın</a:t>
            </a:r>
            <a:r>
              <a:rPr sz="1992" spc="103" dirty="0">
                <a:latin typeface="Calibri"/>
                <a:cs typeface="Calibri"/>
              </a:rPr>
              <a:t> </a:t>
            </a:r>
            <a:r>
              <a:rPr sz="1992" dirty="0">
                <a:latin typeface="Calibri"/>
                <a:cs typeface="Calibri"/>
              </a:rPr>
              <a:t>olduğu</a:t>
            </a:r>
            <a:r>
              <a:rPr sz="1992" spc="103" dirty="0">
                <a:latin typeface="Calibri"/>
                <a:cs typeface="Calibri"/>
              </a:rPr>
              <a:t> </a:t>
            </a:r>
            <a:r>
              <a:rPr sz="1992" dirty="0">
                <a:latin typeface="Calibri"/>
                <a:cs typeface="Calibri"/>
              </a:rPr>
              <a:t>anlamına</a:t>
            </a:r>
            <a:r>
              <a:rPr sz="1992" spc="96" dirty="0">
                <a:latin typeface="Calibri"/>
                <a:cs typeface="Calibri"/>
              </a:rPr>
              <a:t> </a:t>
            </a:r>
            <a:r>
              <a:rPr sz="1992" spc="-14" dirty="0">
                <a:latin typeface="Calibri"/>
                <a:cs typeface="Calibri"/>
              </a:rPr>
              <a:t>gelir.</a:t>
            </a:r>
            <a:endParaRPr sz="1992">
              <a:latin typeface="Calibri"/>
              <a:cs typeface="Calibri"/>
            </a:endParaRPr>
          </a:p>
          <a:p>
            <a:pPr marL="274774" marR="6978" indent="-258201" algn="just">
              <a:lnSpc>
                <a:spcPct val="92200"/>
              </a:lnSpc>
              <a:spcBef>
                <a:spcPts val="1140"/>
              </a:spcBef>
              <a:buFont typeface="Arial MT"/>
              <a:buChar char="•"/>
              <a:tabLst>
                <a:tab pos="276519" algn="l"/>
              </a:tabLst>
            </a:pPr>
            <a:r>
              <a:rPr sz="1992" dirty="0">
                <a:latin typeface="Calibri"/>
                <a:cs typeface="Calibri"/>
              </a:rPr>
              <a:t>Bir</a:t>
            </a:r>
            <a:r>
              <a:rPr sz="1992" spc="172" dirty="0">
                <a:latin typeface="Calibri"/>
                <a:cs typeface="Calibri"/>
              </a:rPr>
              <a:t> </a:t>
            </a:r>
            <a:r>
              <a:rPr sz="1992" dirty="0">
                <a:latin typeface="Calibri"/>
                <a:cs typeface="Calibri"/>
              </a:rPr>
              <a:t>tahmin</a:t>
            </a:r>
            <a:r>
              <a:rPr sz="1992" spc="179" dirty="0">
                <a:latin typeface="Calibri"/>
                <a:cs typeface="Calibri"/>
              </a:rPr>
              <a:t> </a:t>
            </a:r>
            <a:r>
              <a:rPr sz="1992" dirty="0">
                <a:latin typeface="Calibri"/>
                <a:cs typeface="Calibri"/>
              </a:rPr>
              <a:t>yapmak</a:t>
            </a:r>
            <a:r>
              <a:rPr sz="1992" spc="206" dirty="0">
                <a:latin typeface="Calibri"/>
                <a:cs typeface="Calibri"/>
              </a:rPr>
              <a:t> </a:t>
            </a:r>
            <a:r>
              <a:rPr sz="1992" dirty="0">
                <a:latin typeface="Calibri"/>
                <a:cs typeface="Calibri"/>
              </a:rPr>
              <a:t>istediğimizde,</a:t>
            </a:r>
            <a:r>
              <a:rPr sz="1992" spc="165" dirty="0">
                <a:latin typeface="Calibri"/>
                <a:cs typeface="Calibri"/>
              </a:rPr>
              <a:t> </a:t>
            </a:r>
            <a:r>
              <a:rPr sz="1992" dirty="0">
                <a:latin typeface="Calibri"/>
                <a:cs typeface="Calibri"/>
              </a:rPr>
              <a:t>tüm</a:t>
            </a:r>
            <a:r>
              <a:rPr sz="1992" spc="179" dirty="0">
                <a:latin typeface="Calibri"/>
                <a:cs typeface="Calibri"/>
              </a:rPr>
              <a:t> </a:t>
            </a:r>
            <a:r>
              <a:rPr sz="1992" dirty="0">
                <a:latin typeface="Calibri"/>
                <a:cs typeface="Calibri"/>
              </a:rPr>
              <a:t>veri</a:t>
            </a:r>
            <a:r>
              <a:rPr sz="1992" spc="144" dirty="0">
                <a:latin typeface="Calibri"/>
                <a:cs typeface="Calibri"/>
              </a:rPr>
              <a:t> </a:t>
            </a:r>
            <a:r>
              <a:rPr sz="1992" dirty="0">
                <a:latin typeface="Calibri"/>
                <a:cs typeface="Calibri"/>
              </a:rPr>
              <a:t>setinde</a:t>
            </a:r>
            <a:r>
              <a:rPr sz="1992" spc="192" dirty="0">
                <a:latin typeface="Calibri"/>
                <a:cs typeface="Calibri"/>
              </a:rPr>
              <a:t> </a:t>
            </a:r>
            <a:r>
              <a:rPr sz="1992" dirty="0">
                <a:latin typeface="Calibri"/>
                <a:cs typeface="Calibri"/>
              </a:rPr>
              <a:t>en</a:t>
            </a:r>
            <a:r>
              <a:rPr sz="1992" spc="185" dirty="0">
                <a:latin typeface="Calibri"/>
                <a:cs typeface="Calibri"/>
              </a:rPr>
              <a:t> </a:t>
            </a:r>
            <a:r>
              <a:rPr sz="1992" dirty="0">
                <a:latin typeface="Calibri"/>
                <a:cs typeface="Calibri"/>
              </a:rPr>
              <a:t>yakın</a:t>
            </a:r>
            <a:r>
              <a:rPr sz="1992" spc="179" dirty="0">
                <a:latin typeface="Calibri"/>
                <a:cs typeface="Calibri"/>
              </a:rPr>
              <a:t> </a:t>
            </a:r>
            <a:r>
              <a:rPr sz="1992" spc="-14" dirty="0">
                <a:latin typeface="Calibri"/>
                <a:cs typeface="Calibri"/>
              </a:rPr>
              <a:t>komşuları 	</a:t>
            </a:r>
            <a:r>
              <a:rPr sz="1992" dirty="0">
                <a:latin typeface="Calibri"/>
                <a:cs typeface="Calibri"/>
              </a:rPr>
              <a:t>arar.</a:t>
            </a:r>
            <a:r>
              <a:rPr sz="1992" spc="206" dirty="0">
                <a:latin typeface="Calibri"/>
                <a:cs typeface="Calibri"/>
              </a:rPr>
              <a:t> </a:t>
            </a:r>
            <a:r>
              <a:rPr sz="1992" dirty="0">
                <a:latin typeface="Calibri"/>
                <a:cs typeface="Calibri"/>
              </a:rPr>
              <a:t>Algoritmanın</a:t>
            </a:r>
            <a:r>
              <a:rPr sz="1992" spc="227" dirty="0">
                <a:latin typeface="Calibri"/>
                <a:cs typeface="Calibri"/>
              </a:rPr>
              <a:t> </a:t>
            </a:r>
            <a:r>
              <a:rPr sz="1992" dirty="0">
                <a:latin typeface="Calibri"/>
                <a:cs typeface="Calibri"/>
              </a:rPr>
              <a:t>çalışmasında</a:t>
            </a:r>
            <a:r>
              <a:rPr sz="1992" spc="213" dirty="0">
                <a:latin typeface="Calibri"/>
                <a:cs typeface="Calibri"/>
              </a:rPr>
              <a:t> </a:t>
            </a:r>
            <a:r>
              <a:rPr sz="1992" dirty="0">
                <a:latin typeface="Calibri"/>
                <a:cs typeface="Calibri"/>
              </a:rPr>
              <a:t>bir</a:t>
            </a:r>
            <a:r>
              <a:rPr sz="1992" spc="206" dirty="0">
                <a:latin typeface="Calibri"/>
                <a:cs typeface="Calibri"/>
              </a:rPr>
              <a:t> </a:t>
            </a:r>
            <a:r>
              <a:rPr sz="1992" b="1" dirty="0">
                <a:latin typeface="Calibri"/>
                <a:cs typeface="Calibri"/>
              </a:rPr>
              <a:t>K</a:t>
            </a:r>
            <a:r>
              <a:rPr sz="1992" b="1" spc="227" dirty="0">
                <a:latin typeface="Calibri"/>
                <a:cs typeface="Calibri"/>
              </a:rPr>
              <a:t> </a:t>
            </a:r>
            <a:r>
              <a:rPr sz="1992" b="1" dirty="0">
                <a:latin typeface="Calibri"/>
                <a:cs typeface="Calibri"/>
              </a:rPr>
              <a:t>değeri</a:t>
            </a:r>
            <a:r>
              <a:rPr sz="1992" b="1" spc="206" dirty="0">
                <a:latin typeface="Calibri"/>
                <a:cs typeface="Calibri"/>
              </a:rPr>
              <a:t> </a:t>
            </a:r>
            <a:r>
              <a:rPr sz="1992" dirty="0">
                <a:latin typeface="Calibri"/>
                <a:cs typeface="Calibri"/>
              </a:rPr>
              <a:t>belirlenir.</a:t>
            </a:r>
            <a:r>
              <a:rPr sz="1992" spc="185" dirty="0">
                <a:latin typeface="Calibri"/>
                <a:cs typeface="Calibri"/>
              </a:rPr>
              <a:t> </a:t>
            </a:r>
            <a:r>
              <a:rPr sz="1992" dirty="0">
                <a:latin typeface="Calibri"/>
                <a:cs typeface="Calibri"/>
              </a:rPr>
              <a:t>Bu</a:t>
            </a:r>
            <a:r>
              <a:rPr sz="1992" spc="240" dirty="0">
                <a:latin typeface="Calibri"/>
                <a:cs typeface="Calibri"/>
              </a:rPr>
              <a:t> </a:t>
            </a:r>
            <a:r>
              <a:rPr sz="1992" dirty="0">
                <a:latin typeface="Calibri"/>
                <a:cs typeface="Calibri"/>
              </a:rPr>
              <a:t>K</a:t>
            </a:r>
            <a:r>
              <a:rPr sz="1992" spc="192" dirty="0">
                <a:latin typeface="Calibri"/>
                <a:cs typeface="Calibri"/>
              </a:rPr>
              <a:t> </a:t>
            </a:r>
            <a:r>
              <a:rPr sz="1992" spc="-14" dirty="0">
                <a:latin typeface="Calibri"/>
                <a:cs typeface="Calibri"/>
              </a:rPr>
              <a:t>değerinin 	</a:t>
            </a:r>
            <a:r>
              <a:rPr sz="1992" dirty="0">
                <a:latin typeface="Calibri"/>
                <a:cs typeface="Calibri"/>
              </a:rPr>
              <a:t>anlamı</a:t>
            </a:r>
            <a:r>
              <a:rPr sz="1992" spc="515" dirty="0">
                <a:latin typeface="Calibri"/>
                <a:cs typeface="Calibri"/>
              </a:rPr>
              <a:t> </a:t>
            </a:r>
            <a:r>
              <a:rPr sz="1992" b="1" dirty="0">
                <a:latin typeface="Calibri"/>
                <a:cs typeface="Calibri"/>
              </a:rPr>
              <a:t>bakılacak</a:t>
            </a:r>
            <a:r>
              <a:rPr sz="1992" b="1" spc="508" dirty="0">
                <a:latin typeface="Calibri"/>
                <a:cs typeface="Calibri"/>
              </a:rPr>
              <a:t> </a:t>
            </a:r>
            <a:r>
              <a:rPr sz="1992" b="1" dirty="0">
                <a:latin typeface="Calibri"/>
                <a:cs typeface="Calibri"/>
              </a:rPr>
              <a:t>eleman</a:t>
            </a:r>
            <a:r>
              <a:rPr sz="1992" b="1" spc="508" dirty="0">
                <a:latin typeface="Calibri"/>
                <a:cs typeface="Calibri"/>
              </a:rPr>
              <a:t> </a:t>
            </a:r>
            <a:r>
              <a:rPr sz="1992" b="1" dirty="0">
                <a:latin typeface="Calibri"/>
                <a:cs typeface="Calibri"/>
              </a:rPr>
              <a:t>sayısı</a:t>
            </a:r>
            <a:r>
              <a:rPr sz="1992" dirty="0">
                <a:latin typeface="Calibri"/>
                <a:cs typeface="Calibri"/>
              </a:rPr>
              <a:t>dır.</a:t>
            </a:r>
            <a:r>
              <a:rPr sz="1992" spc="508" dirty="0">
                <a:latin typeface="Calibri"/>
                <a:cs typeface="Calibri"/>
              </a:rPr>
              <a:t> </a:t>
            </a:r>
            <a:r>
              <a:rPr sz="1992" dirty="0">
                <a:latin typeface="Calibri"/>
                <a:cs typeface="Calibri"/>
              </a:rPr>
              <a:t>Bir</a:t>
            </a:r>
            <a:r>
              <a:rPr sz="1992" spc="508" dirty="0">
                <a:latin typeface="Calibri"/>
                <a:cs typeface="Calibri"/>
              </a:rPr>
              <a:t> </a:t>
            </a:r>
            <a:r>
              <a:rPr sz="1992" dirty="0">
                <a:latin typeface="Calibri"/>
                <a:cs typeface="Calibri"/>
              </a:rPr>
              <a:t>değer</a:t>
            </a:r>
            <a:r>
              <a:rPr sz="1992" spc="515" dirty="0">
                <a:latin typeface="Calibri"/>
                <a:cs typeface="Calibri"/>
              </a:rPr>
              <a:t> </a:t>
            </a:r>
            <a:r>
              <a:rPr sz="1992" dirty="0">
                <a:latin typeface="Calibri"/>
                <a:cs typeface="Calibri"/>
              </a:rPr>
              <a:t>geldiğinde</a:t>
            </a:r>
            <a:r>
              <a:rPr sz="1992" spc="536" dirty="0">
                <a:latin typeface="Calibri"/>
                <a:cs typeface="Calibri"/>
              </a:rPr>
              <a:t> </a:t>
            </a:r>
            <a:r>
              <a:rPr sz="1992" dirty="0">
                <a:latin typeface="Calibri"/>
                <a:cs typeface="Calibri"/>
              </a:rPr>
              <a:t>en</a:t>
            </a:r>
            <a:r>
              <a:rPr sz="1992" spc="515" dirty="0">
                <a:latin typeface="Calibri"/>
                <a:cs typeface="Calibri"/>
              </a:rPr>
              <a:t> </a:t>
            </a:r>
            <a:r>
              <a:rPr sz="1992" dirty="0">
                <a:latin typeface="Calibri"/>
                <a:cs typeface="Calibri"/>
              </a:rPr>
              <a:t>yakın</a:t>
            </a:r>
            <a:r>
              <a:rPr sz="1992" spc="543" dirty="0">
                <a:latin typeface="Calibri"/>
                <a:cs typeface="Calibri"/>
              </a:rPr>
              <a:t> </a:t>
            </a:r>
            <a:r>
              <a:rPr sz="1992" spc="-69" dirty="0">
                <a:latin typeface="Calibri"/>
                <a:cs typeface="Calibri"/>
              </a:rPr>
              <a:t>K 	</a:t>
            </a:r>
            <a:r>
              <a:rPr sz="1992" dirty="0">
                <a:latin typeface="Calibri"/>
                <a:cs typeface="Calibri"/>
              </a:rPr>
              <a:t>kadar</a:t>
            </a:r>
            <a:r>
              <a:rPr sz="1992" spc="144" dirty="0">
                <a:latin typeface="Calibri"/>
                <a:cs typeface="Calibri"/>
              </a:rPr>
              <a:t>  </a:t>
            </a:r>
            <a:r>
              <a:rPr sz="1992" dirty="0">
                <a:latin typeface="Calibri"/>
                <a:cs typeface="Calibri"/>
              </a:rPr>
              <a:t>eleman</a:t>
            </a:r>
            <a:r>
              <a:rPr sz="1992" spc="144" dirty="0">
                <a:latin typeface="Calibri"/>
                <a:cs typeface="Calibri"/>
              </a:rPr>
              <a:t>  </a:t>
            </a:r>
            <a:r>
              <a:rPr sz="1992" dirty="0">
                <a:latin typeface="Calibri"/>
                <a:cs typeface="Calibri"/>
              </a:rPr>
              <a:t>alınarak</a:t>
            </a:r>
            <a:r>
              <a:rPr sz="1992" spc="144" dirty="0">
                <a:latin typeface="Calibri"/>
                <a:cs typeface="Calibri"/>
              </a:rPr>
              <a:t>  </a:t>
            </a:r>
            <a:r>
              <a:rPr sz="1992" dirty="0">
                <a:latin typeface="Calibri"/>
                <a:cs typeface="Calibri"/>
              </a:rPr>
              <a:t>gelen</a:t>
            </a:r>
            <a:r>
              <a:rPr sz="1992" spc="144" dirty="0">
                <a:latin typeface="Calibri"/>
                <a:cs typeface="Calibri"/>
              </a:rPr>
              <a:t>  </a:t>
            </a:r>
            <a:r>
              <a:rPr sz="1992" b="1" dirty="0">
                <a:latin typeface="Calibri"/>
                <a:cs typeface="Calibri"/>
              </a:rPr>
              <a:t>değer</a:t>
            </a:r>
            <a:r>
              <a:rPr sz="1992" b="1" spc="131" dirty="0">
                <a:latin typeface="Calibri"/>
                <a:cs typeface="Calibri"/>
              </a:rPr>
              <a:t>  </a:t>
            </a:r>
            <a:r>
              <a:rPr sz="1992" b="1" dirty="0">
                <a:latin typeface="Calibri"/>
                <a:cs typeface="Calibri"/>
              </a:rPr>
              <a:t>arasındaki</a:t>
            </a:r>
            <a:r>
              <a:rPr sz="1992" b="1" spc="137" dirty="0">
                <a:latin typeface="Calibri"/>
                <a:cs typeface="Calibri"/>
              </a:rPr>
              <a:t>  </a:t>
            </a:r>
            <a:r>
              <a:rPr sz="1992" b="1" dirty="0">
                <a:latin typeface="Calibri"/>
                <a:cs typeface="Calibri"/>
              </a:rPr>
              <a:t>uzaklık</a:t>
            </a:r>
            <a:r>
              <a:rPr sz="1992" b="1" spc="144" dirty="0">
                <a:latin typeface="Calibri"/>
                <a:cs typeface="Calibri"/>
              </a:rPr>
              <a:t>  </a:t>
            </a:r>
            <a:r>
              <a:rPr sz="1992" b="1" spc="-14" dirty="0">
                <a:latin typeface="Calibri"/>
                <a:cs typeface="Calibri"/>
              </a:rPr>
              <a:t>hesaplanır</a:t>
            </a:r>
            <a:r>
              <a:rPr sz="1992" spc="-14" dirty="0">
                <a:latin typeface="Calibri"/>
                <a:cs typeface="Calibri"/>
              </a:rPr>
              <a:t>. 	</a:t>
            </a:r>
            <a:r>
              <a:rPr sz="1992" dirty="0">
                <a:latin typeface="Calibri"/>
                <a:cs typeface="Calibri"/>
              </a:rPr>
              <a:t>Uzaklık</a:t>
            </a:r>
            <a:r>
              <a:rPr sz="1992" spc="110" dirty="0">
                <a:latin typeface="Calibri"/>
                <a:cs typeface="Calibri"/>
              </a:rPr>
              <a:t> </a:t>
            </a:r>
            <a:r>
              <a:rPr sz="1992" dirty="0">
                <a:latin typeface="Calibri"/>
                <a:cs typeface="Calibri"/>
              </a:rPr>
              <a:t>hesaplama</a:t>
            </a:r>
            <a:r>
              <a:rPr sz="1992" spc="103" dirty="0">
                <a:latin typeface="Calibri"/>
                <a:cs typeface="Calibri"/>
              </a:rPr>
              <a:t> </a:t>
            </a:r>
            <a:r>
              <a:rPr sz="1992" dirty="0">
                <a:latin typeface="Calibri"/>
                <a:cs typeface="Calibri"/>
              </a:rPr>
              <a:t>işleminde</a:t>
            </a:r>
            <a:r>
              <a:rPr sz="1992" spc="96" dirty="0">
                <a:latin typeface="Calibri"/>
                <a:cs typeface="Calibri"/>
              </a:rPr>
              <a:t> </a:t>
            </a:r>
            <a:r>
              <a:rPr sz="1992" dirty="0">
                <a:latin typeface="Calibri"/>
                <a:cs typeface="Calibri"/>
              </a:rPr>
              <a:t>genelde</a:t>
            </a:r>
            <a:r>
              <a:rPr sz="1992" spc="124" dirty="0">
                <a:latin typeface="Calibri"/>
                <a:cs typeface="Calibri"/>
              </a:rPr>
              <a:t> </a:t>
            </a:r>
            <a:r>
              <a:rPr sz="1992" b="1" dirty="0">
                <a:latin typeface="Calibri"/>
                <a:cs typeface="Calibri"/>
              </a:rPr>
              <a:t>Öklid</a:t>
            </a:r>
            <a:r>
              <a:rPr sz="1992" b="1" spc="103" dirty="0">
                <a:latin typeface="Calibri"/>
                <a:cs typeface="Calibri"/>
              </a:rPr>
              <a:t> </a:t>
            </a:r>
            <a:r>
              <a:rPr sz="1992" b="1" dirty="0">
                <a:latin typeface="Calibri"/>
                <a:cs typeface="Calibri"/>
              </a:rPr>
              <a:t>fonksiyonu</a:t>
            </a:r>
            <a:r>
              <a:rPr sz="1992" b="1" spc="96" dirty="0">
                <a:latin typeface="Calibri"/>
                <a:cs typeface="Calibri"/>
              </a:rPr>
              <a:t> </a:t>
            </a:r>
            <a:r>
              <a:rPr sz="1992" dirty="0">
                <a:latin typeface="Calibri"/>
                <a:cs typeface="Calibri"/>
              </a:rPr>
              <a:t>kullanılır.</a:t>
            </a:r>
            <a:r>
              <a:rPr sz="1992" spc="124" dirty="0">
                <a:latin typeface="Calibri"/>
                <a:cs typeface="Calibri"/>
              </a:rPr>
              <a:t> </a:t>
            </a:r>
            <a:r>
              <a:rPr sz="1992" spc="-14" dirty="0">
                <a:latin typeface="Calibri"/>
                <a:cs typeface="Calibri"/>
              </a:rPr>
              <a:t>Öklid 	</a:t>
            </a:r>
            <a:r>
              <a:rPr sz="1992" dirty="0">
                <a:latin typeface="Calibri"/>
                <a:cs typeface="Calibri"/>
              </a:rPr>
              <a:t>fonksiyonuna</a:t>
            </a:r>
            <a:r>
              <a:rPr sz="1992" spc="501" dirty="0">
                <a:latin typeface="Calibri"/>
                <a:cs typeface="Calibri"/>
              </a:rPr>
              <a:t> </a:t>
            </a:r>
            <a:r>
              <a:rPr sz="1992" dirty="0">
                <a:latin typeface="Calibri"/>
                <a:cs typeface="Calibri"/>
              </a:rPr>
              <a:t>alternatif</a:t>
            </a:r>
            <a:r>
              <a:rPr sz="1992" spc="515" dirty="0">
                <a:latin typeface="Calibri"/>
                <a:cs typeface="Calibri"/>
              </a:rPr>
              <a:t> </a:t>
            </a:r>
            <a:r>
              <a:rPr sz="1992" dirty="0">
                <a:latin typeface="Calibri"/>
                <a:cs typeface="Calibri"/>
              </a:rPr>
              <a:t>olarak</a:t>
            </a:r>
            <a:r>
              <a:rPr sz="1992" spc="515" dirty="0">
                <a:latin typeface="Calibri"/>
                <a:cs typeface="Calibri"/>
              </a:rPr>
              <a:t> </a:t>
            </a:r>
            <a:r>
              <a:rPr sz="1992" b="1" dirty="0">
                <a:latin typeface="Calibri"/>
                <a:cs typeface="Calibri"/>
              </a:rPr>
              <a:t>Manhattan,</a:t>
            </a:r>
            <a:r>
              <a:rPr sz="1992" b="1" spc="508" dirty="0">
                <a:latin typeface="Calibri"/>
                <a:cs typeface="Calibri"/>
              </a:rPr>
              <a:t> </a:t>
            </a:r>
            <a:r>
              <a:rPr sz="1992" b="1" dirty="0">
                <a:latin typeface="Calibri"/>
                <a:cs typeface="Calibri"/>
              </a:rPr>
              <a:t>Minkowski</a:t>
            </a:r>
            <a:r>
              <a:rPr sz="1992" b="1" spc="501" dirty="0">
                <a:latin typeface="Calibri"/>
                <a:cs typeface="Calibri"/>
              </a:rPr>
              <a:t> </a:t>
            </a:r>
            <a:r>
              <a:rPr sz="1992" dirty="0">
                <a:latin typeface="Calibri"/>
                <a:cs typeface="Calibri"/>
              </a:rPr>
              <a:t>ve</a:t>
            </a:r>
            <a:r>
              <a:rPr sz="1992" spc="501" dirty="0">
                <a:latin typeface="Calibri"/>
                <a:cs typeface="Calibri"/>
              </a:rPr>
              <a:t> </a:t>
            </a:r>
            <a:r>
              <a:rPr sz="1992" b="1" spc="-14" dirty="0">
                <a:latin typeface="Calibri"/>
                <a:cs typeface="Calibri"/>
              </a:rPr>
              <a:t>Hamming 	</a:t>
            </a:r>
            <a:r>
              <a:rPr sz="1992" dirty="0">
                <a:latin typeface="Calibri"/>
                <a:cs typeface="Calibri"/>
              </a:rPr>
              <a:t>fonksiyonlarıda</a:t>
            </a:r>
            <a:r>
              <a:rPr sz="1992" spc="185" dirty="0">
                <a:latin typeface="Calibri"/>
                <a:cs typeface="Calibri"/>
              </a:rPr>
              <a:t> </a:t>
            </a:r>
            <a:r>
              <a:rPr sz="1992" dirty="0">
                <a:latin typeface="Calibri"/>
                <a:cs typeface="Calibri"/>
              </a:rPr>
              <a:t>kullanılabilir.</a:t>
            </a:r>
            <a:r>
              <a:rPr sz="1992" spc="185" dirty="0">
                <a:latin typeface="Calibri"/>
                <a:cs typeface="Calibri"/>
              </a:rPr>
              <a:t> </a:t>
            </a:r>
            <a:r>
              <a:rPr sz="1992" dirty="0">
                <a:latin typeface="Calibri"/>
                <a:cs typeface="Calibri"/>
              </a:rPr>
              <a:t>Uzaklık</a:t>
            </a:r>
            <a:r>
              <a:rPr sz="1992" spc="179" dirty="0">
                <a:latin typeface="Calibri"/>
                <a:cs typeface="Calibri"/>
              </a:rPr>
              <a:t> </a:t>
            </a:r>
            <a:r>
              <a:rPr sz="1992" dirty="0">
                <a:latin typeface="Calibri"/>
                <a:cs typeface="Calibri"/>
              </a:rPr>
              <a:t>hesaplandıktan</a:t>
            </a:r>
            <a:r>
              <a:rPr sz="1992" spc="199" dirty="0">
                <a:latin typeface="Calibri"/>
                <a:cs typeface="Calibri"/>
              </a:rPr>
              <a:t> </a:t>
            </a:r>
            <a:r>
              <a:rPr sz="1992" dirty="0">
                <a:latin typeface="Calibri"/>
                <a:cs typeface="Calibri"/>
              </a:rPr>
              <a:t>sonra</a:t>
            </a:r>
            <a:r>
              <a:rPr sz="1992" spc="199" dirty="0">
                <a:latin typeface="Calibri"/>
                <a:cs typeface="Calibri"/>
              </a:rPr>
              <a:t> </a:t>
            </a:r>
            <a:r>
              <a:rPr sz="1992" b="1" dirty="0">
                <a:latin typeface="Calibri"/>
                <a:cs typeface="Calibri"/>
              </a:rPr>
              <a:t>sıralanır</a:t>
            </a:r>
            <a:r>
              <a:rPr sz="1992" b="1" spc="179" dirty="0">
                <a:latin typeface="Calibri"/>
                <a:cs typeface="Calibri"/>
              </a:rPr>
              <a:t> </a:t>
            </a:r>
            <a:r>
              <a:rPr sz="1992" spc="-34" dirty="0">
                <a:latin typeface="Calibri"/>
                <a:cs typeface="Calibri"/>
              </a:rPr>
              <a:t>ve 	</a:t>
            </a:r>
            <a:r>
              <a:rPr sz="1992" dirty="0">
                <a:latin typeface="Calibri"/>
                <a:cs typeface="Calibri"/>
              </a:rPr>
              <a:t>gelen</a:t>
            </a:r>
            <a:r>
              <a:rPr sz="1992" spc="556" dirty="0">
                <a:latin typeface="Calibri"/>
                <a:cs typeface="Calibri"/>
              </a:rPr>
              <a:t> </a:t>
            </a:r>
            <a:r>
              <a:rPr sz="1992" dirty="0">
                <a:latin typeface="Calibri"/>
                <a:cs typeface="Calibri"/>
              </a:rPr>
              <a:t>değer</a:t>
            </a:r>
            <a:r>
              <a:rPr sz="1992" spc="549" dirty="0">
                <a:latin typeface="Calibri"/>
                <a:cs typeface="Calibri"/>
              </a:rPr>
              <a:t> </a:t>
            </a:r>
            <a:r>
              <a:rPr sz="1992" dirty="0">
                <a:latin typeface="Calibri"/>
                <a:cs typeface="Calibri"/>
              </a:rPr>
              <a:t>uygun</a:t>
            </a:r>
            <a:r>
              <a:rPr sz="1992" spc="584" dirty="0">
                <a:latin typeface="Calibri"/>
                <a:cs typeface="Calibri"/>
              </a:rPr>
              <a:t> </a:t>
            </a:r>
            <a:r>
              <a:rPr sz="1992" dirty="0">
                <a:latin typeface="Calibri"/>
                <a:cs typeface="Calibri"/>
              </a:rPr>
              <a:t>olan</a:t>
            </a:r>
            <a:r>
              <a:rPr sz="1992" spc="556" dirty="0">
                <a:latin typeface="Calibri"/>
                <a:cs typeface="Calibri"/>
              </a:rPr>
              <a:t> </a:t>
            </a:r>
            <a:r>
              <a:rPr sz="1992" dirty="0">
                <a:latin typeface="Calibri"/>
                <a:cs typeface="Calibri"/>
              </a:rPr>
              <a:t>sınıfa</a:t>
            </a:r>
            <a:r>
              <a:rPr sz="1992" spc="577" dirty="0">
                <a:latin typeface="Calibri"/>
                <a:cs typeface="Calibri"/>
              </a:rPr>
              <a:t> </a:t>
            </a:r>
            <a:r>
              <a:rPr sz="1992" dirty="0">
                <a:latin typeface="Calibri"/>
                <a:cs typeface="Calibri"/>
              </a:rPr>
              <a:t>atanır.</a:t>
            </a:r>
            <a:r>
              <a:rPr sz="1992" spc="543" dirty="0">
                <a:latin typeface="Calibri"/>
                <a:cs typeface="Calibri"/>
              </a:rPr>
              <a:t> </a:t>
            </a:r>
            <a:r>
              <a:rPr sz="1992" dirty="0">
                <a:latin typeface="Calibri"/>
                <a:cs typeface="Calibri"/>
              </a:rPr>
              <a:t>İlgili</a:t>
            </a:r>
            <a:r>
              <a:rPr sz="1992" spc="570" dirty="0">
                <a:latin typeface="Calibri"/>
                <a:cs typeface="Calibri"/>
              </a:rPr>
              <a:t> </a:t>
            </a:r>
            <a:r>
              <a:rPr sz="1992" dirty="0">
                <a:latin typeface="Calibri"/>
                <a:cs typeface="Calibri"/>
              </a:rPr>
              <a:t>uzaklılardan</a:t>
            </a:r>
            <a:r>
              <a:rPr sz="1992" spc="562" dirty="0">
                <a:latin typeface="Calibri"/>
                <a:cs typeface="Calibri"/>
              </a:rPr>
              <a:t> </a:t>
            </a:r>
            <a:r>
              <a:rPr sz="1992" b="1" dirty="0">
                <a:latin typeface="Calibri"/>
                <a:cs typeface="Calibri"/>
              </a:rPr>
              <a:t>en</a:t>
            </a:r>
            <a:r>
              <a:rPr sz="1992" b="1" spc="549" dirty="0">
                <a:latin typeface="Calibri"/>
                <a:cs typeface="Calibri"/>
              </a:rPr>
              <a:t> </a:t>
            </a:r>
            <a:r>
              <a:rPr sz="1992" b="1" dirty="0">
                <a:latin typeface="Calibri"/>
                <a:cs typeface="Calibri"/>
              </a:rPr>
              <a:t>yakın</a:t>
            </a:r>
            <a:r>
              <a:rPr sz="1992" b="1" spc="577" dirty="0">
                <a:latin typeface="Calibri"/>
                <a:cs typeface="Calibri"/>
              </a:rPr>
              <a:t> </a:t>
            </a:r>
            <a:r>
              <a:rPr sz="1992" b="1" spc="-69" dirty="0">
                <a:latin typeface="Calibri"/>
                <a:cs typeface="Calibri"/>
              </a:rPr>
              <a:t>k 	</a:t>
            </a:r>
            <a:r>
              <a:rPr sz="1992" b="1" dirty="0">
                <a:latin typeface="Calibri"/>
                <a:cs typeface="Calibri"/>
              </a:rPr>
              <a:t>komşu</a:t>
            </a:r>
            <a:r>
              <a:rPr sz="1992" b="1" spc="234" dirty="0">
                <a:latin typeface="Calibri"/>
                <a:cs typeface="Calibri"/>
              </a:rPr>
              <a:t> </a:t>
            </a:r>
            <a:r>
              <a:rPr sz="1992" dirty="0">
                <a:latin typeface="Calibri"/>
                <a:cs typeface="Calibri"/>
              </a:rPr>
              <a:t>ele</a:t>
            </a:r>
            <a:r>
              <a:rPr sz="1992" spc="234" dirty="0">
                <a:latin typeface="Calibri"/>
                <a:cs typeface="Calibri"/>
              </a:rPr>
              <a:t> </a:t>
            </a:r>
            <a:r>
              <a:rPr sz="1992" dirty="0">
                <a:latin typeface="Calibri"/>
                <a:cs typeface="Calibri"/>
              </a:rPr>
              <a:t>alınır.</a:t>
            </a:r>
            <a:r>
              <a:rPr sz="1992" spc="227" dirty="0">
                <a:latin typeface="Calibri"/>
                <a:cs typeface="Calibri"/>
              </a:rPr>
              <a:t> </a:t>
            </a:r>
            <a:r>
              <a:rPr sz="1992" dirty="0">
                <a:latin typeface="Calibri"/>
                <a:cs typeface="Calibri"/>
              </a:rPr>
              <a:t>Öznitelik</a:t>
            </a:r>
            <a:r>
              <a:rPr sz="1992" spc="240" dirty="0">
                <a:latin typeface="Calibri"/>
                <a:cs typeface="Calibri"/>
              </a:rPr>
              <a:t> </a:t>
            </a:r>
            <a:r>
              <a:rPr sz="1992" dirty="0">
                <a:latin typeface="Calibri"/>
                <a:cs typeface="Calibri"/>
              </a:rPr>
              <a:t>değerlerine</a:t>
            </a:r>
            <a:r>
              <a:rPr sz="1992" spc="254" dirty="0">
                <a:latin typeface="Calibri"/>
                <a:cs typeface="Calibri"/>
              </a:rPr>
              <a:t> </a:t>
            </a:r>
            <a:r>
              <a:rPr sz="1992" dirty="0">
                <a:latin typeface="Calibri"/>
                <a:cs typeface="Calibri"/>
              </a:rPr>
              <a:t>göre</a:t>
            </a:r>
            <a:r>
              <a:rPr sz="1992" spc="234" dirty="0">
                <a:latin typeface="Calibri"/>
                <a:cs typeface="Calibri"/>
              </a:rPr>
              <a:t> </a:t>
            </a:r>
            <a:r>
              <a:rPr sz="1992" dirty="0">
                <a:latin typeface="Calibri"/>
                <a:cs typeface="Calibri"/>
              </a:rPr>
              <a:t>k</a:t>
            </a:r>
            <a:r>
              <a:rPr sz="1992" spc="227" dirty="0">
                <a:latin typeface="Calibri"/>
                <a:cs typeface="Calibri"/>
              </a:rPr>
              <a:t> </a:t>
            </a:r>
            <a:r>
              <a:rPr sz="1992" dirty="0">
                <a:latin typeface="Calibri"/>
                <a:cs typeface="Calibri"/>
              </a:rPr>
              <a:t>komşu</a:t>
            </a:r>
            <a:r>
              <a:rPr sz="1992" spc="247" dirty="0">
                <a:latin typeface="Calibri"/>
                <a:cs typeface="Calibri"/>
              </a:rPr>
              <a:t> </a:t>
            </a:r>
            <a:r>
              <a:rPr sz="1992" dirty="0">
                <a:latin typeface="Calibri"/>
                <a:cs typeface="Calibri"/>
              </a:rPr>
              <a:t>veya</a:t>
            </a:r>
            <a:r>
              <a:rPr sz="1992" spc="213" dirty="0">
                <a:latin typeface="Calibri"/>
                <a:cs typeface="Calibri"/>
              </a:rPr>
              <a:t> </a:t>
            </a:r>
            <a:r>
              <a:rPr sz="1992" spc="-14" dirty="0">
                <a:latin typeface="Calibri"/>
                <a:cs typeface="Calibri"/>
              </a:rPr>
              <a:t>komşuların 	</a:t>
            </a:r>
            <a:r>
              <a:rPr sz="1992" dirty="0">
                <a:latin typeface="Calibri"/>
                <a:cs typeface="Calibri"/>
              </a:rPr>
              <a:t>sınıfına</a:t>
            </a:r>
            <a:r>
              <a:rPr sz="1992" spc="357" dirty="0">
                <a:latin typeface="Calibri"/>
                <a:cs typeface="Calibri"/>
              </a:rPr>
              <a:t>  </a:t>
            </a:r>
            <a:r>
              <a:rPr sz="1992" dirty="0">
                <a:latin typeface="Calibri"/>
                <a:cs typeface="Calibri"/>
              </a:rPr>
              <a:t>atanır.</a:t>
            </a:r>
            <a:r>
              <a:rPr sz="1992" spc="343" dirty="0">
                <a:latin typeface="Calibri"/>
                <a:cs typeface="Calibri"/>
              </a:rPr>
              <a:t>  </a:t>
            </a:r>
            <a:r>
              <a:rPr sz="1992" dirty="0">
                <a:latin typeface="Calibri"/>
                <a:cs typeface="Calibri"/>
              </a:rPr>
              <a:t>Seçilen</a:t>
            </a:r>
            <a:r>
              <a:rPr sz="1992" spc="364" dirty="0">
                <a:latin typeface="Calibri"/>
                <a:cs typeface="Calibri"/>
              </a:rPr>
              <a:t>  </a:t>
            </a:r>
            <a:r>
              <a:rPr sz="1992" dirty="0">
                <a:latin typeface="Calibri"/>
                <a:cs typeface="Calibri"/>
              </a:rPr>
              <a:t>sınıf,</a:t>
            </a:r>
            <a:r>
              <a:rPr sz="1992" spc="371" dirty="0">
                <a:latin typeface="Calibri"/>
                <a:cs typeface="Calibri"/>
              </a:rPr>
              <a:t>  </a:t>
            </a:r>
            <a:r>
              <a:rPr sz="1992" dirty="0">
                <a:latin typeface="Calibri"/>
                <a:cs typeface="Calibri"/>
              </a:rPr>
              <a:t>tahmin</a:t>
            </a:r>
            <a:r>
              <a:rPr sz="1992" spc="357" dirty="0">
                <a:latin typeface="Calibri"/>
                <a:cs typeface="Calibri"/>
              </a:rPr>
              <a:t>  </a:t>
            </a:r>
            <a:r>
              <a:rPr sz="1992" dirty="0">
                <a:latin typeface="Calibri"/>
                <a:cs typeface="Calibri"/>
              </a:rPr>
              <a:t>edilmesi</a:t>
            </a:r>
            <a:r>
              <a:rPr sz="1992" spc="349" dirty="0">
                <a:latin typeface="Calibri"/>
                <a:cs typeface="Calibri"/>
              </a:rPr>
              <a:t>  </a:t>
            </a:r>
            <a:r>
              <a:rPr sz="1992" dirty="0">
                <a:latin typeface="Calibri"/>
                <a:cs typeface="Calibri"/>
              </a:rPr>
              <a:t>beklenen</a:t>
            </a:r>
            <a:r>
              <a:rPr sz="1992" spc="364" dirty="0">
                <a:latin typeface="Calibri"/>
                <a:cs typeface="Calibri"/>
              </a:rPr>
              <a:t>  </a:t>
            </a:r>
            <a:r>
              <a:rPr sz="1992" spc="-14" dirty="0">
                <a:latin typeface="Calibri"/>
                <a:cs typeface="Calibri"/>
              </a:rPr>
              <a:t>gözlem 	</a:t>
            </a:r>
            <a:r>
              <a:rPr sz="1992" dirty="0">
                <a:latin typeface="Calibri"/>
                <a:cs typeface="Calibri"/>
              </a:rPr>
              <a:t>değerinin</a:t>
            </a:r>
            <a:r>
              <a:rPr sz="1992" spc="349" dirty="0">
                <a:latin typeface="Calibri"/>
                <a:cs typeface="Calibri"/>
              </a:rPr>
              <a:t> </a:t>
            </a:r>
            <a:r>
              <a:rPr sz="1992" dirty="0">
                <a:latin typeface="Calibri"/>
                <a:cs typeface="Calibri"/>
              </a:rPr>
              <a:t>sınıfı</a:t>
            </a:r>
            <a:r>
              <a:rPr sz="1992" spc="349" dirty="0">
                <a:latin typeface="Calibri"/>
                <a:cs typeface="Calibri"/>
              </a:rPr>
              <a:t> </a:t>
            </a:r>
            <a:r>
              <a:rPr sz="1992" dirty="0">
                <a:latin typeface="Calibri"/>
                <a:cs typeface="Calibri"/>
              </a:rPr>
              <a:t>olarak</a:t>
            </a:r>
            <a:r>
              <a:rPr sz="1992" spc="337" dirty="0">
                <a:latin typeface="Calibri"/>
                <a:cs typeface="Calibri"/>
              </a:rPr>
              <a:t> </a:t>
            </a:r>
            <a:r>
              <a:rPr sz="1992" dirty="0">
                <a:latin typeface="Calibri"/>
                <a:cs typeface="Calibri"/>
              </a:rPr>
              <a:t>kabul</a:t>
            </a:r>
            <a:r>
              <a:rPr sz="1992" spc="349" dirty="0">
                <a:latin typeface="Calibri"/>
                <a:cs typeface="Calibri"/>
              </a:rPr>
              <a:t> </a:t>
            </a:r>
            <a:r>
              <a:rPr sz="1992" dirty="0">
                <a:latin typeface="Calibri"/>
                <a:cs typeface="Calibri"/>
              </a:rPr>
              <a:t>edilir.</a:t>
            </a:r>
            <a:r>
              <a:rPr sz="1992" spc="343" dirty="0">
                <a:latin typeface="Calibri"/>
                <a:cs typeface="Calibri"/>
              </a:rPr>
              <a:t> </a:t>
            </a:r>
            <a:r>
              <a:rPr sz="1992" dirty="0">
                <a:latin typeface="Calibri"/>
                <a:cs typeface="Calibri"/>
              </a:rPr>
              <a:t>Yani</a:t>
            </a:r>
            <a:r>
              <a:rPr sz="1992" spc="349" dirty="0">
                <a:latin typeface="Calibri"/>
                <a:cs typeface="Calibri"/>
              </a:rPr>
              <a:t> </a:t>
            </a:r>
            <a:r>
              <a:rPr sz="1992" dirty="0">
                <a:latin typeface="Calibri"/>
                <a:cs typeface="Calibri"/>
              </a:rPr>
              <a:t>yeni</a:t>
            </a:r>
            <a:r>
              <a:rPr sz="1992" spc="330" dirty="0">
                <a:latin typeface="Calibri"/>
                <a:cs typeface="Calibri"/>
              </a:rPr>
              <a:t> </a:t>
            </a:r>
            <a:r>
              <a:rPr sz="1992" dirty="0">
                <a:latin typeface="Calibri"/>
                <a:cs typeface="Calibri"/>
              </a:rPr>
              <a:t>veri</a:t>
            </a:r>
            <a:r>
              <a:rPr sz="1992" spc="349" dirty="0">
                <a:latin typeface="Calibri"/>
                <a:cs typeface="Calibri"/>
              </a:rPr>
              <a:t> </a:t>
            </a:r>
            <a:r>
              <a:rPr sz="1992" dirty="0">
                <a:latin typeface="Calibri"/>
                <a:cs typeface="Calibri"/>
              </a:rPr>
              <a:t>etiketlenmiş</a:t>
            </a:r>
            <a:r>
              <a:rPr sz="1992" spc="364" dirty="0">
                <a:latin typeface="Calibri"/>
                <a:cs typeface="Calibri"/>
              </a:rPr>
              <a:t> </a:t>
            </a:r>
            <a:r>
              <a:rPr sz="1992" spc="-14" dirty="0">
                <a:latin typeface="Calibri"/>
                <a:cs typeface="Calibri"/>
              </a:rPr>
              <a:t>(label) 	olur.</a:t>
            </a:r>
            <a:endParaRPr sz="1992">
              <a:latin typeface="Calibri"/>
              <a:cs typeface="Calibri"/>
            </a:endParaRPr>
          </a:p>
        </p:txBody>
      </p:sp>
      <p:pic>
        <p:nvPicPr>
          <p:cNvPr id="4" name="object 4"/>
          <p:cNvPicPr/>
          <p:nvPr/>
        </p:nvPicPr>
        <p:blipFill>
          <a:blip r:embed="rId2" cstate="print"/>
          <a:stretch>
            <a:fillRect/>
          </a:stretch>
        </p:blipFill>
        <p:spPr>
          <a:xfrm>
            <a:off x="507068" y="2501238"/>
            <a:ext cx="4353187" cy="2878435"/>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001" y="364158"/>
            <a:ext cx="11277600" cy="715180"/>
          </a:xfrm>
          <a:prstGeom prst="rect">
            <a:avLst/>
          </a:prstGeom>
        </p:spPr>
        <p:txBody>
          <a:bodyPr vert="horz" wrap="square" lIns="0" tIns="17446" rIns="0" bIns="0" rtlCol="0">
            <a:spAutoFit/>
          </a:bodyPr>
          <a:lstStyle/>
          <a:p>
            <a:pPr marL="17446">
              <a:spcBef>
                <a:spcPts val="137"/>
              </a:spcBef>
            </a:pPr>
            <a:r>
              <a:rPr sz="4533" spc="-27" dirty="0"/>
              <a:t>K-</a:t>
            </a:r>
            <a:r>
              <a:rPr sz="4533" dirty="0"/>
              <a:t>Nearest</a:t>
            </a:r>
            <a:r>
              <a:rPr sz="4533" spc="-96" dirty="0"/>
              <a:t> </a:t>
            </a:r>
            <a:r>
              <a:rPr sz="4533" dirty="0"/>
              <a:t>Neighbors</a:t>
            </a:r>
            <a:r>
              <a:rPr sz="4533" spc="-96" dirty="0"/>
              <a:t> </a:t>
            </a:r>
            <a:r>
              <a:rPr sz="4533" dirty="0"/>
              <a:t>(K</a:t>
            </a:r>
            <a:r>
              <a:rPr sz="4533" spc="-131" dirty="0"/>
              <a:t> </a:t>
            </a:r>
            <a:r>
              <a:rPr sz="4533" dirty="0"/>
              <a:t>-</a:t>
            </a:r>
            <a:r>
              <a:rPr sz="4533" spc="-124" dirty="0"/>
              <a:t> </a:t>
            </a:r>
            <a:r>
              <a:rPr sz="4533" dirty="0"/>
              <a:t>En</a:t>
            </a:r>
            <a:r>
              <a:rPr sz="4533" spc="-131" dirty="0"/>
              <a:t> </a:t>
            </a:r>
            <a:r>
              <a:rPr sz="4533" spc="-34" dirty="0"/>
              <a:t>Yakın</a:t>
            </a:r>
            <a:r>
              <a:rPr sz="4533" spc="-131" dirty="0"/>
              <a:t> </a:t>
            </a:r>
            <a:r>
              <a:rPr sz="4533" spc="-14" dirty="0"/>
              <a:t>Komşu)</a:t>
            </a:r>
            <a:endParaRPr sz="4533" dirty="0"/>
          </a:p>
        </p:txBody>
      </p:sp>
      <p:pic>
        <p:nvPicPr>
          <p:cNvPr id="3" name="object 3"/>
          <p:cNvPicPr/>
          <p:nvPr/>
        </p:nvPicPr>
        <p:blipFill>
          <a:blip r:embed="rId2" cstate="print"/>
          <a:stretch>
            <a:fillRect/>
          </a:stretch>
        </p:blipFill>
        <p:spPr>
          <a:xfrm>
            <a:off x="273319" y="1917550"/>
            <a:ext cx="13207586" cy="4394314"/>
          </a:xfrm>
          <a:prstGeom prst="rect">
            <a:avLst/>
          </a:prstGeom>
        </p:spPr>
      </p:pic>
      <p:pic>
        <p:nvPicPr>
          <p:cNvPr id="4" name="object 4"/>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3199" y="364158"/>
            <a:ext cx="11592001" cy="715180"/>
          </a:xfrm>
          <a:prstGeom prst="rect">
            <a:avLst/>
          </a:prstGeom>
        </p:spPr>
        <p:txBody>
          <a:bodyPr vert="horz" wrap="square" lIns="0" tIns="17446" rIns="0" bIns="0" rtlCol="0">
            <a:spAutoFit/>
          </a:bodyPr>
          <a:lstStyle/>
          <a:p>
            <a:pPr marL="17446">
              <a:spcBef>
                <a:spcPts val="137"/>
              </a:spcBef>
            </a:pPr>
            <a:r>
              <a:rPr sz="4533" spc="-41" dirty="0"/>
              <a:t>Yapay</a:t>
            </a:r>
            <a:r>
              <a:rPr sz="4533" spc="-213" dirty="0"/>
              <a:t> </a:t>
            </a:r>
            <a:r>
              <a:rPr sz="4533" spc="-27" dirty="0"/>
              <a:t>Zeka</a:t>
            </a:r>
            <a:endParaRPr sz="4533" dirty="0"/>
          </a:p>
        </p:txBody>
      </p:sp>
      <p:pic>
        <p:nvPicPr>
          <p:cNvPr id="3" name="object 3"/>
          <p:cNvPicPr/>
          <p:nvPr/>
        </p:nvPicPr>
        <p:blipFill>
          <a:blip r:embed="rId2" cstate="print"/>
          <a:stretch>
            <a:fillRect/>
          </a:stretch>
        </p:blipFill>
        <p:spPr>
          <a:xfrm>
            <a:off x="803199" y="2010176"/>
            <a:ext cx="12154084" cy="4305702"/>
          </a:xfrm>
          <a:prstGeom prst="rect">
            <a:avLst/>
          </a:prstGeom>
        </p:spPr>
      </p:pic>
      <p:pic>
        <p:nvPicPr>
          <p:cNvPr id="4" name="object 4"/>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001" y="364158"/>
            <a:ext cx="11582400" cy="645590"/>
          </a:xfrm>
          <a:prstGeom prst="rect">
            <a:avLst/>
          </a:prstGeom>
        </p:spPr>
        <p:txBody>
          <a:bodyPr vert="horz" wrap="square" lIns="0" tIns="21808" rIns="0" bIns="0" rtlCol="0">
            <a:spAutoFit/>
          </a:bodyPr>
          <a:lstStyle/>
          <a:p>
            <a:pPr marL="17446">
              <a:spcBef>
                <a:spcPts val="172"/>
              </a:spcBef>
            </a:pPr>
            <a:r>
              <a:rPr sz="4052" dirty="0"/>
              <a:t>Support</a:t>
            </a:r>
            <a:r>
              <a:rPr sz="4052" spc="-103" dirty="0"/>
              <a:t> </a:t>
            </a:r>
            <a:r>
              <a:rPr sz="4052" spc="-14" dirty="0"/>
              <a:t>Vector</a:t>
            </a:r>
            <a:r>
              <a:rPr sz="4052" spc="-89" dirty="0"/>
              <a:t> </a:t>
            </a:r>
            <a:r>
              <a:rPr sz="4052" dirty="0"/>
              <a:t>Machine</a:t>
            </a:r>
            <a:r>
              <a:rPr sz="4052" spc="-89" dirty="0"/>
              <a:t> </a:t>
            </a:r>
            <a:r>
              <a:rPr sz="4052" dirty="0"/>
              <a:t>(Destek</a:t>
            </a:r>
            <a:r>
              <a:rPr sz="4052" spc="-110" dirty="0"/>
              <a:t> </a:t>
            </a:r>
            <a:r>
              <a:rPr sz="4052" spc="-14" dirty="0"/>
              <a:t>Vektör</a:t>
            </a:r>
            <a:r>
              <a:rPr sz="4052" spc="-124" dirty="0"/>
              <a:t> </a:t>
            </a:r>
            <a:r>
              <a:rPr sz="4052" spc="-14" dirty="0"/>
              <a:t>Makineleri)</a:t>
            </a:r>
            <a:endParaRPr sz="4052" dirty="0"/>
          </a:p>
        </p:txBody>
      </p:sp>
      <p:sp>
        <p:nvSpPr>
          <p:cNvPr id="3" name="object 3"/>
          <p:cNvSpPr txBox="1"/>
          <p:nvPr/>
        </p:nvSpPr>
        <p:spPr>
          <a:xfrm>
            <a:off x="5957605" y="1276958"/>
            <a:ext cx="6830291" cy="5546015"/>
          </a:xfrm>
          <a:prstGeom prst="rect">
            <a:avLst/>
          </a:prstGeom>
        </p:spPr>
        <p:txBody>
          <a:bodyPr vert="horz" wrap="square" lIns="0" tIns="75891" rIns="0" bIns="0" rtlCol="0">
            <a:spAutoFit/>
          </a:bodyPr>
          <a:lstStyle/>
          <a:p>
            <a:pPr marL="273902" marR="6978" indent="-257328" algn="just">
              <a:lnSpc>
                <a:spcPct val="80200"/>
              </a:lnSpc>
              <a:spcBef>
                <a:spcPts val="596"/>
              </a:spcBef>
              <a:buFont typeface="Arial MT"/>
              <a:buChar char="•"/>
              <a:tabLst>
                <a:tab pos="276519" algn="l"/>
              </a:tabLst>
            </a:pPr>
            <a:r>
              <a:rPr sz="1923" b="1" dirty="0">
                <a:latin typeface="Calibri"/>
                <a:cs typeface="Calibri"/>
              </a:rPr>
              <a:t>Sınıflandırma</a:t>
            </a:r>
            <a:r>
              <a:rPr sz="1923" b="1" spc="343" dirty="0">
                <a:latin typeface="Calibri"/>
                <a:cs typeface="Calibri"/>
              </a:rPr>
              <a:t>  </a:t>
            </a:r>
            <a:r>
              <a:rPr sz="1923" dirty="0">
                <a:latin typeface="Calibri"/>
                <a:cs typeface="Calibri"/>
              </a:rPr>
              <a:t>ve</a:t>
            </a:r>
            <a:r>
              <a:rPr sz="1923" spc="343" dirty="0">
                <a:latin typeface="Calibri"/>
                <a:cs typeface="Calibri"/>
              </a:rPr>
              <a:t>  </a:t>
            </a:r>
            <a:r>
              <a:rPr sz="1923" b="1" dirty="0">
                <a:latin typeface="Calibri"/>
                <a:cs typeface="Calibri"/>
              </a:rPr>
              <a:t>Regresyon</a:t>
            </a:r>
            <a:r>
              <a:rPr sz="1923" b="1" spc="349" dirty="0">
                <a:latin typeface="Calibri"/>
                <a:cs typeface="Calibri"/>
              </a:rPr>
              <a:t>  </a:t>
            </a:r>
            <a:r>
              <a:rPr sz="1923" dirty="0">
                <a:latin typeface="Calibri"/>
                <a:cs typeface="Calibri"/>
              </a:rPr>
              <a:t>için</a:t>
            </a:r>
            <a:r>
              <a:rPr sz="1923" spc="349" dirty="0">
                <a:latin typeface="Calibri"/>
                <a:cs typeface="Calibri"/>
              </a:rPr>
              <a:t>  </a:t>
            </a:r>
            <a:r>
              <a:rPr sz="1923" dirty="0">
                <a:latin typeface="Calibri"/>
                <a:cs typeface="Calibri"/>
              </a:rPr>
              <a:t>kullanılan</a:t>
            </a:r>
            <a:r>
              <a:rPr sz="1923" spc="349" dirty="0">
                <a:latin typeface="Calibri"/>
                <a:cs typeface="Calibri"/>
              </a:rPr>
              <a:t>  </a:t>
            </a:r>
            <a:r>
              <a:rPr sz="1923" dirty="0">
                <a:latin typeface="Calibri"/>
                <a:cs typeface="Calibri"/>
              </a:rPr>
              <a:t>ilgili</a:t>
            </a:r>
            <a:r>
              <a:rPr sz="1923" spc="349" dirty="0">
                <a:latin typeface="Calibri"/>
                <a:cs typeface="Calibri"/>
              </a:rPr>
              <a:t>  </a:t>
            </a:r>
            <a:r>
              <a:rPr sz="1923" spc="-14" dirty="0">
                <a:latin typeface="Calibri"/>
                <a:cs typeface="Calibri"/>
              </a:rPr>
              <a:t>denetimli 	</a:t>
            </a:r>
            <a:r>
              <a:rPr sz="1923" dirty="0">
                <a:latin typeface="Calibri"/>
                <a:cs typeface="Calibri"/>
              </a:rPr>
              <a:t>öğrenme</a:t>
            </a:r>
            <a:r>
              <a:rPr sz="1923" spc="62" dirty="0">
                <a:latin typeface="Calibri"/>
                <a:cs typeface="Calibri"/>
              </a:rPr>
              <a:t> </a:t>
            </a:r>
            <a:r>
              <a:rPr sz="1923" dirty="0">
                <a:latin typeface="Calibri"/>
                <a:cs typeface="Calibri"/>
              </a:rPr>
              <a:t>yöntemleri</a:t>
            </a:r>
            <a:r>
              <a:rPr sz="1923" spc="76" dirty="0">
                <a:latin typeface="Calibri"/>
                <a:cs typeface="Calibri"/>
              </a:rPr>
              <a:t> </a:t>
            </a:r>
            <a:r>
              <a:rPr sz="1923" dirty="0">
                <a:latin typeface="Calibri"/>
                <a:cs typeface="Calibri"/>
              </a:rPr>
              <a:t>kümesidir.</a:t>
            </a:r>
            <a:r>
              <a:rPr sz="1923" spc="69" dirty="0">
                <a:latin typeface="Calibri"/>
                <a:cs typeface="Calibri"/>
              </a:rPr>
              <a:t> </a:t>
            </a:r>
            <a:r>
              <a:rPr sz="1923" dirty="0">
                <a:latin typeface="Calibri"/>
                <a:cs typeface="Calibri"/>
              </a:rPr>
              <a:t>Her</a:t>
            </a:r>
            <a:r>
              <a:rPr sz="1923" spc="76" dirty="0">
                <a:latin typeface="Calibri"/>
                <a:cs typeface="Calibri"/>
              </a:rPr>
              <a:t> </a:t>
            </a:r>
            <a:r>
              <a:rPr sz="1923" dirty="0">
                <a:latin typeface="Calibri"/>
                <a:cs typeface="Calibri"/>
              </a:rPr>
              <a:t>biri</a:t>
            </a:r>
            <a:r>
              <a:rPr sz="1923" spc="76" dirty="0">
                <a:latin typeface="Calibri"/>
                <a:cs typeface="Calibri"/>
              </a:rPr>
              <a:t> </a:t>
            </a:r>
            <a:r>
              <a:rPr sz="1923" dirty="0">
                <a:latin typeface="Calibri"/>
                <a:cs typeface="Calibri"/>
              </a:rPr>
              <a:t>iki</a:t>
            </a:r>
            <a:r>
              <a:rPr sz="1923" spc="76" dirty="0">
                <a:latin typeface="Calibri"/>
                <a:cs typeface="Calibri"/>
              </a:rPr>
              <a:t> </a:t>
            </a:r>
            <a:r>
              <a:rPr sz="1923" dirty="0">
                <a:latin typeface="Calibri"/>
                <a:cs typeface="Calibri"/>
              </a:rPr>
              <a:t>kategoriden</a:t>
            </a:r>
            <a:r>
              <a:rPr sz="1923" spc="69" dirty="0">
                <a:latin typeface="Calibri"/>
                <a:cs typeface="Calibri"/>
              </a:rPr>
              <a:t> </a:t>
            </a:r>
            <a:r>
              <a:rPr sz="1923" dirty="0">
                <a:latin typeface="Calibri"/>
                <a:cs typeface="Calibri"/>
              </a:rPr>
              <a:t>birine</a:t>
            </a:r>
            <a:r>
              <a:rPr sz="1923" spc="62" dirty="0">
                <a:latin typeface="Calibri"/>
                <a:cs typeface="Calibri"/>
              </a:rPr>
              <a:t> </a:t>
            </a:r>
            <a:r>
              <a:rPr sz="1923" spc="-34" dirty="0">
                <a:latin typeface="Calibri"/>
                <a:cs typeface="Calibri"/>
              </a:rPr>
              <a:t>ait 	</a:t>
            </a:r>
            <a:r>
              <a:rPr sz="1923" dirty="0">
                <a:latin typeface="Calibri"/>
                <a:cs typeface="Calibri"/>
              </a:rPr>
              <a:t>olarak</a:t>
            </a:r>
            <a:r>
              <a:rPr sz="1923" spc="280" dirty="0">
                <a:latin typeface="Calibri"/>
                <a:cs typeface="Calibri"/>
              </a:rPr>
              <a:t> </a:t>
            </a:r>
            <a:r>
              <a:rPr sz="1923" dirty="0">
                <a:latin typeface="Calibri"/>
                <a:cs typeface="Calibri"/>
              </a:rPr>
              <a:t>işaretlenmiş</a:t>
            </a:r>
            <a:r>
              <a:rPr sz="1923" spc="268" dirty="0">
                <a:latin typeface="Calibri"/>
                <a:cs typeface="Calibri"/>
              </a:rPr>
              <a:t> </a:t>
            </a:r>
            <a:r>
              <a:rPr sz="1923" dirty="0">
                <a:latin typeface="Calibri"/>
                <a:cs typeface="Calibri"/>
              </a:rPr>
              <a:t>bir</a:t>
            </a:r>
            <a:r>
              <a:rPr sz="1923" spc="275" dirty="0">
                <a:latin typeface="Calibri"/>
                <a:cs typeface="Calibri"/>
              </a:rPr>
              <a:t> </a:t>
            </a:r>
            <a:r>
              <a:rPr sz="1923" dirty="0">
                <a:latin typeface="Calibri"/>
                <a:cs typeface="Calibri"/>
              </a:rPr>
              <a:t>dizi</a:t>
            </a:r>
            <a:r>
              <a:rPr sz="1923" spc="268" dirty="0">
                <a:latin typeface="Calibri"/>
                <a:cs typeface="Calibri"/>
              </a:rPr>
              <a:t> </a:t>
            </a:r>
            <a:r>
              <a:rPr sz="1923" b="1" dirty="0">
                <a:latin typeface="Calibri"/>
                <a:cs typeface="Calibri"/>
              </a:rPr>
              <a:t>eğitim</a:t>
            </a:r>
            <a:r>
              <a:rPr sz="1923" b="1" spc="280" dirty="0">
                <a:latin typeface="Calibri"/>
                <a:cs typeface="Calibri"/>
              </a:rPr>
              <a:t> </a:t>
            </a:r>
            <a:r>
              <a:rPr sz="1923" b="1" dirty="0">
                <a:latin typeface="Calibri"/>
                <a:cs typeface="Calibri"/>
              </a:rPr>
              <a:t>örneği</a:t>
            </a:r>
            <a:r>
              <a:rPr sz="1923" b="1" spc="280" dirty="0">
                <a:latin typeface="Calibri"/>
                <a:cs typeface="Calibri"/>
              </a:rPr>
              <a:t> </a:t>
            </a:r>
            <a:r>
              <a:rPr sz="1923" b="1" dirty="0">
                <a:latin typeface="Calibri"/>
                <a:cs typeface="Calibri"/>
              </a:rPr>
              <a:t>verildiğinde</a:t>
            </a:r>
            <a:r>
              <a:rPr sz="1923" dirty="0">
                <a:latin typeface="Calibri"/>
                <a:cs typeface="Calibri"/>
              </a:rPr>
              <a:t>,</a:t>
            </a:r>
            <a:r>
              <a:rPr sz="1923" spc="268" dirty="0">
                <a:latin typeface="Calibri"/>
                <a:cs typeface="Calibri"/>
              </a:rPr>
              <a:t> </a:t>
            </a:r>
            <a:r>
              <a:rPr sz="1923" dirty="0">
                <a:latin typeface="Calibri"/>
                <a:cs typeface="Calibri"/>
              </a:rPr>
              <a:t>bir</a:t>
            </a:r>
            <a:r>
              <a:rPr sz="1923" spc="275" dirty="0">
                <a:latin typeface="Calibri"/>
                <a:cs typeface="Calibri"/>
              </a:rPr>
              <a:t> </a:t>
            </a:r>
            <a:r>
              <a:rPr sz="1923" spc="-34" dirty="0">
                <a:latin typeface="Calibri"/>
                <a:cs typeface="Calibri"/>
              </a:rPr>
              <a:t>DVM 	</a:t>
            </a:r>
            <a:r>
              <a:rPr sz="1923" dirty="0">
                <a:latin typeface="Calibri"/>
                <a:cs typeface="Calibri"/>
              </a:rPr>
              <a:t>eğitim</a:t>
            </a:r>
            <a:r>
              <a:rPr sz="1923" spc="124" dirty="0">
                <a:latin typeface="Calibri"/>
                <a:cs typeface="Calibri"/>
              </a:rPr>
              <a:t>  </a:t>
            </a:r>
            <a:r>
              <a:rPr sz="1923" dirty="0">
                <a:latin typeface="Calibri"/>
                <a:cs typeface="Calibri"/>
              </a:rPr>
              <a:t>algoritması</a:t>
            </a:r>
            <a:r>
              <a:rPr sz="1923" spc="137" dirty="0">
                <a:latin typeface="Calibri"/>
                <a:cs typeface="Calibri"/>
              </a:rPr>
              <a:t>  </a:t>
            </a:r>
            <a:r>
              <a:rPr sz="1923" dirty="0">
                <a:latin typeface="Calibri"/>
                <a:cs typeface="Calibri"/>
              </a:rPr>
              <a:t>yeni</a:t>
            </a:r>
            <a:r>
              <a:rPr sz="1923" spc="137" dirty="0">
                <a:latin typeface="Calibri"/>
                <a:cs typeface="Calibri"/>
              </a:rPr>
              <a:t>  </a:t>
            </a:r>
            <a:r>
              <a:rPr sz="1923" dirty="0">
                <a:latin typeface="Calibri"/>
                <a:cs typeface="Calibri"/>
              </a:rPr>
              <a:t>bir</a:t>
            </a:r>
            <a:r>
              <a:rPr sz="1923" spc="137" dirty="0">
                <a:latin typeface="Calibri"/>
                <a:cs typeface="Calibri"/>
              </a:rPr>
              <a:t>  </a:t>
            </a:r>
            <a:r>
              <a:rPr sz="1923" dirty="0">
                <a:latin typeface="Calibri"/>
                <a:cs typeface="Calibri"/>
              </a:rPr>
              <a:t>örneğin</a:t>
            </a:r>
            <a:r>
              <a:rPr sz="1923" spc="131" dirty="0">
                <a:latin typeface="Calibri"/>
                <a:cs typeface="Calibri"/>
              </a:rPr>
              <a:t>  </a:t>
            </a:r>
            <a:r>
              <a:rPr sz="1923" dirty="0">
                <a:latin typeface="Calibri"/>
                <a:cs typeface="Calibri"/>
              </a:rPr>
              <a:t>bir</a:t>
            </a:r>
            <a:r>
              <a:rPr sz="1923" spc="131" dirty="0">
                <a:latin typeface="Calibri"/>
                <a:cs typeface="Calibri"/>
              </a:rPr>
              <a:t>  </a:t>
            </a:r>
            <a:r>
              <a:rPr sz="1923" dirty="0">
                <a:latin typeface="Calibri"/>
                <a:cs typeface="Calibri"/>
              </a:rPr>
              <a:t>kategoriye</a:t>
            </a:r>
            <a:r>
              <a:rPr sz="1923" spc="137" dirty="0">
                <a:latin typeface="Calibri"/>
                <a:cs typeface="Calibri"/>
              </a:rPr>
              <a:t>  </a:t>
            </a:r>
            <a:r>
              <a:rPr sz="1923" dirty="0">
                <a:latin typeface="Calibri"/>
                <a:cs typeface="Calibri"/>
              </a:rPr>
              <a:t>mi</a:t>
            </a:r>
            <a:r>
              <a:rPr sz="1923" spc="144" dirty="0">
                <a:latin typeface="Calibri"/>
                <a:cs typeface="Calibri"/>
              </a:rPr>
              <a:t>  </a:t>
            </a:r>
            <a:r>
              <a:rPr sz="1923" spc="-14" dirty="0">
                <a:latin typeface="Calibri"/>
                <a:cs typeface="Calibri"/>
              </a:rPr>
              <a:t>yoksa 	</a:t>
            </a:r>
            <a:r>
              <a:rPr sz="1923" dirty="0">
                <a:latin typeface="Calibri"/>
                <a:cs typeface="Calibri"/>
              </a:rPr>
              <a:t>diğerine</a:t>
            </a:r>
            <a:r>
              <a:rPr sz="1923" spc="7" dirty="0">
                <a:latin typeface="Calibri"/>
                <a:cs typeface="Calibri"/>
              </a:rPr>
              <a:t> </a:t>
            </a:r>
            <a:r>
              <a:rPr sz="1923" dirty="0">
                <a:latin typeface="Calibri"/>
                <a:cs typeface="Calibri"/>
              </a:rPr>
              <a:t>mi</a:t>
            </a:r>
            <a:r>
              <a:rPr sz="1923" spc="7" dirty="0">
                <a:latin typeface="Calibri"/>
                <a:cs typeface="Calibri"/>
              </a:rPr>
              <a:t> </a:t>
            </a:r>
            <a:r>
              <a:rPr sz="1923" dirty="0">
                <a:latin typeface="Calibri"/>
                <a:cs typeface="Calibri"/>
              </a:rPr>
              <a:t>düştüğünü</a:t>
            </a:r>
            <a:r>
              <a:rPr sz="1923" spc="7" dirty="0">
                <a:latin typeface="Calibri"/>
                <a:cs typeface="Calibri"/>
              </a:rPr>
              <a:t> </a:t>
            </a:r>
            <a:r>
              <a:rPr sz="1923" dirty="0">
                <a:latin typeface="Calibri"/>
                <a:cs typeface="Calibri"/>
              </a:rPr>
              <a:t>tahmin</a:t>
            </a:r>
            <a:r>
              <a:rPr sz="1923" spc="27" dirty="0">
                <a:latin typeface="Calibri"/>
                <a:cs typeface="Calibri"/>
              </a:rPr>
              <a:t> </a:t>
            </a:r>
            <a:r>
              <a:rPr sz="1923" dirty="0">
                <a:latin typeface="Calibri"/>
                <a:cs typeface="Calibri"/>
              </a:rPr>
              <a:t>eden</a:t>
            </a:r>
            <a:r>
              <a:rPr sz="1923" spc="21" dirty="0">
                <a:latin typeface="Calibri"/>
                <a:cs typeface="Calibri"/>
              </a:rPr>
              <a:t> </a:t>
            </a:r>
            <a:r>
              <a:rPr sz="1923" dirty="0">
                <a:latin typeface="Calibri"/>
                <a:cs typeface="Calibri"/>
              </a:rPr>
              <a:t>bir</a:t>
            </a:r>
            <a:r>
              <a:rPr sz="1923" spc="27" dirty="0">
                <a:latin typeface="Calibri"/>
                <a:cs typeface="Calibri"/>
              </a:rPr>
              <a:t> </a:t>
            </a:r>
            <a:r>
              <a:rPr sz="1923" dirty="0">
                <a:latin typeface="Calibri"/>
                <a:cs typeface="Calibri"/>
              </a:rPr>
              <a:t>model</a:t>
            </a:r>
            <a:r>
              <a:rPr sz="1923" spc="21" dirty="0">
                <a:latin typeface="Calibri"/>
                <a:cs typeface="Calibri"/>
              </a:rPr>
              <a:t> </a:t>
            </a:r>
            <a:r>
              <a:rPr sz="1923" spc="-14" dirty="0">
                <a:latin typeface="Calibri"/>
                <a:cs typeface="Calibri"/>
              </a:rPr>
              <a:t>oluşturur.</a:t>
            </a:r>
            <a:r>
              <a:rPr sz="1923" spc="21" dirty="0">
                <a:latin typeface="Calibri"/>
                <a:cs typeface="Calibri"/>
              </a:rPr>
              <a:t> </a:t>
            </a:r>
            <a:r>
              <a:rPr sz="1923" dirty="0">
                <a:latin typeface="Calibri"/>
                <a:cs typeface="Calibri"/>
              </a:rPr>
              <a:t>Bir</a:t>
            </a:r>
            <a:r>
              <a:rPr sz="1923" spc="27" dirty="0">
                <a:latin typeface="Calibri"/>
                <a:cs typeface="Calibri"/>
              </a:rPr>
              <a:t> </a:t>
            </a:r>
            <a:r>
              <a:rPr sz="1923" spc="-34" dirty="0">
                <a:latin typeface="Calibri"/>
                <a:cs typeface="Calibri"/>
              </a:rPr>
              <a:t>DVM 	</a:t>
            </a:r>
            <a:r>
              <a:rPr sz="1923" dirty="0">
                <a:latin typeface="Calibri"/>
                <a:cs typeface="Calibri"/>
              </a:rPr>
              <a:t>eğitim</a:t>
            </a:r>
            <a:r>
              <a:rPr sz="1923" spc="288" dirty="0">
                <a:latin typeface="Calibri"/>
                <a:cs typeface="Calibri"/>
              </a:rPr>
              <a:t> </a:t>
            </a:r>
            <a:r>
              <a:rPr sz="1923" dirty="0">
                <a:latin typeface="Calibri"/>
                <a:cs typeface="Calibri"/>
              </a:rPr>
              <a:t>algoritması</a:t>
            </a:r>
            <a:r>
              <a:rPr sz="1923" spc="288" dirty="0">
                <a:latin typeface="Calibri"/>
                <a:cs typeface="Calibri"/>
              </a:rPr>
              <a:t> </a:t>
            </a:r>
            <a:r>
              <a:rPr sz="1923" dirty="0">
                <a:latin typeface="Calibri"/>
                <a:cs typeface="Calibri"/>
              </a:rPr>
              <a:t>olasılık</a:t>
            </a:r>
            <a:r>
              <a:rPr sz="1923" spc="280" dirty="0">
                <a:latin typeface="Calibri"/>
                <a:cs typeface="Calibri"/>
              </a:rPr>
              <a:t> </a:t>
            </a:r>
            <a:r>
              <a:rPr sz="1923" dirty="0">
                <a:latin typeface="Calibri"/>
                <a:cs typeface="Calibri"/>
              </a:rPr>
              <a:t>dışı,</a:t>
            </a:r>
            <a:r>
              <a:rPr sz="1923" spc="288" dirty="0">
                <a:latin typeface="Calibri"/>
                <a:cs typeface="Calibri"/>
              </a:rPr>
              <a:t> </a:t>
            </a:r>
            <a:r>
              <a:rPr sz="1923" dirty="0">
                <a:latin typeface="Calibri"/>
                <a:cs typeface="Calibri"/>
              </a:rPr>
              <a:t>ikili,</a:t>
            </a:r>
            <a:r>
              <a:rPr sz="1923" spc="288" dirty="0">
                <a:latin typeface="Calibri"/>
                <a:cs typeface="Calibri"/>
              </a:rPr>
              <a:t> </a:t>
            </a:r>
            <a:r>
              <a:rPr sz="1923" dirty="0">
                <a:latin typeface="Calibri"/>
                <a:cs typeface="Calibri"/>
              </a:rPr>
              <a:t>doğrusal</a:t>
            </a:r>
            <a:r>
              <a:rPr sz="1923" spc="302" dirty="0">
                <a:latin typeface="Calibri"/>
                <a:cs typeface="Calibri"/>
              </a:rPr>
              <a:t> </a:t>
            </a:r>
            <a:r>
              <a:rPr sz="1923" dirty="0">
                <a:latin typeface="Calibri"/>
                <a:cs typeface="Calibri"/>
              </a:rPr>
              <a:t>bir</a:t>
            </a:r>
            <a:r>
              <a:rPr sz="1923" spc="288" dirty="0">
                <a:latin typeface="Calibri"/>
                <a:cs typeface="Calibri"/>
              </a:rPr>
              <a:t> </a:t>
            </a:r>
            <a:r>
              <a:rPr sz="1923" spc="-14" dirty="0">
                <a:latin typeface="Calibri"/>
                <a:cs typeface="Calibri"/>
              </a:rPr>
              <a:t>sınıflandırıcıdır, 	</a:t>
            </a:r>
            <a:r>
              <a:rPr sz="1923" dirty="0">
                <a:latin typeface="Calibri"/>
                <a:cs typeface="Calibri"/>
              </a:rPr>
              <a:t>ancak</a:t>
            </a:r>
            <a:r>
              <a:rPr sz="1923" spc="591" dirty="0">
                <a:latin typeface="Calibri"/>
                <a:cs typeface="Calibri"/>
              </a:rPr>
              <a:t>  </a:t>
            </a:r>
            <a:r>
              <a:rPr sz="1923" dirty="0">
                <a:latin typeface="Calibri"/>
                <a:cs typeface="Calibri"/>
              </a:rPr>
              <a:t>Platt</a:t>
            </a:r>
            <a:r>
              <a:rPr sz="1923" spc="591" dirty="0">
                <a:latin typeface="Calibri"/>
                <a:cs typeface="Calibri"/>
              </a:rPr>
              <a:t>  </a:t>
            </a:r>
            <a:r>
              <a:rPr sz="1923" dirty="0">
                <a:latin typeface="Calibri"/>
                <a:cs typeface="Calibri"/>
              </a:rPr>
              <a:t>ölçeklendirme</a:t>
            </a:r>
            <a:r>
              <a:rPr sz="1923" spc="604" dirty="0">
                <a:latin typeface="Calibri"/>
                <a:cs typeface="Calibri"/>
              </a:rPr>
              <a:t>  </a:t>
            </a:r>
            <a:r>
              <a:rPr sz="1923" dirty="0">
                <a:latin typeface="Calibri"/>
                <a:cs typeface="Calibri"/>
              </a:rPr>
              <a:t>gibi</a:t>
            </a:r>
            <a:r>
              <a:rPr sz="1923" spc="596" dirty="0">
                <a:latin typeface="Calibri"/>
                <a:cs typeface="Calibri"/>
              </a:rPr>
              <a:t>  </a:t>
            </a:r>
            <a:r>
              <a:rPr sz="1923" dirty="0">
                <a:latin typeface="Calibri"/>
                <a:cs typeface="Calibri"/>
              </a:rPr>
              <a:t>yöntemler</a:t>
            </a:r>
            <a:r>
              <a:rPr sz="1923" spc="596" dirty="0">
                <a:latin typeface="Calibri"/>
                <a:cs typeface="Calibri"/>
              </a:rPr>
              <a:t>  </a:t>
            </a:r>
            <a:r>
              <a:rPr sz="1923" dirty="0">
                <a:latin typeface="Calibri"/>
                <a:cs typeface="Calibri"/>
              </a:rPr>
              <a:t>olasılıklı</a:t>
            </a:r>
            <a:r>
              <a:rPr sz="1923" spc="591" dirty="0">
                <a:latin typeface="Calibri"/>
                <a:cs typeface="Calibri"/>
              </a:rPr>
              <a:t>  </a:t>
            </a:r>
            <a:r>
              <a:rPr sz="1923" spc="-34" dirty="0">
                <a:latin typeface="Calibri"/>
                <a:cs typeface="Calibri"/>
              </a:rPr>
              <a:t>bir 	</a:t>
            </a:r>
            <a:r>
              <a:rPr sz="1923" spc="-14" dirty="0">
                <a:latin typeface="Calibri"/>
                <a:cs typeface="Calibri"/>
              </a:rPr>
              <a:t>sınıflandırma</a:t>
            </a:r>
            <a:r>
              <a:rPr sz="1923" spc="-55" dirty="0">
                <a:latin typeface="Calibri"/>
                <a:cs typeface="Calibri"/>
              </a:rPr>
              <a:t> </a:t>
            </a:r>
            <a:r>
              <a:rPr sz="1923" spc="-14" dirty="0">
                <a:latin typeface="Calibri"/>
                <a:cs typeface="Calibri"/>
              </a:rPr>
              <a:t>ayarında</a:t>
            </a:r>
            <a:r>
              <a:rPr sz="1923" spc="-34" dirty="0">
                <a:latin typeface="Calibri"/>
                <a:cs typeface="Calibri"/>
              </a:rPr>
              <a:t> </a:t>
            </a:r>
            <a:r>
              <a:rPr sz="1923" dirty="0">
                <a:latin typeface="Calibri"/>
                <a:cs typeface="Calibri"/>
              </a:rPr>
              <a:t>DVM'yi</a:t>
            </a:r>
            <a:r>
              <a:rPr sz="1923" spc="-34" dirty="0">
                <a:latin typeface="Calibri"/>
                <a:cs typeface="Calibri"/>
              </a:rPr>
              <a:t> </a:t>
            </a:r>
            <a:r>
              <a:rPr sz="1923" dirty="0">
                <a:latin typeface="Calibri"/>
                <a:cs typeface="Calibri"/>
              </a:rPr>
              <a:t>kullanmak</a:t>
            </a:r>
            <a:r>
              <a:rPr sz="1923" spc="-14" dirty="0">
                <a:latin typeface="Calibri"/>
                <a:cs typeface="Calibri"/>
              </a:rPr>
              <a:t> </a:t>
            </a:r>
            <a:r>
              <a:rPr sz="1923" dirty="0">
                <a:latin typeface="Calibri"/>
                <a:cs typeface="Calibri"/>
              </a:rPr>
              <a:t>için</a:t>
            </a:r>
            <a:r>
              <a:rPr sz="1923" spc="-27" dirty="0">
                <a:latin typeface="Calibri"/>
                <a:cs typeface="Calibri"/>
              </a:rPr>
              <a:t> </a:t>
            </a:r>
            <a:r>
              <a:rPr sz="1923" spc="-14" dirty="0">
                <a:latin typeface="Calibri"/>
                <a:cs typeface="Calibri"/>
              </a:rPr>
              <a:t>mevcuttur.</a:t>
            </a:r>
            <a:endParaRPr sz="1923">
              <a:latin typeface="Calibri"/>
              <a:cs typeface="Calibri"/>
            </a:endParaRPr>
          </a:p>
          <a:p>
            <a:pPr marL="273902" marR="6978" indent="-257328" algn="just">
              <a:lnSpc>
                <a:spcPts val="1841"/>
              </a:lnSpc>
              <a:spcBef>
                <a:spcPts val="1125"/>
              </a:spcBef>
              <a:buFont typeface="Arial MT"/>
              <a:buChar char="•"/>
              <a:tabLst>
                <a:tab pos="276519" algn="l"/>
              </a:tabLst>
            </a:pPr>
            <a:r>
              <a:rPr sz="1923" dirty="0">
                <a:latin typeface="Calibri"/>
                <a:cs typeface="Calibri"/>
              </a:rPr>
              <a:t>Doğrusal</a:t>
            </a:r>
            <a:r>
              <a:rPr sz="1923" spc="611" dirty="0">
                <a:latin typeface="Calibri"/>
                <a:cs typeface="Calibri"/>
              </a:rPr>
              <a:t> </a:t>
            </a:r>
            <a:r>
              <a:rPr sz="1923" dirty="0">
                <a:latin typeface="Calibri"/>
                <a:cs typeface="Calibri"/>
              </a:rPr>
              <a:t>sınıflandırmayı</a:t>
            </a:r>
            <a:r>
              <a:rPr sz="1923" spc="604" dirty="0">
                <a:latin typeface="Calibri"/>
                <a:cs typeface="Calibri"/>
              </a:rPr>
              <a:t> </a:t>
            </a:r>
            <a:r>
              <a:rPr sz="1923" dirty="0">
                <a:latin typeface="Calibri"/>
                <a:cs typeface="Calibri"/>
              </a:rPr>
              <a:t>gerçekleştirmenin</a:t>
            </a:r>
            <a:r>
              <a:rPr sz="1923" spc="604" dirty="0">
                <a:latin typeface="Calibri"/>
                <a:cs typeface="Calibri"/>
              </a:rPr>
              <a:t> </a:t>
            </a:r>
            <a:r>
              <a:rPr sz="1923" dirty="0">
                <a:latin typeface="Calibri"/>
                <a:cs typeface="Calibri"/>
              </a:rPr>
              <a:t>yanı</a:t>
            </a:r>
            <a:r>
              <a:rPr sz="1923" spc="639" dirty="0">
                <a:latin typeface="Calibri"/>
                <a:cs typeface="Calibri"/>
              </a:rPr>
              <a:t> </a:t>
            </a:r>
            <a:r>
              <a:rPr sz="1923" dirty="0">
                <a:latin typeface="Calibri"/>
                <a:cs typeface="Calibri"/>
              </a:rPr>
              <a:t>sıra,</a:t>
            </a:r>
            <a:r>
              <a:rPr sz="1923" spc="618" dirty="0">
                <a:latin typeface="Calibri"/>
                <a:cs typeface="Calibri"/>
              </a:rPr>
              <a:t> </a:t>
            </a:r>
            <a:r>
              <a:rPr sz="1923" spc="-14" dirty="0">
                <a:latin typeface="Calibri"/>
                <a:cs typeface="Calibri"/>
              </a:rPr>
              <a:t>DVM'ler, 	</a:t>
            </a:r>
            <a:r>
              <a:rPr sz="1923" dirty="0">
                <a:latin typeface="Calibri"/>
                <a:cs typeface="Calibri"/>
              </a:rPr>
              <a:t>girdilerini</a:t>
            </a:r>
            <a:r>
              <a:rPr sz="1923" spc="357" dirty="0">
                <a:latin typeface="Calibri"/>
                <a:cs typeface="Calibri"/>
              </a:rPr>
              <a:t>  </a:t>
            </a:r>
            <a:r>
              <a:rPr sz="1923" dirty="0">
                <a:latin typeface="Calibri"/>
                <a:cs typeface="Calibri"/>
              </a:rPr>
              <a:t>yüksek</a:t>
            </a:r>
            <a:r>
              <a:rPr sz="1923" spc="371" dirty="0">
                <a:latin typeface="Calibri"/>
                <a:cs typeface="Calibri"/>
              </a:rPr>
              <a:t>  </a:t>
            </a:r>
            <a:r>
              <a:rPr sz="1923" dirty="0">
                <a:latin typeface="Calibri"/>
                <a:cs typeface="Calibri"/>
              </a:rPr>
              <a:t>boyutlu</a:t>
            </a:r>
            <a:r>
              <a:rPr sz="1923" spc="364" dirty="0">
                <a:latin typeface="Calibri"/>
                <a:cs typeface="Calibri"/>
              </a:rPr>
              <a:t>  </a:t>
            </a:r>
            <a:r>
              <a:rPr sz="1923" dirty="0">
                <a:latin typeface="Calibri"/>
                <a:cs typeface="Calibri"/>
              </a:rPr>
              <a:t>özellik</a:t>
            </a:r>
            <a:r>
              <a:rPr sz="1923" spc="357" dirty="0">
                <a:latin typeface="Calibri"/>
                <a:cs typeface="Calibri"/>
              </a:rPr>
              <a:t>  </a:t>
            </a:r>
            <a:r>
              <a:rPr sz="1923" dirty="0">
                <a:latin typeface="Calibri"/>
                <a:cs typeface="Calibri"/>
              </a:rPr>
              <a:t>alanlarına</a:t>
            </a:r>
            <a:r>
              <a:rPr sz="1923" spc="357" dirty="0">
                <a:latin typeface="Calibri"/>
                <a:cs typeface="Calibri"/>
              </a:rPr>
              <a:t>  </a:t>
            </a:r>
            <a:r>
              <a:rPr sz="1923" dirty="0">
                <a:latin typeface="Calibri"/>
                <a:cs typeface="Calibri"/>
              </a:rPr>
              <a:t>dolaylı</a:t>
            </a:r>
            <a:r>
              <a:rPr sz="1923" spc="364" dirty="0">
                <a:latin typeface="Calibri"/>
                <a:cs typeface="Calibri"/>
              </a:rPr>
              <a:t>  </a:t>
            </a:r>
            <a:r>
              <a:rPr sz="1923" spc="-14" dirty="0">
                <a:latin typeface="Calibri"/>
                <a:cs typeface="Calibri"/>
              </a:rPr>
              <a:t>olarak 	</a:t>
            </a:r>
            <a:r>
              <a:rPr sz="1923" dirty="0">
                <a:latin typeface="Calibri"/>
                <a:cs typeface="Calibri"/>
              </a:rPr>
              <a:t>eşleyerek</a:t>
            </a:r>
            <a:r>
              <a:rPr sz="1923" spc="27" dirty="0">
                <a:latin typeface="Calibri"/>
                <a:cs typeface="Calibri"/>
              </a:rPr>
              <a:t> </a:t>
            </a:r>
            <a:r>
              <a:rPr sz="1923" b="1" dirty="0">
                <a:latin typeface="Calibri"/>
                <a:cs typeface="Calibri"/>
              </a:rPr>
              <a:t>çekirdek</a:t>
            </a:r>
            <a:r>
              <a:rPr sz="1923" b="1" spc="41" dirty="0">
                <a:latin typeface="Calibri"/>
                <a:cs typeface="Calibri"/>
              </a:rPr>
              <a:t> </a:t>
            </a:r>
            <a:r>
              <a:rPr sz="1923" b="1" dirty="0">
                <a:latin typeface="Calibri"/>
                <a:cs typeface="Calibri"/>
              </a:rPr>
              <a:t>hilesi</a:t>
            </a:r>
            <a:r>
              <a:rPr sz="1923" b="1" spc="41" dirty="0">
                <a:latin typeface="Calibri"/>
                <a:cs typeface="Calibri"/>
              </a:rPr>
              <a:t> </a:t>
            </a:r>
            <a:r>
              <a:rPr sz="1923" dirty="0">
                <a:latin typeface="Calibri"/>
                <a:cs typeface="Calibri"/>
              </a:rPr>
              <a:t>adı</a:t>
            </a:r>
            <a:r>
              <a:rPr sz="1923" spc="48" dirty="0">
                <a:latin typeface="Calibri"/>
                <a:cs typeface="Calibri"/>
              </a:rPr>
              <a:t> </a:t>
            </a:r>
            <a:r>
              <a:rPr sz="1923" dirty="0">
                <a:latin typeface="Calibri"/>
                <a:cs typeface="Calibri"/>
              </a:rPr>
              <a:t>verilen</a:t>
            </a:r>
            <a:r>
              <a:rPr sz="1923" spc="34" dirty="0">
                <a:latin typeface="Calibri"/>
                <a:cs typeface="Calibri"/>
              </a:rPr>
              <a:t> </a:t>
            </a:r>
            <a:r>
              <a:rPr sz="1923" dirty="0">
                <a:latin typeface="Calibri"/>
                <a:cs typeface="Calibri"/>
              </a:rPr>
              <a:t>kullanarak</a:t>
            </a:r>
            <a:r>
              <a:rPr sz="1923" spc="34" dirty="0">
                <a:latin typeface="Calibri"/>
                <a:cs typeface="Calibri"/>
              </a:rPr>
              <a:t> </a:t>
            </a:r>
            <a:r>
              <a:rPr sz="1923" dirty="0">
                <a:latin typeface="Calibri"/>
                <a:cs typeface="Calibri"/>
              </a:rPr>
              <a:t>doğrusal</a:t>
            </a:r>
            <a:r>
              <a:rPr sz="1923" spc="41" dirty="0">
                <a:latin typeface="Calibri"/>
                <a:cs typeface="Calibri"/>
              </a:rPr>
              <a:t> </a:t>
            </a:r>
            <a:r>
              <a:rPr sz="1923" spc="-14" dirty="0">
                <a:latin typeface="Calibri"/>
                <a:cs typeface="Calibri"/>
              </a:rPr>
              <a:t>olmayan 	</a:t>
            </a:r>
            <a:r>
              <a:rPr sz="1923" dirty="0">
                <a:latin typeface="Calibri"/>
                <a:cs typeface="Calibri"/>
              </a:rPr>
              <a:t>bir</a:t>
            </a:r>
            <a:r>
              <a:rPr sz="1923" spc="34" dirty="0">
                <a:latin typeface="Calibri"/>
                <a:cs typeface="Calibri"/>
              </a:rPr>
              <a:t> </a:t>
            </a:r>
            <a:r>
              <a:rPr sz="1923" spc="-14" dirty="0">
                <a:latin typeface="Calibri"/>
                <a:cs typeface="Calibri"/>
              </a:rPr>
              <a:t>sınıflandırma</a:t>
            </a:r>
            <a:r>
              <a:rPr sz="1923" spc="-7" dirty="0">
                <a:latin typeface="Calibri"/>
                <a:cs typeface="Calibri"/>
              </a:rPr>
              <a:t> </a:t>
            </a:r>
            <a:r>
              <a:rPr sz="1923" spc="-14" dirty="0">
                <a:latin typeface="Calibri"/>
                <a:cs typeface="Calibri"/>
              </a:rPr>
              <a:t>gerçekleştirebilir.</a:t>
            </a:r>
            <a:endParaRPr sz="1923">
              <a:latin typeface="Calibri"/>
              <a:cs typeface="Calibri"/>
            </a:endParaRPr>
          </a:p>
          <a:p>
            <a:pPr marL="793793" marR="6978" lvl="1" indent="-258201" algn="just">
              <a:lnSpc>
                <a:spcPts val="1731"/>
              </a:lnSpc>
              <a:spcBef>
                <a:spcPts val="604"/>
              </a:spcBef>
              <a:buFont typeface="Arial MT"/>
              <a:buChar char="•"/>
              <a:tabLst>
                <a:tab pos="793793" algn="l"/>
              </a:tabLst>
            </a:pPr>
            <a:r>
              <a:rPr sz="1786" dirty="0">
                <a:latin typeface="Calibri"/>
                <a:cs typeface="Calibri"/>
              </a:rPr>
              <a:t>Sınıflar</a:t>
            </a:r>
            <a:r>
              <a:rPr sz="1786" spc="412" dirty="0">
                <a:latin typeface="Calibri"/>
                <a:cs typeface="Calibri"/>
              </a:rPr>
              <a:t> </a:t>
            </a:r>
            <a:r>
              <a:rPr sz="1786" dirty="0">
                <a:latin typeface="Calibri"/>
                <a:cs typeface="Calibri"/>
              </a:rPr>
              <a:t>arasındaki</a:t>
            </a:r>
            <a:r>
              <a:rPr sz="1786" spc="378" dirty="0">
                <a:latin typeface="Calibri"/>
                <a:cs typeface="Calibri"/>
              </a:rPr>
              <a:t> </a:t>
            </a:r>
            <a:r>
              <a:rPr sz="1786" dirty="0">
                <a:latin typeface="Calibri"/>
                <a:cs typeface="Calibri"/>
              </a:rPr>
              <a:t>birbirine</a:t>
            </a:r>
            <a:r>
              <a:rPr sz="1786" spc="398" dirty="0">
                <a:latin typeface="Calibri"/>
                <a:cs typeface="Calibri"/>
              </a:rPr>
              <a:t> </a:t>
            </a:r>
            <a:r>
              <a:rPr sz="1786" b="1" dirty="0">
                <a:latin typeface="Calibri"/>
                <a:cs typeface="Calibri"/>
              </a:rPr>
              <a:t>en</a:t>
            </a:r>
            <a:r>
              <a:rPr sz="1786" b="1" spc="398" dirty="0">
                <a:latin typeface="Calibri"/>
                <a:cs typeface="Calibri"/>
              </a:rPr>
              <a:t> </a:t>
            </a:r>
            <a:r>
              <a:rPr sz="1786" b="1" dirty="0">
                <a:latin typeface="Calibri"/>
                <a:cs typeface="Calibri"/>
              </a:rPr>
              <a:t>yakın</a:t>
            </a:r>
            <a:r>
              <a:rPr sz="1786" b="1" spc="405" dirty="0">
                <a:latin typeface="Calibri"/>
                <a:cs typeface="Calibri"/>
              </a:rPr>
              <a:t> </a:t>
            </a:r>
            <a:r>
              <a:rPr sz="1786" b="1" dirty="0">
                <a:latin typeface="Calibri"/>
                <a:cs typeface="Calibri"/>
              </a:rPr>
              <a:t>ikili</a:t>
            </a:r>
            <a:r>
              <a:rPr sz="1786" b="1" spc="385" dirty="0">
                <a:latin typeface="Calibri"/>
                <a:cs typeface="Calibri"/>
              </a:rPr>
              <a:t> </a:t>
            </a:r>
            <a:r>
              <a:rPr sz="1786" b="1" dirty="0">
                <a:latin typeface="Calibri"/>
                <a:cs typeface="Calibri"/>
              </a:rPr>
              <a:t>seçilir</a:t>
            </a:r>
            <a:r>
              <a:rPr sz="1786" dirty="0">
                <a:latin typeface="Calibri"/>
                <a:cs typeface="Calibri"/>
              </a:rPr>
              <a:t>.</a:t>
            </a:r>
            <a:r>
              <a:rPr sz="1786" spc="405" dirty="0">
                <a:latin typeface="Calibri"/>
                <a:cs typeface="Calibri"/>
              </a:rPr>
              <a:t> </a:t>
            </a:r>
            <a:r>
              <a:rPr sz="1786" dirty="0">
                <a:latin typeface="Calibri"/>
                <a:cs typeface="Calibri"/>
              </a:rPr>
              <a:t>Bu</a:t>
            </a:r>
            <a:r>
              <a:rPr sz="1786" spc="385" dirty="0">
                <a:latin typeface="Calibri"/>
                <a:cs typeface="Calibri"/>
              </a:rPr>
              <a:t> </a:t>
            </a:r>
            <a:r>
              <a:rPr sz="1786" spc="-14" dirty="0">
                <a:latin typeface="Calibri"/>
                <a:cs typeface="Calibri"/>
              </a:rPr>
              <a:t>noktalara </a:t>
            </a:r>
            <a:r>
              <a:rPr sz="1786" dirty="0">
                <a:latin typeface="Calibri"/>
                <a:cs typeface="Calibri"/>
              </a:rPr>
              <a:t>destek</a:t>
            </a:r>
            <a:r>
              <a:rPr sz="1786" spc="-21" dirty="0">
                <a:latin typeface="Calibri"/>
                <a:cs typeface="Calibri"/>
              </a:rPr>
              <a:t> </a:t>
            </a:r>
            <a:r>
              <a:rPr sz="1786" dirty="0">
                <a:latin typeface="Calibri"/>
                <a:cs typeface="Calibri"/>
              </a:rPr>
              <a:t>vektörleri</a:t>
            </a:r>
            <a:r>
              <a:rPr sz="1786" spc="27" dirty="0">
                <a:latin typeface="Calibri"/>
                <a:cs typeface="Calibri"/>
              </a:rPr>
              <a:t> </a:t>
            </a:r>
            <a:r>
              <a:rPr sz="1786" dirty="0">
                <a:latin typeface="Calibri"/>
                <a:cs typeface="Calibri"/>
              </a:rPr>
              <a:t>isimleri</a:t>
            </a:r>
            <a:r>
              <a:rPr sz="1786" spc="7" dirty="0">
                <a:latin typeface="Calibri"/>
                <a:cs typeface="Calibri"/>
              </a:rPr>
              <a:t> </a:t>
            </a:r>
            <a:r>
              <a:rPr sz="1786" spc="-14" dirty="0">
                <a:latin typeface="Calibri"/>
                <a:cs typeface="Calibri"/>
              </a:rPr>
              <a:t>veriyoruz.</a:t>
            </a:r>
            <a:endParaRPr sz="1786">
              <a:latin typeface="Calibri"/>
              <a:cs typeface="Calibri"/>
            </a:endParaRPr>
          </a:p>
          <a:p>
            <a:pPr marL="793793" marR="9595" lvl="1" indent="-258201" algn="just">
              <a:lnSpc>
                <a:spcPts val="1745"/>
              </a:lnSpc>
              <a:spcBef>
                <a:spcPts val="562"/>
              </a:spcBef>
              <a:buFont typeface="Arial MT"/>
              <a:buChar char="•"/>
              <a:tabLst>
                <a:tab pos="793793" algn="l"/>
              </a:tabLst>
            </a:pPr>
            <a:r>
              <a:rPr sz="1786" dirty="0">
                <a:latin typeface="Calibri"/>
                <a:cs typeface="Calibri"/>
              </a:rPr>
              <a:t>Destek</a:t>
            </a:r>
            <a:r>
              <a:rPr sz="1786" spc="240" dirty="0">
                <a:latin typeface="Calibri"/>
                <a:cs typeface="Calibri"/>
              </a:rPr>
              <a:t>  </a:t>
            </a:r>
            <a:r>
              <a:rPr sz="1786" dirty="0">
                <a:latin typeface="Calibri"/>
                <a:cs typeface="Calibri"/>
              </a:rPr>
              <a:t>vektörlerinden</a:t>
            </a:r>
            <a:r>
              <a:rPr sz="1786" spc="247" dirty="0">
                <a:latin typeface="Calibri"/>
                <a:cs typeface="Calibri"/>
              </a:rPr>
              <a:t>  </a:t>
            </a:r>
            <a:r>
              <a:rPr sz="1786" dirty="0">
                <a:latin typeface="Calibri"/>
                <a:cs typeface="Calibri"/>
              </a:rPr>
              <a:t>geçecek</a:t>
            </a:r>
            <a:r>
              <a:rPr sz="1786" spc="254" dirty="0">
                <a:latin typeface="Calibri"/>
                <a:cs typeface="Calibri"/>
              </a:rPr>
              <a:t>  </a:t>
            </a:r>
            <a:r>
              <a:rPr sz="1786" dirty="0">
                <a:latin typeface="Calibri"/>
                <a:cs typeface="Calibri"/>
              </a:rPr>
              <a:t>şekilde</a:t>
            </a:r>
            <a:r>
              <a:rPr sz="1786" spc="261" dirty="0">
                <a:latin typeface="Calibri"/>
                <a:cs typeface="Calibri"/>
              </a:rPr>
              <a:t>  </a:t>
            </a:r>
            <a:r>
              <a:rPr sz="1786" b="1" dirty="0">
                <a:latin typeface="Calibri"/>
                <a:cs typeface="Calibri"/>
              </a:rPr>
              <a:t>doğrular</a:t>
            </a:r>
            <a:r>
              <a:rPr sz="1786" b="1" spc="261" dirty="0">
                <a:latin typeface="Calibri"/>
                <a:cs typeface="Calibri"/>
              </a:rPr>
              <a:t>  </a:t>
            </a:r>
            <a:r>
              <a:rPr sz="1786" b="1" dirty="0">
                <a:latin typeface="Calibri"/>
                <a:cs typeface="Calibri"/>
              </a:rPr>
              <a:t>çizilir</a:t>
            </a:r>
            <a:r>
              <a:rPr sz="1786" dirty="0">
                <a:latin typeface="Calibri"/>
                <a:cs typeface="Calibri"/>
              </a:rPr>
              <a:t>.</a:t>
            </a:r>
            <a:r>
              <a:rPr sz="1786" spc="247" dirty="0">
                <a:latin typeface="Calibri"/>
                <a:cs typeface="Calibri"/>
              </a:rPr>
              <a:t>  </a:t>
            </a:r>
            <a:r>
              <a:rPr sz="1786" spc="-34" dirty="0">
                <a:latin typeface="Calibri"/>
                <a:cs typeface="Calibri"/>
              </a:rPr>
              <a:t>Bu </a:t>
            </a:r>
            <a:r>
              <a:rPr sz="1786" dirty="0">
                <a:latin typeface="Calibri"/>
                <a:cs typeface="Calibri"/>
              </a:rPr>
              <a:t>doğrulara</a:t>
            </a:r>
            <a:r>
              <a:rPr sz="1786" spc="-7" dirty="0">
                <a:latin typeface="Calibri"/>
                <a:cs typeface="Calibri"/>
              </a:rPr>
              <a:t> </a:t>
            </a:r>
            <a:r>
              <a:rPr sz="1786" b="1" dirty="0">
                <a:latin typeface="Calibri"/>
                <a:cs typeface="Calibri"/>
              </a:rPr>
              <a:t>sınır</a:t>
            </a:r>
            <a:r>
              <a:rPr sz="1786" b="1" spc="14" dirty="0">
                <a:latin typeface="Calibri"/>
                <a:cs typeface="Calibri"/>
              </a:rPr>
              <a:t> </a:t>
            </a:r>
            <a:r>
              <a:rPr sz="1786" b="1" dirty="0">
                <a:latin typeface="Calibri"/>
                <a:cs typeface="Calibri"/>
              </a:rPr>
              <a:t>çizgisi</a:t>
            </a:r>
            <a:r>
              <a:rPr sz="1786" b="1" spc="21" dirty="0">
                <a:latin typeface="Calibri"/>
                <a:cs typeface="Calibri"/>
              </a:rPr>
              <a:t> </a:t>
            </a:r>
            <a:r>
              <a:rPr sz="1786" dirty="0">
                <a:latin typeface="Calibri"/>
                <a:cs typeface="Calibri"/>
              </a:rPr>
              <a:t>adı</a:t>
            </a:r>
            <a:r>
              <a:rPr sz="1786" spc="-14" dirty="0">
                <a:latin typeface="Calibri"/>
                <a:cs typeface="Calibri"/>
              </a:rPr>
              <a:t> verilir.</a:t>
            </a:r>
            <a:endParaRPr sz="1786">
              <a:latin typeface="Calibri"/>
              <a:cs typeface="Calibri"/>
            </a:endParaRPr>
          </a:p>
          <a:p>
            <a:pPr marL="793793" marR="10468" lvl="1" indent="-258201" algn="just">
              <a:lnSpc>
                <a:spcPts val="1731"/>
              </a:lnSpc>
              <a:spcBef>
                <a:spcPts val="577"/>
              </a:spcBef>
              <a:buFont typeface="Arial MT"/>
              <a:buChar char="•"/>
              <a:tabLst>
                <a:tab pos="793793" algn="l"/>
              </a:tabLst>
            </a:pPr>
            <a:r>
              <a:rPr sz="1786" dirty="0">
                <a:latin typeface="Calibri"/>
                <a:cs typeface="Calibri"/>
              </a:rPr>
              <a:t>Her</a:t>
            </a:r>
            <a:r>
              <a:rPr sz="1786" spc="34" dirty="0">
                <a:latin typeface="Calibri"/>
                <a:cs typeface="Calibri"/>
              </a:rPr>
              <a:t> </a:t>
            </a:r>
            <a:r>
              <a:rPr sz="1786" dirty="0">
                <a:latin typeface="Calibri"/>
                <a:cs typeface="Calibri"/>
              </a:rPr>
              <a:t>doğruya</a:t>
            </a:r>
            <a:r>
              <a:rPr sz="1786" spc="55" dirty="0">
                <a:latin typeface="Calibri"/>
                <a:cs typeface="Calibri"/>
              </a:rPr>
              <a:t> </a:t>
            </a:r>
            <a:r>
              <a:rPr sz="1786" dirty="0">
                <a:latin typeface="Calibri"/>
                <a:cs typeface="Calibri"/>
              </a:rPr>
              <a:t>eşit</a:t>
            </a:r>
            <a:r>
              <a:rPr sz="1786" spc="27" dirty="0">
                <a:latin typeface="Calibri"/>
                <a:cs typeface="Calibri"/>
              </a:rPr>
              <a:t> </a:t>
            </a:r>
            <a:r>
              <a:rPr sz="1786" dirty="0">
                <a:latin typeface="Calibri"/>
                <a:cs typeface="Calibri"/>
              </a:rPr>
              <a:t>uzakta</a:t>
            </a:r>
            <a:r>
              <a:rPr sz="1786" spc="34" dirty="0">
                <a:latin typeface="Calibri"/>
                <a:cs typeface="Calibri"/>
              </a:rPr>
              <a:t> </a:t>
            </a:r>
            <a:r>
              <a:rPr sz="1786" dirty="0">
                <a:latin typeface="Calibri"/>
                <a:cs typeface="Calibri"/>
              </a:rPr>
              <a:t>çizilen</a:t>
            </a:r>
            <a:r>
              <a:rPr sz="1786" spc="41" dirty="0">
                <a:latin typeface="Calibri"/>
                <a:cs typeface="Calibri"/>
              </a:rPr>
              <a:t> </a:t>
            </a:r>
            <a:r>
              <a:rPr sz="1786" dirty="0">
                <a:latin typeface="Calibri"/>
                <a:cs typeface="Calibri"/>
              </a:rPr>
              <a:t>doğruya</a:t>
            </a:r>
            <a:r>
              <a:rPr sz="1786" spc="27" dirty="0">
                <a:latin typeface="Calibri"/>
                <a:cs typeface="Calibri"/>
              </a:rPr>
              <a:t> </a:t>
            </a:r>
            <a:r>
              <a:rPr sz="1786" b="1" dirty="0">
                <a:latin typeface="Calibri"/>
                <a:cs typeface="Calibri"/>
              </a:rPr>
              <a:t>karar</a:t>
            </a:r>
            <a:r>
              <a:rPr sz="1786" b="1" spc="41" dirty="0">
                <a:latin typeface="Calibri"/>
                <a:cs typeface="Calibri"/>
              </a:rPr>
              <a:t> </a:t>
            </a:r>
            <a:r>
              <a:rPr sz="1786" b="1" dirty="0">
                <a:latin typeface="Calibri"/>
                <a:cs typeface="Calibri"/>
              </a:rPr>
              <a:t>doğrusu</a:t>
            </a:r>
            <a:r>
              <a:rPr sz="1786" b="1" spc="48" dirty="0">
                <a:latin typeface="Calibri"/>
                <a:cs typeface="Calibri"/>
              </a:rPr>
              <a:t> </a:t>
            </a:r>
            <a:r>
              <a:rPr sz="1786" dirty="0">
                <a:latin typeface="Calibri"/>
                <a:cs typeface="Calibri"/>
              </a:rPr>
              <a:t>adı</a:t>
            </a:r>
            <a:r>
              <a:rPr sz="1786" spc="34" dirty="0">
                <a:latin typeface="Calibri"/>
                <a:cs typeface="Calibri"/>
              </a:rPr>
              <a:t> </a:t>
            </a:r>
            <a:r>
              <a:rPr sz="1786" spc="-14" dirty="0">
                <a:latin typeface="Calibri"/>
                <a:cs typeface="Calibri"/>
              </a:rPr>
              <a:t>verilir. </a:t>
            </a:r>
            <a:r>
              <a:rPr sz="1786" dirty="0">
                <a:latin typeface="Calibri"/>
                <a:cs typeface="Calibri"/>
              </a:rPr>
              <a:t>Karar</a:t>
            </a:r>
            <a:r>
              <a:rPr sz="1786" spc="27" dirty="0">
                <a:latin typeface="Calibri"/>
                <a:cs typeface="Calibri"/>
              </a:rPr>
              <a:t> </a:t>
            </a:r>
            <a:r>
              <a:rPr sz="1786" dirty="0">
                <a:latin typeface="Calibri"/>
                <a:cs typeface="Calibri"/>
              </a:rPr>
              <a:t>doğrusuna</a:t>
            </a:r>
            <a:r>
              <a:rPr sz="1786" spc="-21" dirty="0">
                <a:latin typeface="Calibri"/>
                <a:cs typeface="Calibri"/>
              </a:rPr>
              <a:t> </a:t>
            </a:r>
            <a:r>
              <a:rPr sz="1786" dirty="0">
                <a:latin typeface="Calibri"/>
                <a:cs typeface="Calibri"/>
              </a:rPr>
              <a:t>hiper</a:t>
            </a:r>
            <a:r>
              <a:rPr sz="1786" spc="7" dirty="0">
                <a:latin typeface="Calibri"/>
                <a:cs typeface="Calibri"/>
              </a:rPr>
              <a:t> </a:t>
            </a:r>
            <a:r>
              <a:rPr sz="1786" dirty="0">
                <a:latin typeface="Calibri"/>
                <a:cs typeface="Calibri"/>
              </a:rPr>
              <a:t>düzlem</a:t>
            </a:r>
            <a:r>
              <a:rPr sz="1786" spc="-14" dirty="0">
                <a:latin typeface="Calibri"/>
                <a:cs typeface="Calibri"/>
              </a:rPr>
              <a:t> </a:t>
            </a:r>
            <a:r>
              <a:rPr sz="1786" dirty="0">
                <a:latin typeface="Calibri"/>
                <a:cs typeface="Calibri"/>
              </a:rPr>
              <a:t>de</a:t>
            </a:r>
            <a:r>
              <a:rPr sz="1786" spc="27" dirty="0">
                <a:latin typeface="Calibri"/>
                <a:cs typeface="Calibri"/>
              </a:rPr>
              <a:t> </a:t>
            </a:r>
            <a:r>
              <a:rPr sz="1786" spc="-14" dirty="0">
                <a:latin typeface="Calibri"/>
                <a:cs typeface="Calibri"/>
              </a:rPr>
              <a:t>denir.</a:t>
            </a:r>
            <a:endParaRPr sz="1786">
              <a:latin typeface="Calibri"/>
              <a:cs typeface="Calibri"/>
            </a:endParaRPr>
          </a:p>
          <a:p>
            <a:pPr marL="793793" marR="6978" lvl="1" indent="-258201" algn="just">
              <a:lnSpc>
                <a:spcPct val="81300"/>
              </a:lnSpc>
              <a:spcBef>
                <a:spcPts val="577"/>
              </a:spcBef>
              <a:buFont typeface="Arial MT"/>
              <a:buChar char="•"/>
              <a:tabLst>
                <a:tab pos="793793" algn="l"/>
              </a:tabLst>
            </a:pPr>
            <a:r>
              <a:rPr sz="1786" dirty="0">
                <a:latin typeface="Calibri"/>
                <a:cs typeface="Calibri"/>
              </a:rPr>
              <a:t>DVM’lerde</a:t>
            </a:r>
            <a:r>
              <a:rPr sz="1786" spc="185" dirty="0">
                <a:latin typeface="Calibri"/>
                <a:cs typeface="Calibri"/>
              </a:rPr>
              <a:t> </a:t>
            </a:r>
            <a:r>
              <a:rPr sz="1786" dirty="0">
                <a:latin typeface="Calibri"/>
                <a:cs typeface="Calibri"/>
              </a:rPr>
              <a:t>sınflar</a:t>
            </a:r>
            <a:r>
              <a:rPr sz="1786" spc="151" dirty="0">
                <a:latin typeface="Calibri"/>
                <a:cs typeface="Calibri"/>
              </a:rPr>
              <a:t> </a:t>
            </a:r>
            <a:r>
              <a:rPr sz="1786" b="1" dirty="0">
                <a:latin typeface="Calibri"/>
                <a:cs typeface="Calibri"/>
              </a:rPr>
              <a:t>+1</a:t>
            </a:r>
            <a:r>
              <a:rPr sz="1786" b="1" spc="165" dirty="0">
                <a:latin typeface="Calibri"/>
                <a:cs typeface="Calibri"/>
              </a:rPr>
              <a:t> </a:t>
            </a:r>
            <a:r>
              <a:rPr sz="1786" b="1" dirty="0">
                <a:latin typeface="Calibri"/>
                <a:cs typeface="Calibri"/>
              </a:rPr>
              <a:t>ve</a:t>
            </a:r>
            <a:r>
              <a:rPr sz="1786" b="1" spc="179" dirty="0">
                <a:latin typeface="Calibri"/>
                <a:cs typeface="Calibri"/>
              </a:rPr>
              <a:t> </a:t>
            </a:r>
            <a:r>
              <a:rPr sz="1786" b="1" dirty="0">
                <a:latin typeface="Calibri"/>
                <a:cs typeface="Calibri"/>
              </a:rPr>
              <a:t>-1</a:t>
            </a:r>
            <a:r>
              <a:rPr sz="1786" b="1" spc="179" dirty="0">
                <a:latin typeface="Calibri"/>
                <a:cs typeface="Calibri"/>
              </a:rPr>
              <a:t> </a:t>
            </a:r>
            <a:r>
              <a:rPr sz="1786" dirty="0">
                <a:latin typeface="Calibri"/>
                <a:cs typeface="Calibri"/>
              </a:rPr>
              <a:t>olarak</a:t>
            </a:r>
            <a:r>
              <a:rPr sz="1786" spc="151" dirty="0">
                <a:latin typeface="Calibri"/>
                <a:cs typeface="Calibri"/>
              </a:rPr>
              <a:t> </a:t>
            </a:r>
            <a:r>
              <a:rPr sz="1786" dirty="0">
                <a:latin typeface="Calibri"/>
                <a:cs typeface="Calibri"/>
              </a:rPr>
              <a:t>etiketlenir.</a:t>
            </a:r>
            <a:r>
              <a:rPr sz="1786" spc="199" dirty="0">
                <a:latin typeface="Calibri"/>
                <a:cs typeface="Calibri"/>
              </a:rPr>
              <a:t> </a:t>
            </a:r>
            <a:r>
              <a:rPr sz="1786" dirty="0">
                <a:latin typeface="Calibri"/>
                <a:cs typeface="Calibri"/>
              </a:rPr>
              <a:t>Karar</a:t>
            </a:r>
            <a:r>
              <a:rPr sz="1786" spc="157" dirty="0">
                <a:latin typeface="Calibri"/>
                <a:cs typeface="Calibri"/>
              </a:rPr>
              <a:t> </a:t>
            </a:r>
            <a:r>
              <a:rPr sz="1786" spc="-14" dirty="0">
                <a:latin typeface="Calibri"/>
                <a:cs typeface="Calibri"/>
              </a:rPr>
              <a:t>doğrusunun </a:t>
            </a:r>
            <a:r>
              <a:rPr sz="1786" dirty="0">
                <a:latin typeface="Calibri"/>
                <a:cs typeface="Calibri"/>
              </a:rPr>
              <a:t>üst</a:t>
            </a:r>
            <a:r>
              <a:rPr sz="1786" spc="474" dirty="0">
                <a:latin typeface="Calibri"/>
                <a:cs typeface="Calibri"/>
              </a:rPr>
              <a:t> </a:t>
            </a:r>
            <a:r>
              <a:rPr sz="1786" dirty="0">
                <a:latin typeface="Calibri"/>
                <a:cs typeface="Calibri"/>
              </a:rPr>
              <a:t>kısmında</a:t>
            </a:r>
            <a:r>
              <a:rPr sz="1786" spc="474" dirty="0">
                <a:latin typeface="Calibri"/>
                <a:cs typeface="Calibri"/>
              </a:rPr>
              <a:t> </a:t>
            </a:r>
            <a:r>
              <a:rPr sz="1786" dirty="0">
                <a:latin typeface="Calibri"/>
                <a:cs typeface="Calibri"/>
              </a:rPr>
              <a:t>kalan</a:t>
            </a:r>
            <a:r>
              <a:rPr sz="1786" spc="481" dirty="0">
                <a:latin typeface="Calibri"/>
                <a:cs typeface="Calibri"/>
              </a:rPr>
              <a:t> </a:t>
            </a:r>
            <a:r>
              <a:rPr sz="1786" dirty="0">
                <a:latin typeface="Calibri"/>
                <a:cs typeface="Calibri"/>
              </a:rPr>
              <a:t>doğru</a:t>
            </a:r>
            <a:r>
              <a:rPr sz="1786" spc="481" dirty="0">
                <a:latin typeface="Calibri"/>
                <a:cs typeface="Calibri"/>
              </a:rPr>
              <a:t> </a:t>
            </a:r>
            <a:r>
              <a:rPr sz="1786" dirty="0">
                <a:latin typeface="Calibri"/>
                <a:cs typeface="Calibri"/>
              </a:rPr>
              <a:t>denklemi,</a:t>
            </a:r>
            <a:r>
              <a:rPr sz="1786" spc="474" dirty="0">
                <a:latin typeface="Calibri"/>
                <a:cs typeface="Calibri"/>
              </a:rPr>
              <a:t> </a:t>
            </a:r>
            <a:r>
              <a:rPr sz="1786" b="1" dirty="0">
                <a:latin typeface="Calibri"/>
                <a:cs typeface="Calibri"/>
              </a:rPr>
              <a:t>wx</a:t>
            </a:r>
            <a:r>
              <a:rPr sz="1786" b="1" spc="453" dirty="0">
                <a:latin typeface="Calibri"/>
                <a:cs typeface="Calibri"/>
              </a:rPr>
              <a:t> </a:t>
            </a:r>
            <a:r>
              <a:rPr sz="1786" b="1" dirty="0">
                <a:latin typeface="Calibri"/>
                <a:cs typeface="Calibri"/>
              </a:rPr>
              <a:t>+b=1</a:t>
            </a:r>
            <a:r>
              <a:rPr sz="1786" b="1" spc="474" dirty="0">
                <a:latin typeface="Calibri"/>
                <a:cs typeface="Calibri"/>
              </a:rPr>
              <a:t> </a:t>
            </a:r>
            <a:r>
              <a:rPr sz="1786" dirty="0">
                <a:latin typeface="Calibri"/>
                <a:cs typeface="Calibri"/>
              </a:rPr>
              <a:t>,</a:t>
            </a:r>
            <a:r>
              <a:rPr sz="1786" spc="474" dirty="0">
                <a:latin typeface="Calibri"/>
                <a:cs typeface="Calibri"/>
              </a:rPr>
              <a:t> </a:t>
            </a:r>
            <a:r>
              <a:rPr sz="1786" dirty="0">
                <a:latin typeface="Calibri"/>
                <a:cs typeface="Calibri"/>
              </a:rPr>
              <a:t>altında</a:t>
            </a:r>
            <a:r>
              <a:rPr sz="1786" spc="453" dirty="0">
                <a:latin typeface="Calibri"/>
                <a:cs typeface="Calibri"/>
              </a:rPr>
              <a:t> </a:t>
            </a:r>
            <a:r>
              <a:rPr sz="1786" spc="-14" dirty="0">
                <a:latin typeface="Calibri"/>
                <a:cs typeface="Calibri"/>
              </a:rPr>
              <a:t>kalan </a:t>
            </a:r>
            <a:r>
              <a:rPr sz="1786" dirty="0">
                <a:latin typeface="Calibri"/>
                <a:cs typeface="Calibri"/>
              </a:rPr>
              <a:t>doğru</a:t>
            </a:r>
            <a:r>
              <a:rPr sz="1786" spc="522" dirty="0">
                <a:latin typeface="Calibri"/>
                <a:cs typeface="Calibri"/>
              </a:rPr>
              <a:t> </a:t>
            </a:r>
            <a:r>
              <a:rPr sz="1786" dirty="0">
                <a:latin typeface="Calibri"/>
                <a:cs typeface="Calibri"/>
              </a:rPr>
              <a:t>denklemi</a:t>
            </a:r>
            <a:r>
              <a:rPr sz="1786" spc="495" dirty="0">
                <a:latin typeface="Calibri"/>
                <a:cs typeface="Calibri"/>
              </a:rPr>
              <a:t> </a:t>
            </a:r>
            <a:r>
              <a:rPr sz="1786" dirty="0">
                <a:latin typeface="Calibri"/>
                <a:cs typeface="Calibri"/>
              </a:rPr>
              <a:t>ise</a:t>
            </a:r>
            <a:r>
              <a:rPr sz="1786" spc="481" dirty="0">
                <a:latin typeface="Calibri"/>
                <a:cs typeface="Calibri"/>
              </a:rPr>
              <a:t> </a:t>
            </a:r>
            <a:r>
              <a:rPr sz="1786" b="1" dirty="0">
                <a:latin typeface="Calibri"/>
                <a:cs typeface="Calibri"/>
              </a:rPr>
              <a:t>wx+b=-1</a:t>
            </a:r>
            <a:r>
              <a:rPr sz="1786" b="1" spc="522" dirty="0">
                <a:latin typeface="Calibri"/>
                <a:cs typeface="Calibri"/>
              </a:rPr>
              <a:t> </a:t>
            </a:r>
            <a:r>
              <a:rPr sz="1786" dirty="0">
                <a:latin typeface="Calibri"/>
                <a:cs typeface="Calibri"/>
              </a:rPr>
              <a:t>olarak</a:t>
            </a:r>
            <a:r>
              <a:rPr sz="1786" spc="495" dirty="0">
                <a:latin typeface="Calibri"/>
                <a:cs typeface="Calibri"/>
              </a:rPr>
              <a:t> </a:t>
            </a:r>
            <a:r>
              <a:rPr sz="1786" dirty="0">
                <a:latin typeface="Calibri"/>
                <a:cs typeface="Calibri"/>
              </a:rPr>
              <a:t>belirlenir.</a:t>
            </a:r>
            <a:r>
              <a:rPr sz="1786" spc="508" dirty="0">
                <a:latin typeface="Calibri"/>
                <a:cs typeface="Calibri"/>
              </a:rPr>
              <a:t> </a:t>
            </a:r>
            <a:r>
              <a:rPr sz="1786" dirty="0">
                <a:latin typeface="Calibri"/>
                <a:cs typeface="Calibri"/>
              </a:rPr>
              <a:t>Karar</a:t>
            </a:r>
            <a:r>
              <a:rPr sz="1786" spc="495" dirty="0">
                <a:latin typeface="Calibri"/>
                <a:cs typeface="Calibri"/>
              </a:rPr>
              <a:t> </a:t>
            </a:r>
            <a:r>
              <a:rPr sz="1786" spc="-14" dirty="0">
                <a:latin typeface="Calibri"/>
                <a:cs typeface="Calibri"/>
              </a:rPr>
              <a:t>doğrusu </a:t>
            </a:r>
            <a:r>
              <a:rPr sz="1786" dirty="0">
                <a:latin typeface="Calibri"/>
                <a:cs typeface="Calibri"/>
              </a:rPr>
              <a:t>denklemi</a:t>
            </a:r>
            <a:r>
              <a:rPr sz="1786" spc="-21" dirty="0">
                <a:latin typeface="Calibri"/>
                <a:cs typeface="Calibri"/>
              </a:rPr>
              <a:t> </a:t>
            </a:r>
            <a:r>
              <a:rPr sz="1786" dirty="0">
                <a:latin typeface="Calibri"/>
                <a:cs typeface="Calibri"/>
              </a:rPr>
              <a:t>ise,</a:t>
            </a:r>
            <a:r>
              <a:rPr sz="1786" spc="41" dirty="0">
                <a:latin typeface="Calibri"/>
                <a:cs typeface="Calibri"/>
              </a:rPr>
              <a:t> </a:t>
            </a:r>
            <a:r>
              <a:rPr sz="1786" b="1" dirty="0">
                <a:latin typeface="Calibri"/>
                <a:cs typeface="Calibri"/>
              </a:rPr>
              <a:t>wx</a:t>
            </a:r>
            <a:r>
              <a:rPr sz="1786" b="1" spc="21" dirty="0">
                <a:latin typeface="Calibri"/>
                <a:cs typeface="Calibri"/>
              </a:rPr>
              <a:t> </a:t>
            </a:r>
            <a:r>
              <a:rPr sz="1786" b="1" dirty="0">
                <a:latin typeface="Calibri"/>
                <a:cs typeface="Calibri"/>
              </a:rPr>
              <a:t>+b=0</a:t>
            </a:r>
            <a:r>
              <a:rPr sz="1786" b="1" spc="48" dirty="0">
                <a:latin typeface="Calibri"/>
                <a:cs typeface="Calibri"/>
              </a:rPr>
              <a:t> </a:t>
            </a:r>
            <a:r>
              <a:rPr sz="1786" spc="-27" dirty="0">
                <a:latin typeface="Calibri"/>
                <a:cs typeface="Calibri"/>
              </a:rPr>
              <a:t>olur.</a:t>
            </a:r>
            <a:endParaRPr sz="1786">
              <a:latin typeface="Calibri"/>
              <a:cs typeface="Calibri"/>
            </a:endParaRPr>
          </a:p>
        </p:txBody>
      </p:sp>
      <p:pic>
        <p:nvPicPr>
          <p:cNvPr id="4" name="object 4"/>
          <p:cNvPicPr/>
          <p:nvPr/>
        </p:nvPicPr>
        <p:blipFill>
          <a:blip r:embed="rId2" cstate="print"/>
          <a:stretch>
            <a:fillRect/>
          </a:stretch>
        </p:blipFill>
        <p:spPr>
          <a:xfrm>
            <a:off x="1283978" y="1386345"/>
            <a:ext cx="3472379" cy="2839925"/>
          </a:xfrm>
          <a:prstGeom prst="rect">
            <a:avLst/>
          </a:prstGeom>
        </p:spPr>
      </p:pic>
      <p:pic>
        <p:nvPicPr>
          <p:cNvPr id="5" name="object 5"/>
          <p:cNvPicPr/>
          <p:nvPr/>
        </p:nvPicPr>
        <p:blipFill>
          <a:blip r:embed="rId3" cstate="print"/>
          <a:stretch>
            <a:fillRect/>
          </a:stretch>
        </p:blipFill>
        <p:spPr>
          <a:xfrm>
            <a:off x="324352" y="4601213"/>
            <a:ext cx="5626668" cy="2743737"/>
          </a:xfrm>
          <a:prstGeom prst="rect">
            <a:avLst/>
          </a:prstGeom>
        </p:spPr>
      </p:pic>
      <p:pic>
        <p:nvPicPr>
          <p:cNvPr id="6" name="object 6"/>
          <p:cNvPicPr/>
          <p:nvPr/>
        </p:nvPicPr>
        <p:blipFill>
          <a:blip r:embed="rId4" cstate="print"/>
          <a:stretch>
            <a:fillRect/>
          </a:stretch>
        </p:blipFill>
        <p:spPr>
          <a:xfrm>
            <a:off x="12601231" y="73798"/>
            <a:ext cx="1102358" cy="11158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801" y="364158"/>
            <a:ext cx="11277600" cy="715180"/>
          </a:xfrm>
          <a:prstGeom prst="rect">
            <a:avLst/>
          </a:prstGeom>
        </p:spPr>
        <p:txBody>
          <a:bodyPr vert="horz" wrap="square" lIns="0" tIns="17446" rIns="0" bIns="0" rtlCol="0">
            <a:spAutoFit/>
          </a:bodyPr>
          <a:lstStyle/>
          <a:p>
            <a:pPr marL="17446">
              <a:spcBef>
                <a:spcPts val="137"/>
              </a:spcBef>
            </a:pPr>
            <a:r>
              <a:rPr sz="4533" dirty="0"/>
              <a:t>Naive</a:t>
            </a:r>
            <a:r>
              <a:rPr sz="4533" spc="-157" dirty="0"/>
              <a:t> </a:t>
            </a:r>
            <a:r>
              <a:rPr sz="4533" spc="-27" dirty="0"/>
              <a:t>Bayes</a:t>
            </a:r>
            <a:endParaRPr sz="4533" dirty="0"/>
          </a:p>
        </p:txBody>
      </p:sp>
      <p:sp>
        <p:nvSpPr>
          <p:cNvPr id="3" name="object 3"/>
          <p:cNvSpPr txBox="1"/>
          <p:nvPr/>
        </p:nvSpPr>
        <p:spPr>
          <a:xfrm>
            <a:off x="1037701" y="1272709"/>
            <a:ext cx="7904121" cy="5503325"/>
          </a:xfrm>
          <a:prstGeom prst="rect">
            <a:avLst/>
          </a:prstGeom>
        </p:spPr>
        <p:txBody>
          <a:bodyPr vert="horz" wrap="square" lIns="0" tIns="78509" rIns="0" bIns="0" rtlCol="0">
            <a:spAutoFit/>
          </a:bodyPr>
          <a:lstStyle/>
          <a:p>
            <a:pPr marL="274774" marR="6978" indent="-258201" algn="just">
              <a:lnSpc>
                <a:spcPct val="81900"/>
              </a:lnSpc>
              <a:spcBef>
                <a:spcPts val="618"/>
              </a:spcBef>
              <a:buFont typeface="Arial MT"/>
              <a:buChar char="•"/>
              <a:tabLst>
                <a:tab pos="276519" algn="l"/>
              </a:tabLst>
            </a:pPr>
            <a:r>
              <a:rPr sz="1992" dirty="0">
                <a:latin typeface="Calibri"/>
                <a:cs typeface="Calibri"/>
              </a:rPr>
              <a:t>Naive</a:t>
            </a:r>
            <a:r>
              <a:rPr sz="1992" spc="653" dirty="0">
                <a:latin typeface="Calibri"/>
                <a:cs typeface="Calibri"/>
              </a:rPr>
              <a:t> </a:t>
            </a:r>
            <a:r>
              <a:rPr sz="1992" dirty="0">
                <a:latin typeface="Calibri"/>
                <a:cs typeface="Calibri"/>
              </a:rPr>
              <a:t>Bayes,</a:t>
            </a:r>
            <a:r>
              <a:rPr sz="1992" spc="653" dirty="0">
                <a:latin typeface="Calibri"/>
                <a:cs typeface="Calibri"/>
              </a:rPr>
              <a:t> </a:t>
            </a:r>
            <a:r>
              <a:rPr sz="1992" dirty="0">
                <a:latin typeface="Calibri"/>
                <a:cs typeface="Calibri"/>
              </a:rPr>
              <a:t>sınıflandırıcılar</a:t>
            </a:r>
            <a:r>
              <a:rPr sz="1992" spc="680" dirty="0">
                <a:latin typeface="Calibri"/>
                <a:cs typeface="Calibri"/>
              </a:rPr>
              <a:t> </a:t>
            </a:r>
            <a:r>
              <a:rPr sz="1992" dirty="0">
                <a:latin typeface="Calibri"/>
                <a:cs typeface="Calibri"/>
              </a:rPr>
              <a:t>oluşturmak</a:t>
            </a:r>
            <a:r>
              <a:rPr sz="1992" spc="639" dirty="0">
                <a:latin typeface="Calibri"/>
                <a:cs typeface="Calibri"/>
              </a:rPr>
              <a:t> </a:t>
            </a:r>
            <a:r>
              <a:rPr sz="1992" dirty="0">
                <a:latin typeface="Calibri"/>
                <a:cs typeface="Calibri"/>
              </a:rPr>
              <a:t>için</a:t>
            </a:r>
            <a:r>
              <a:rPr sz="1992" spc="665" dirty="0">
                <a:latin typeface="Calibri"/>
                <a:cs typeface="Calibri"/>
              </a:rPr>
              <a:t> </a:t>
            </a:r>
            <a:r>
              <a:rPr sz="1992" dirty="0">
                <a:latin typeface="Calibri"/>
                <a:cs typeface="Calibri"/>
              </a:rPr>
              <a:t>basit</a:t>
            </a:r>
            <a:r>
              <a:rPr sz="1992" spc="665" dirty="0">
                <a:latin typeface="Calibri"/>
                <a:cs typeface="Calibri"/>
              </a:rPr>
              <a:t> </a:t>
            </a:r>
            <a:r>
              <a:rPr sz="1992" dirty="0">
                <a:latin typeface="Calibri"/>
                <a:cs typeface="Calibri"/>
              </a:rPr>
              <a:t>bir</a:t>
            </a:r>
            <a:r>
              <a:rPr sz="1992" spc="631" dirty="0">
                <a:latin typeface="Calibri"/>
                <a:cs typeface="Calibri"/>
              </a:rPr>
              <a:t> </a:t>
            </a:r>
            <a:r>
              <a:rPr sz="1992" dirty="0">
                <a:latin typeface="Calibri"/>
                <a:cs typeface="Calibri"/>
              </a:rPr>
              <a:t>tekniktir:</a:t>
            </a:r>
            <a:r>
              <a:rPr sz="1992" spc="639" dirty="0">
                <a:latin typeface="Calibri"/>
                <a:cs typeface="Calibri"/>
              </a:rPr>
              <a:t> </a:t>
            </a:r>
            <a:r>
              <a:rPr sz="1992" spc="-14" dirty="0">
                <a:latin typeface="Calibri"/>
                <a:cs typeface="Calibri"/>
              </a:rPr>
              <a:t>sınıf 	</a:t>
            </a:r>
            <a:r>
              <a:rPr sz="1992" dirty="0">
                <a:latin typeface="Calibri"/>
                <a:cs typeface="Calibri"/>
              </a:rPr>
              <a:t>etiketlerinin</a:t>
            </a:r>
            <a:r>
              <a:rPr sz="1992" spc="446" dirty="0">
                <a:latin typeface="Calibri"/>
                <a:cs typeface="Calibri"/>
              </a:rPr>
              <a:t>  </a:t>
            </a:r>
            <a:r>
              <a:rPr sz="1992" dirty="0">
                <a:latin typeface="Calibri"/>
                <a:cs typeface="Calibri"/>
              </a:rPr>
              <a:t>bazı</a:t>
            </a:r>
            <a:r>
              <a:rPr sz="1992" spc="433" dirty="0">
                <a:latin typeface="Calibri"/>
                <a:cs typeface="Calibri"/>
              </a:rPr>
              <a:t>  </a:t>
            </a:r>
            <a:r>
              <a:rPr sz="1992" dirty="0">
                <a:latin typeface="Calibri"/>
                <a:cs typeface="Calibri"/>
              </a:rPr>
              <a:t>sonlu</a:t>
            </a:r>
            <a:r>
              <a:rPr sz="1992" spc="426" dirty="0">
                <a:latin typeface="Calibri"/>
                <a:cs typeface="Calibri"/>
              </a:rPr>
              <a:t>  </a:t>
            </a:r>
            <a:r>
              <a:rPr sz="1992" dirty="0">
                <a:latin typeface="Calibri"/>
                <a:cs typeface="Calibri"/>
              </a:rPr>
              <a:t>kümelerden</a:t>
            </a:r>
            <a:r>
              <a:rPr sz="1992" spc="440" dirty="0">
                <a:latin typeface="Calibri"/>
                <a:cs typeface="Calibri"/>
              </a:rPr>
              <a:t>  </a:t>
            </a:r>
            <a:r>
              <a:rPr sz="1992" dirty="0">
                <a:latin typeface="Calibri"/>
                <a:cs typeface="Calibri"/>
              </a:rPr>
              <a:t>çizildiği,</a:t>
            </a:r>
            <a:r>
              <a:rPr sz="1992" spc="440" dirty="0">
                <a:latin typeface="Calibri"/>
                <a:cs typeface="Calibri"/>
              </a:rPr>
              <a:t>  </a:t>
            </a:r>
            <a:r>
              <a:rPr sz="1992" dirty="0">
                <a:latin typeface="Calibri"/>
                <a:cs typeface="Calibri"/>
              </a:rPr>
              <a:t>özellik</a:t>
            </a:r>
            <a:r>
              <a:rPr sz="1992" spc="433" dirty="0">
                <a:latin typeface="Calibri"/>
                <a:cs typeface="Calibri"/>
              </a:rPr>
              <a:t>  </a:t>
            </a:r>
            <a:r>
              <a:rPr sz="1992" spc="-14" dirty="0">
                <a:latin typeface="Calibri"/>
                <a:cs typeface="Calibri"/>
              </a:rPr>
              <a:t>değerlerinin 	</a:t>
            </a:r>
            <a:r>
              <a:rPr sz="1992" dirty="0">
                <a:latin typeface="Calibri"/>
                <a:cs typeface="Calibri"/>
              </a:rPr>
              <a:t>vektörleri</a:t>
            </a:r>
            <a:r>
              <a:rPr sz="1992" spc="206" dirty="0">
                <a:latin typeface="Calibri"/>
                <a:cs typeface="Calibri"/>
              </a:rPr>
              <a:t>  </a:t>
            </a:r>
            <a:r>
              <a:rPr sz="1992" dirty="0">
                <a:latin typeface="Calibri"/>
                <a:cs typeface="Calibri"/>
              </a:rPr>
              <a:t>olarak</a:t>
            </a:r>
            <a:r>
              <a:rPr sz="1992" spc="206" dirty="0">
                <a:latin typeface="Calibri"/>
                <a:cs typeface="Calibri"/>
              </a:rPr>
              <a:t>  </a:t>
            </a:r>
            <a:r>
              <a:rPr sz="1992" dirty="0">
                <a:latin typeface="Calibri"/>
                <a:cs typeface="Calibri"/>
              </a:rPr>
              <a:t>temsil</a:t>
            </a:r>
            <a:r>
              <a:rPr sz="1992" spc="206" dirty="0">
                <a:latin typeface="Calibri"/>
                <a:cs typeface="Calibri"/>
              </a:rPr>
              <a:t>  </a:t>
            </a:r>
            <a:r>
              <a:rPr sz="1992" dirty="0">
                <a:latin typeface="Calibri"/>
                <a:cs typeface="Calibri"/>
              </a:rPr>
              <a:t>edilen,</a:t>
            </a:r>
            <a:r>
              <a:rPr sz="1992" spc="220" dirty="0">
                <a:latin typeface="Calibri"/>
                <a:cs typeface="Calibri"/>
              </a:rPr>
              <a:t>  </a:t>
            </a:r>
            <a:r>
              <a:rPr sz="1992" dirty="0">
                <a:latin typeface="Calibri"/>
                <a:cs typeface="Calibri"/>
              </a:rPr>
              <a:t>problem</a:t>
            </a:r>
            <a:r>
              <a:rPr sz="1992" spc="206" dirty="0">
                <a:latin typeface="Calibri"/>
                <a:cs typeface="Calibri"/>
              </a:rPr>
              <a:t>  </a:t>
            </a:r>
            <a:r>
              <a:rPr sz="1992" dirty="0">
                <a:latin typeface="Calibri"/>
                <a:cs typeface="Calibri"/>
              </a:rPr>
              <a:t>örneklerine</a:t>
            </a:r>
            <a:r>
              <a:rPr sz="1992" spc="220" dirty="0">
                <a:latin typeface="Calibri"/>
                <a:cs typeface="Calibri"/>
              </a:rPr>
              <a:t>  </a:t>
            </a:r>
            <a:r>
              <a:rPr sz="1992" dirty="0">
                <a:latin typeface="Calibri"/>
                <a:cs typeface="Calibri"/>
              </a:rPr>
              <a:t>sınıf</a:t>
            </a:r>
            <a:r>
              <a:rPr sz="1992" spc="206" dirty="0">
                <a:latin typeface="Calibri"/>
                <a:cs typeface="Calibri"/>
              </a:rPr>
              <a:t>  </a:t>
            </a:r>
            <a:r>
              <a:rPr sz="1992" spc="-14" dirty="0">
                <a:latin typeface="Calibri"/>
                <a:cs typeface="Calibri"/>
              </a:rPr>
              <a:t>etiketleri 	</a:t>
            </a:r>
            <a:r>
              <a:rPr sz="1992" dirty="0">
                <a:latin typeface="Calibri"/>
                <a:cs typeface="Calibri"/>
              </a:rPr>
              <a:t>atayan</a:t>
            </a:r>
            <a:r>
              <a:rPr sz="1992" spc="343" dirty="0">
                <a:latin typeface="Calibri"/>
                <a:cs typeface="Calibri"/>
              </a:rPr>
              <a:t> </a:t>
            </a:r>
            <a:r>
              <a:rPr sz="1992" dirty="0">
                <a:latin typeface="Calibri"/>
                <a:cs typeface="Calibri"/>
              </a:rPr>
              <a:t>modeller.</a:t>
            </a:r>
            <a:r>
              <a:rPr sz="1992" spc="357" dirty="0">
                <a:latin typeface="Calibri"/>
                <a:cs typeface="Calibri"/>
              </a:rPr>
              <a:t> </a:t>
            </a:r>
            <a:r>
              <a:rPr sz="1992" dirty="0">
                <a:latin typeface="Calibri"/>
                <a:cs typeface="Calibri"/>
              </a:rPr>
              <a:t>Bu</a:t>
            </a:r>
            <a:r>
              <a:rPr sz="1992" spc="343" dirty="0">
                <a:latin typeface="Calibri"/>
                <a:cs typeface="Calibri"/>
              </a:rPr>
              <a:t> </a:t>
            </a:r>
            <a:r>
              <a:rPr sz="1992" dirty="0">
                <a:latin typeface="Calibri"/>
                <a:cs typeface="Calibri"/>
              </a:rPr>
              <a:t>tür</a:t>
            </a:r>
            <a:r>
              <a:rPr sz="1992" spc="343" dirty="0">
                <a:latin typeface="Calibri"/>
                <a:cs typeface="Calibri"/>
              </a:rPr>
              <a:t> </a:t>
            </a:r>
            <a:r>
              <a:rPr sz="1992" dirty="0">
                <a:latin typeface="Calibri"/>
                <a:cs typeface="Calibri"/>
              </a:rPr>
              <a:t>sınıflandırıcıları</a:t>
            </a:r>
            <a:r>
              <a:rPr sz="1992" spc="357" dirty="0">
                <a:latin typeface="Calibri"/>
                <a:cs typeface="Calibri"/>
              </a:rPr>
              <a:t> </a:t>
            </a:r>
            <a:r>
              <a:rPr sz="1992" dirty="0">
                <a:latin typeface="Calibri"/>
                <a:cs typeface="Calibri"/>
              </a:rPr>
              <a:t>eğitmek</a:t>
            </a:r>
            <a:r>
              <a:rPr sz="1992" spc="349" dirty="0">
                <a:latin typeface="Calibri"/>
                <a:cs typeface="Calibri"/>
              </a:rPr>
              <a:t> </a:t>
            </a:r>
            <a:r>
              <a:rPr sz="1992" dirty="0">
                <a:latin typeface="Calibri"/>
                <a:cs typeface="Calibri"/>
              </a:rPr>
              <a:t>için</a:t>
            </a:r>
            <a:r>
              <a:rPr sz="1992" spc="343" dirty="0">
                <a:latin typeface="Calibri"/>
                <a:cs typeface="Calibri"/>
              </a:rPr>
              <a:t> </a:t>
            </a:r>
            <a:r>
              <a:rPr sz="1992" dirty="0">
                <a:latin typeface="Calibri"/>
                <a:cs typeface="Calibri"/>
              </a:rPr>
              <a:t>tek</a:t>
            </a:r>
            <a:r>
              <a:rPr sz="1992" spc="349" dirty="0">
                <a:latin typeface="Calibri"/>
                <a:cs typeface="Calibri"/>
              </a:rPr>
              <a:t> </a:t>
            </a:r>
            <a:r>
              <a:rPr sz="1992" dirty="0">
                <a:latin typeface="Calibri"/>
                <a:cs typeface="Calibri"/>
              </a:rPr>
              <a:t>bir</a:t>
            </a:r>
            <a:r>
              <a:rPr sz="1992" spc="357" dirty="0">
                <a:latin typeface="Calibri"/>
                <a:cs typeface="Calibri"/>
              </a:rPr>
              <a:t> </a:t>
            </a:r>
            <a:r>
              <a:rPr sz="1992" spc="-14" dirty="0">
                <a:latin typeface="Calibri"/>
                <a:cs typeface="Calibri"/>
              </a:rPr>
              <a:t>algoritma 	</a:t>
            </a:r>
            <a:r>
              <a:rPr sz="1992" dirty="0">
                <a:latin typeface="Calibri"/>
                <a:cs typeface="Calibri"/>
              </a:rPr>
              <a:t>yoktur,</a:t>
            </a:r>
            <a:r>
              <a:rPr sz="1992" spc="349" dirty="0">
                <a:latin typeface="Calibri"/>
                <a:cs typeface="Calibri"/>
              </a:rPr>
              <a:t> </a:t>
            </a:r>
            <a:r>
              <a:rPr sz="1992" dirty="0">
                <a:latin typeface="Calibri"/>
                <a:cs typeface="Calibri"/>
              </a:rPr>
              <a:t>ancak</a:t>
            </a:r>
            <a:r>
              <a:rPr sz="1992" spc="337" dirty="0">
                <a:latin typeface="Calibri"/>
                <a:cs typeface="Calibri"/>
              </a:rPr>
              <a:t> </a:t>
            </a:r>
            <a:r>
              <a:rPr sz="1992" dirty="0">
                <a:latin typeface="Calibri"/>
                <a:cs typeface="Calibri"/>
              </a:rPr>
              <a:t>ortak</a:t>
            </a:r>
            <a:r>
              <a:rPr sz="1992" spc="364" dirty="0">
                <a:latin typeface="Calibri"/>
                <a:cs typeface="Calibri"/>
              </a:rPr>
              <a:t> </a:t>
            </a:r>
            <a:r>
              <a:rPr sz="1992" dirty="0">
                <a:latin typeface="Calibri"/>
                <a:cs typeface="Calibri"/>
              </a:rPr>
              <a:t>bir</a:t>
            </a:r>
            <a:r>
              <a:rPr sz="1992" spc="349" dirty="0">
                <a:latin typeface="Calibri"/>
                <a:cs typeface="Calibri"/>
              </a:rPr>
              <a:t> </a:t>
            </a:r>
            <a:r>
              <a:rPr sz="1992" dirty="0">
                <a:latin typeface="Calibri"/>
                <a:cs typeface="Calibri"/>
              </a:rPr>
              <a:t>ilkeye</a:t>
            </a:r>
            <a:r>
              <a:rPr sz="1992" spc="357" dirty="0">
                <a:latin typeface="Calibri"/>
                <a:cs typeface="Calibri"/>
              </a:rPr>
              <a:t> </a:t>
            </a:r>
            <a:r>
              <a:rPr sz="1992" dirty="0">
                <a:latin typeface="Calibri"/>
                <a:cs typeface="Calibri"/>
              </a:rPr>
              <a:t>dayanan</a:t>
            </a:r>
            <a:r>
              <a:rPr sz="1992" spc="357" dirty="0">
                <a:latin typeface="Calibri"/>
                <a:cs typeface="Calibri"/>
              </a:rPr>
              <a:t> </a:t>
            </a:r>
            <a:r>
              <a:rPr sz="1992" dirty="0">
                <a:latin typeface="Calibri"/>
                <a:cs typeface="Calibri"/>
              </a:rPr>
              <a:t>bir</a:t>
            </a:r>
            <a:r>
              <a:rPr sz="1992" spc="349" dirty="0">
                <a:latin typeface="Calibri"/>
                <a:cs typeface="Calibri"/>
              </a:rPr>
              <a:t> </a:t>
            </a:r>
            <a:r>
              <a:rPr sz="1992" dirty="0">
                <a:latin typeface="Calibri"/>
                <a:cs typeface="Calibri"/>
              </a:rPr>
              <a:t>algoritma</a:t>
            </a:r>
            <a:r>
              <a:rPr sz="1992" spc="357" dirty="0">
                <a:latin typeface="Calibri"/>
                <a:cs typeface="Calibri"/>
              </a:rPr>
              <a:t> </a:t>
            </a:r>
            <a:r>
              <a:rPr sz="1992" dirty="0">
                <a:latin typeface="Calibri"/>
                <a:cs typeface="Calibri"/>
              </a:rPr>
              <a:t>ailesi</a:t>
            </a:r>
            <a:r>
              <a:rPr sz="1992" spc="330" dirty="0">
                <a:latin typeface="Calibri"/>
                <a:cs typeface="Calibri"/>
              </a:rPr>
              <a:t> </a:t>
            </a:r>
            <a:r>
              <a:rPr sz="1992" dirty="0">
                <a:latin typeface="Calibri"/>
                <a:cs typeface="Calibri"/>
              </a:rPr>
              <a:t>vardır:</a:t>
            </a:r>
            <a:r>
              <a:rPr sz="1992" spc="357" dirty="0">
                <a:latin typeface="Calibri"/>
                <a:cs typeface="Calibri"/>
              </a:rPr>
              <a:t> </a:t>
            </a:r>
            <a:r>
              <a:rPr sz="1992" spc="-34" dirty="0">
                <a:latin typeface="Calibri"/>
                <a:cs typeface="Calibri"/>
              </a:rPr>
              <a:t>tüm 	</a:t>
            </a:r>
            <a:r>
              <a:rPr sz="1992" dirty="0">
                <a:latin typeface="Calibri"/>
                <a:cs typeface="Calibri"/>
              </a:rPr>
              <a:t>Navie</a:t>
            </a:r>
            <a:r>
              <a:rPr sz="1992" spc="117" dirty="0">
                <a:latin typeface="Calibri"/>
                <a:cs typeface="Calibri"/>
              </a:rPr>
              <a:t> </a:t>
            </a:r>
            <a:r>
              <a:rPr sz="1992" dirty="0">
                <a:latin typeface="Calibri"/>
                <a:cs typeface="Calibri"/>
              </a:rPr>
              <a:t>Bayes</a:t>
            </a:r>
            <a:r>
              <a:rPr sz="1992" spc="110" dirty="0">
                <a:latin typeface="Calibri"/>
                <a:cs typeface="Calibri"/>
              </a:rPr>
              <a:t> </a:t>
            </a:r>
            <a:r>
              <a:rPr sz="1992" dirty="0">
                <a:latin typeface="Calibri"/>
                <a:cs typeface="Calibri"/>
              </a:rPr>
              <a:t>sınıflandırıcıları,</a:t>
            </a:r>
            <a:r>
              <a:rPr sz="1992" spc="110" dirty="0">
                <a:latin typeface="Calibri"/>
                <a:cs typeface="Calibri"/>
              </a:rPr>
              <a:t> </a:t>
            </a:r>
            <a:r>
              <a:rPr sz="1992" dirty="0">
                <a:latin typeface="Calibri"/>
                <a:cs typeface="Calibri"/>
              </a:rPr>
              <a:t>belirli</a:t>
            </a:r>
            <a:r>
              <a:rPr sz="1992" spc="96" dirty="0">
                <a:latin typeface="Calibri"/>
                <a:cs typeface="Calibri"/>
              </a:rPr>
              <a:t> </a:t>
            </a:r>
            <a:r>
              <a:rPr sz="1992" dirty="0">
                <a:latin typeface="Calibri"/>
                <a:cs typeface="Calibri"/>
              </a:rPr>
              <a:t>bir</a:t>
            </a:r>
            <a:r>
              <a:rPr sz="1992" spc="144" dirty="0">
                <a:latin typeface="Calibri"/>
                <a:cs typeface="Calibri"/>
              </a:rPr>
              <a:t> </a:t>
            </a:r>
            <a:r>
              <a:rPr sz="1992" dirty="0">
                <a:latin typeface="Calibri"/>
                <a:cs typeface="Calibri"/>
              </a:rPr>
              <a:t>özelliğin</a:t>
            </a:r>
            <a:r>
              <a:rPr sz="1992" spc="131" dirty="0">
                <a:latin typeface="Calibri"/>
                <a:cs typeface="Calibri"/>
              </a:rPr>
              <a:t> </a:t>
            </a:r>
            <a:r>
              <a:rPr sz="1992" dirty="0">
                <a:latin typeface="Calibri"/>
                <a:cs typeface="Calibri"/>
              </a:rPr>
              <a:t>değerinin,</a:t>
            </a:r>
            <a:r>
              <a:rPr sz="1992" spc="131" dirty="0">
                <a:latin typeface="Calibri"/>
                <a:cs typeface="Calibri"/>
              </a:rPr>
              <a:t> </a:t>
            </a:r>
            <a:r>
              <a:rPr sz="1992" dirty="0">
                <a:latin typeface="Calibri"/>
                <a:cs typeface="Calibri"/>
              </a:rPr>
              <a:t>sınıf</a:t>
            </a:r>
            <a:r>
              <a:rPr sz="1992" spc="131" dirty="0">
                <a:latin typeface="Calibri"/>
                <a:cs typeface="Calibri"/>
              </a:rPr>
              <a:t> </a:t>
            </a:r>
            <a:r>
              <a:rPr sz="1992" spc="-14" dirty="0">
                <a:latin typeface="Calibri"/>
                <a:cs typeface="Calibri"/>
              </a:rPr>
              <a:t>değişkeni 	</a:t>
            </a:r>
            <a:r>
              <a:rPr sz="1992" dirty="0">
                <a:latin typeface="Calibri"/>
                <a:cs typeface="Calibri"/>
              </a:rPr>
              <a:t>göz</a:t>
            </a:r>
            <a:r>
              <a:rPr sz="1992" spc="275" dirty="0">
                <a:latin typeface="Calibri"/>
                <a:cs typeface="Calibri"/>
              </a:rPr>
              <a:t> </a:t>
            </a:r>
            <a:r>
              <a:rPr sz="1992" dirty="0">
                <a:latin typeface="Calibri"/>
                <a:cs typeface="Calibri"/>
              </a:rPr>
              <a:t>önüne</a:t>
            </a:r>
            <a:r>
              <a:rPr sz="1992" spc="288" dirty="0">
                <a:latin typeface="Calibri"/>
                <a:cs typeface="Calibri"/>
              </a:rPr>
              <a:t> </a:t>
            </a:r>
            <a:r>
              <a:rPr sz="1992" dirty="0">
                <a:latin typeface="Calibri"/>
                <a:cs typeface="Calibri"/>
              </a:rPr>
              <a:t>alındığında</a:t>
            </a:r>
            <a:r>
              <a:rPr sz="1992" spc="268" dirty="0">
                <a:latin typeface="Calibri"/>
                <a:cs typeface="Calibri"/>
              </a:rPr>
              <a:t> </a:t>
            </a:r>
            <a:r>
              <a:rPr sz="1992" dirty="0">
                <a:latin typeface="Calibri"/>
                <a:cs typeface="Calibri"/>
              </a:rPr>
              <a:t>diğer</a:t>
            </a:r>
            <a:r>
              <a:rPr sz="1992" spc="268" dirty="0">
                <a:latin typeface="Calibri"/>
                <a:cs typeface="Calibri"/>
              </a:rPr>
              <a:t> </a:t>
            </a:r>
            <a:r>
              <a:rPr sz="1992" dirty="0">
                <a:latin typeface="Calibri"/>
                <a:cs typeface="Calibri"/>
              </a:rPr>
              <a:t>herhangi</a:t>
            </a:r>
            <a:r>
              <a:rPr sz="1992" spc="268" dirty="0">
                <a:latin typeface="Calibri"/>
                <a:cs typeface="Calibri"/>
              </a:rPr>
              <a:t> </a:t>
            </a:r>
            <a:r>
              <a:rPr sz="1992" dirty="0">
                <a:latin typeface="Calibri"/>
                <a:cs typeface="Calibri"/>
              </a:rPr>
              <a:t>bir</a:t>
            </a:r>
            <a:r>
              <a:rPr sz="1992" spc="275" dirty="0">
                <a:latin typeface="Calibri"/>
                <a:cs typeface="Calibri"/>
              </a:rPr>
              <a:t> </a:t>
            </a:r>
            <a:r>
              <a:rPr sz="1992" dirty="0">
                <a:latin typeface="Calibri"/>
                <a:cs typeface="Calibri"/>
              </a:rPr>
              <a:t>özelliğin</a:t>
            </a:r>
            <a:r>
              <a:rPr sz="1992" spc="275" dirty="0">
                <a:latin typeface="Calibri"/>
                <a:cs typeface="Calibri"/>
              </a:rPr>
              <a:t> </a:t>
            </a:r>
            <a:r>
              <a:rPr sz="1992" dirty="0">
                <a:latin typeface="Calibri"/>
                <a:cs typeface="Calibri"/>
              </a:rPr>
              <a:t>değerinden</a:t>
            </a:r>
            <a:r>
              <a:rPr sz="1992" spc="275" dirty="0">
                <a:latin typeface="Calibri"/>
                <a:cs typeface="Calibri"/>
              </a:rPr>
              <a:t> </a:t>
            </a:r>
            <a:r>
              <a:rPr sz="1992" b="1" spc="-14" dirty="0">
                <a:latin typeface="Calibri"/>
                <a:cs typeface="Calibri"/>
              </a:rPr>
              <a:t>bağımsız 	</a:t>
            </a:r>
            <a:r>
              <a:rPr sz="1992" b="1" dirty="0">
                <a:latin typeface="Calibri"/>
                <a:cs typeface="Calibri"/>
              </a:rPr>
              <a:t>olduğunu</a:t>
            </a:r>
            <a:r>
              <a:rPr sz="1992" b="1" spc="323" dirty="0">
                <a:latin typeface="Calibri"/>
                <a:cs typeface="Calibri"/>
              </a:rPr>
              <a:t> </a:t>
            </a:r>
            <a:r>
              <a:rPr sz="1992" b="1" dirty="0">
                <a:latin typeface="Calibri"/>
                <a:cs typeface="Calibri"/>
              </a:rPr>
              <a:t>varsayar</a:t>
            </a:r>
            <a:r>
              <a:rPr sz="1992" dirty="0">
                <a:latin typeface="Calibri"/>
                <a:cs typeface="Calibri"/>
              </a:rPr>
              <a:t>.</a:t>
            </a:r>
            <a:r>
              <a:rPr sz="1992" spc="315" dirty="0">
                <a:latin typeface="Calibri"/>
                <a:cs typeface="Calibri"/>
              </a:rPr>
              <a:t> </a:t>
            </a:r>
            <a:r>
              <a:rPr sz="1992" dirty="0">
                <a:latin typeface="Calibri"/>
                <a:cs typeface="Calibri"/>
              </a:rPr>
              <a:t>Örneğin</a:t>
            </a:r>
            <a:r>
              <a:rPr sz="1992" spc="349" dirty="0">
                <a:latin typeface="Calibri"/>
                <a:cs typeface="Calibri"/>
              </a:rPr>
              <a:t> </a:t>
            </a:r>
            <a:r>
              <a:rPr sz="1992" dirty="0">
                <a:latin typeface="Calibri"/>
                <a:cs typeface="Calibri"/>
              </a:rPr>
              <a:t>bir</a:t>
            </a:r>
            <a:r>
              <a:rPr sz="1992" spc="343" dirty="0">
                <a:latin typeface="Calibri"/>
                <a:cs typeface="Calibri"/>
              </a:rPr>
              <a:t> </a:t>
            </a:r>
            <a:r>
              <a:rPr sz="1992" dirty="0">
                <a:latin typeface="Calibri"/>
                <a:cs typeface="Calibri"/>
              </a:rPr>
              <a:t>meyve</a:t>
            </a:r>
            <a:r>
              <a:rPr sz="1992" spc="343" dirty="0">
                <a:latin typeface="Calibri"/>
                <a:cs typeface="Calibri"/>
              </a:rPr>
              <a:t> </a:t>
            </a:r>
            <a:r>
              <a:rPr sz="1992" dirty="0">
                <a:latin typeface="Calibri"/>
                <a:cs typeface="Calibri"/>
              </a:rPr>
              <a:t>kırmızı,</a:t>
            </a:r>
            <a:r>
              <a:rPr sz="1992" spc="323" dirty="0">
                <a:latin typeface="Calibri"/>
                <a:cs typeface="Calibri"/>
              </a:rPr>
              <a:t> </a:t>
            </a:r>
            <a:r>
              <a:rPr sz="1992" dirty="0">
                <a:latin typeface="Calibri"/>
                <a:cs typeface="Calibri"/>
              </a:rPr>
              <a:t>yuvarlak</a:t>
            </a:r>
            <a:r>
              <a:rPr sz="1992" spc="330" dirty="0">
                <a:latin typeface="Calibri"/>
                <a:cs typeface="Calibri"/>
              </a:rPr>
              <a:t> </a:t>
            </a:r>
            <a:r>
              <a:rPr sz="1992" dirty="0">
                <a:latin typeface="Calibri"/>
                <a:cs typeface="Calibri"/>
              </a:rPr>
              <a:t>ve</a:t>
            </a:r>
            <a:r>
              <a:rPr sz="1992" spc="343" dirty="0">
                <a:latin typeface="Calibri"/>
                <a:cs typeface="Calibri"/>
              </a:rPr>
              <a:t> </a:t>
            </a:r>
            <a:r>
              <a:rPr sz="1992" dirty="0">
                <a:latin typeface="Calibri"/>
                <a:cs typeface="Calibri"/>
              </a:rPr>
              <a:t>yaklaşık</a:t>
            </a:r>
            <a:r>
              <a:rPr sz="1992" spc="330" dirty="0">
                <a:latin typeface="Calibri"/>
                <a:cs typeface="Calibri"/>
              </a:rPr>
              <a:t> </a:t>
            </a:r>
            <a:r>
              <a:rPr sz="1992" spc="-34" dirty="0">
                <a:latin typeface="Calibri"/>
                <a:cs typeface="Calibri"/>
              </a:rPr>
              <a:t>10 	</a:t>
            </a:r>
            <a:r>
              <a:rPr sz="1992" dirty="0">
                <a:latin typeface="Calibri"/>
                <a:cs typeface="Calibri"/>
              </a:rPr>
              <a:t>cm</a:t>
            </a:r>
            <a:r>
              <a:rPr sz="1992" spc="103" dirty="0">
                <a:latin typeface="Calibri"/>
                <a:cs typeface="Calibri"/>
              </a:rPr>
              <a:t> </a:t>
            </a:r>
            <a:r>
              <a:rPr sz="1992" dirty="0">
                <a:latin typeface="Calibri"/>
                <a:cs typeface="Calibri"/>
              </a:rPr>
              <a:t>çapındaysa</a:t>
            </a:r>
            <a:r>
              <a:rPr sz="1992" spc="131" dirty="0">
                <a:latin typeface="Calibri"/>
                <a:cs typeface="Calibri"/>
              </a:rPr>
              <a:t> </a:t>
            </a:r>
            <a:r>
              <a:rPr sz="1992" dirty="0">
                <a:latin typeface="Calibri"/>
                <a:cs typeface="Calibri"/>
              </a:rPr>
              <a:t>elma</a:t>
            </a:r>
            <a:r>
              <a:rPr sz="1992" spc="124" dirty="0">
                <a:latin typeface="Calibri"/>
                <a:cs typeface="Calibri"/>
              </a:rPr>
              <a:t> </a:t>
            </a:r>
            <a:r>
              <a:rPr sz="1992" dirty="0">
                <a:latin typeface="Calibri"/>
                <a:cs typeface="Calibri"/>
              </a:rPr>
              <a:t>olarak</a:t>
            </a:r>
            <a:r>
              <a:rPr sz="1992" spc="137" dirty="0">
                <a:latin typeface="Calibri"/>
                <a:cs typeface="Calibri"/>
              </a:rPr>
              <a:t> </a:t>
            </a:r>
            <a:r>
              <a:rPr sz="1992" dirty="0">
                <a:latin typeface="Calibri"/>
                <a:cs typeface="Calibri"/>
              </a:rPr>
              <a:t>düşünülebilir.</a:t>
            </a:r>
            <a:r>
              <a:rPr sz="1992" spc="103" dirty="0">
                <a:latin typeface="Calibri"/>
                <a:cs typeface="Calibri"/>
              </a:rPr>
              <a:t> </a:t>
            </a:r>
            <a:r>
              <a:rPr sz="1992" dirty="0">
                <a:latin typeface="Calibri"/>
                <a:cs typeface="Calibri"/>
              </a:rPr>
              <a:t>Bir</a:t>
            </a:r>
            <a:r>
              <a:rPr sz="1992" spc="124" dirty="0">
                <a:latin typeface="Calibri"/>
                <a:cs typeface="Calibri"/>
              </a:rPr>
              <a:t> </a:t>
            </a:r>
            <a:r>
              <a:rPr sz="1992" dirty="0">
                <a:latin typeface="Calibri"/>
                <a:cs typeface="Calibri"/>
              </a:rPr>
              <a:t>Navie</a:t>
            </a:r>
            <a:r>
              <a:rPr sz="1992" spc="151" dirty="0">
                <a:latin typeface="Calibri"/>
                <a:cs typeface="Calibri"/>
              </a:rPr>
              <a:t> </a:t>
            </a:r>
            <a:r>
              <a:rPr sz="1992" dirty="0">
                <a:latin typeface="Calibri"/>
                <a:cs typeface="Calibri"/>
              </a:rPr>
              <a:t>Bayes</a:t>
            </a:r>
            <a:r>
              <a:rPr sz="1992" spc="124" dirty="0">
                <a:latin typeface="Calibri"/>
                <a:cs typeface="Calibri"/>
              </a:rPr>
              <a:t> </a:t>
            </a:r>
            <a:r>
              <a:rPr sz="1992" spc="-14" dirty="0">
                <a:latin typeface="Calibri"/>
                <a:cs typeface="Calibri"/>
              </a:rPr>
              <a:t>sınıflandırıcısı, 	</a:t>
            </a:r>
            <a:r>
              <a:rPr sz="1992" dirty="0">
                <a:latin typeface="Calibri"/>
                <a:cs typeface="Calibri"/>
              </a:rPr>
              <a:t>renk,</a:t>
            </a:r>
            <a:r>
              <a:rPr sz="1992" spc="680" dirty="0">
                <a:latin typeface="Calibri"/>
                <a:cs typeface="Calibri"/>
              </a:rPr>
              <a:t> </a:t>
            </a:r>
            <a:r>
              <a:rPr sz="1992" dirty="0">
                <a:latin typeface="Calibri"/>
                <a:cs typeface="Calibri"/>
              </a:rPr>
              <a:t>yuvarlaklık</a:t>
            </a:r>
            <a:r>
              <a:rPr sz="1992" spc="124" dirty="0">
                <a:latin typeface="Calibri"/>
                <a:cs typeface="Calibri"/>
              </a:rPr>
              <a:t>  </a:t>
            </a:r>
            <a:r>
              <a:rPr sz="1992" dirty="0">
                <a:latin typeface="Calibri"/>
                <a:cs typeface="Calibri"/>
              </a:rPr>
              <a:t>ve</a:t>
            </a:r>
            <a:r>
              <a:rPr sz="1992" spc="131" dirty="0">
                <a:latin typeface="Calibri"/>
                <a:cs typeface="Calibri"/>
              </a:rPr>
              <a:t>  </a:t>
            </a:r>
            <a:r>
              <a:rPr sz="1992" dirty="0">
                <a:latin typeface="Calibri"/>
                <a:cs typeface="Calibri"/>
              </a:rPr>
              <a:t>çap</a:t>
            </a:r>
            <a:r>
              <a:rPr sz="1992" spc="144" dirty="0">
                <a:latin typeface="Calibri"/>
                <a:cs typeface="Calibri"/>
              </a:rPr>
              <a:t>  </a:t>
            </a:r>
            <a:r>
              <a:rPr sz="1992" dirty="0">
                <a:latin typeface="Calibri"/>
                <a:cs typeface="Calibri"/>
              </a:rPr>
              <a:t>özellikleri</a:t>
            </a:r>
            <a:r>
              <a:rPr sz="1992" spc="131" dirty="0">
                <a:latin typeface="Calibri"/>
                <a:cs typeface="Calibri"/>
              </a:rPr>
              <a:t>  </a:t>
            </a:r>
            <a:r>
              <a:rPr sz="1992" dirty="0">
                <a:latin typeface="Calibri"/>
                <a:cs typeface="Calibri"/>
              </a:rPr>
              <a:t>arasındaki</a:t>
            </a:r>
            <a:r>
              <a:rPr sz="1992" spc="144" dirty="0">
                <a:latin typeface="Calibri"/>
                <a:cs typeface="Calibri"/>
              </a:rPr>
              <a:t>  </a:t>
            </a:r>
            <a:r>
              <a:rPr sz="1992" dirty="0">
                <a:latin typeface="Calibri"/>
                <a:cs typeface="Calibri"/>
              </a:rPr>
              <a:t>olası</a:t>
            </a:r>
            <a:r>
              <a:rPr sz="1992" spc="131" dirty="0">
                <a:latin typeface="Calibri"/>
                <a:cs typeface="Calibri"/>
              </a:rPr>
              <a:t>  </a:t>
            </a:r>
            <a:r>
              <a:rPr sz="1992" spc="-14" dirty="0">
                <a:latin typeface="Calibri"/>
                <a:cs typeface="Calibri"/>
              </a:rPr>
              <a:t>korelasyonlardan 	</a:t>
            </a:r>
            <a:r>
              <a:rPr sz="1992" b="1" dirty="0">
                <a:latin typeface="Calibri"/>
                <a:cs typeface="Calibri"/>
              </a:rPr>
              <a:t>bağımsız</a:t>
            </a:r>
            <a:r>
              <a:rPr sz="1992" b="1" spc="302" dirty="0">
                <a:latin typeface="Calibri"/>
                <a:cs typeface="Calibri"/>
              </a:rPr>
              <a:t> </a:t>
            </a:r>
            <a:r>
              <a:rPr sz="1992" dirty="0">
                <a:latin typeface="Calibri"/>
                <a:cs typeface="Calibri"/>
              </a:rPr>
              <a:t>olarak,</a:t>
            </a:r>
            <a:r>
              <a:rPr sz="1992" spc="280" dirty="0">
                <a:latin typeface="Calibri"/>
                <a:cs typeface="Calibri"/>
              </a:rPr>
              <a:t> </a:t>
            </a:r>
            <a:r>
              <a:rPr sz="1992" dirty="0">
                <a:latin typeface="Calibri"/>
                <a:cs typeface="Calibri"/>
              </a:rPr>
              <a:t>bu</a:t>
            </a:r>
            <a:r>
              <a:rPr sz="1992" spc="315" dirty="0">
                <a:latin typeface="Calibri"/>
                <a:cs typeface="Calibri"/>
              </a:rPr>
              <a:t> </a:t>
            </a:r>
            <a:r>
              <a:rPr sz="1992" dirty="0">
                <a:latin typeface="Calibri"/>
                <a:cs typeface="Calibri"/>
              </a:rPr>
              <a:t>özelliklerin</a:t>
            </a:r>
            <a:r>
              <a:rPr sz="1992" spc="315" dirty="0">
                <a:latin typeface="Calibri"/>
                <a:cs typeface="Calibri"/>
              </a:rPr>
              <a:t> </a:t>
            </a:r>
            <a:r>
              <a:rPr sz="1992" dirty="0">
                <a:latin typeface="Calibri"/>
                <a:cs typeface="Calibri"/>
              </a:rPr>
              <a:t>her</a:t>
            </a:r>
            <a:r>
              <a:rPr sz="1992" spc="280" dirty="0">
                <a:latin typeface="Calibri"/>
                <a:cs typeface="Calibri"/>
              </a:rPr>
              <a:t> </a:t>
            </a:r>
            <a:r>
              <a:rPr sz="1992" dirty="0">
                <a:latin typeface="Calibri"/>
                <a:cs typeface="Calibri"/>
              </a:rPr>
              <a:t>birinin</a:t>
            </a:r>
            <a:r>
              <a:rPr sz="1992" spc="315" dirty="0">
                <a:latin typeface="Calibri"/>
                <a:cs typeface="Calibri"/>
              </a:rPr>
              <a:t> </a:t>
            </a:r>
            <a:r>
              <a:rPr sz="1992" dirty="0">
                <a:latin typeface="Calibri"/>
                <a:cs typeface="Calibri"/>
              </a:rPr>
              <a:t>bu</a:t>
            </a:r>
            <a:r>
              <a:rPr sz="1992" spc="288" dirty="0">
                <a:latin typeface="Calibri"/>
                <a:cs typeface="Calibri"/>
              </a:rPr>
              <a:t> </a:t>
            </a:r>
            <a:r>
              <a:rPr sz="1992" dirty="0">
                <a:latin typeface="Calibri"/>
                <a:cs typeface="Calibri"/>
              </a:rPr>
              <a:t>meyvenin</a:t>
            </a:r>
            <a:r>
              <a:rPr sz="1992" spc="295" dirty="0">
                <a:latin typeface="Calibri"/>
                <a:cs typeface="Calibri"/>
              </a:rPr>
              <a:t> </a:t>
            </a:r>
            <a:r>
              <a:rPr sz="1992" dirty="0">
                <a:latin typeface="Calibri"/>
                <a:cs typeface="Calibri"/>
              </a:rPr>
              <a:t>bir</a:t>
            </a:r>
            <a:r>
              <a:rPr sz="1992" spc="280" dirty="0">
                <a:latin typeface="Calibri"/>
                <a:cs typeface="Calibri"/>
              </a:rPr>
              <a:t> </a:t>
            </a:r>
            <a:r>
              <a:rPr sz="1992" dirty="0">
                <a:latin typeface="Calibri"/>
                <a:cs typeface="Calibri"/>
              </a:rPr>
              <a:t>elma</a:t>
            </a:r>
            <a:r>
              <a:rPr sz="1992" spc="288" dirty="0">
                <a:latin typeface="Calibri"/>
                <a:cs typeface="Calibri"/>
              </a:rPr>
              <a:t> </a:t>
            </a:r>
            <a:r>
              <a:rPr sz="1992" b="1" spc="-27" dirty="0">
                <a:latin typeface="Calibri"/>
                <a:cs typeface="Calibri"/>
              </a:rPr>
              <a:t>olma 	</a:t>
            </a:r>
            <a:r>
              <a:rPr sz="1992" b="1" dirty="0">
                <a:latin typeface="Calibri"/>
                <a:cs typeface="Calibri"/>
              </a:rPr>
              <a:t>olasılığına</a:t>
            </a:r>
            <a:r>
              <a:rPr sz="1992" b="1" spc="144" dirty="0">
                <a:latin typeface="Calibri"/>
                <a:cs typeface="Calibri"/>
              </a:rPr>
              <a:t> </a:t>
            </a:r>
            <a:r>
              <a:rPr sz="1992" b="1" dirty="0">
                <a:latin typeface="Calibri"/>
                <a:cs typeface="Calibri"/>
              </a:rPr>
              <a:t>bağımsız</a:t>
            </a:r>
            <a:r>
              <a:rPr sz="1992" b="1" spc="144" dirty="0">
                <a:latin typeface="Calibri"/>
                <a:cs typeface="Calibri"/>
              </a:rPr>
              <a:t> </a:t>
            </a:r>
            <a:r>
              <a:rPr sz="1992" b="1" dirty="0">
                <a:latin typeface="Calibri"/>
                <a:cs typeface="Calibri"/>
              </a:rPr>
              <a:t>olarak</a:t>
            </a:r>
            <a:r>
              <a:rPr sz="1992" b="1" spc="172" dirty="0">
                <a:latin typeface="Calibri"/>
                <a:cs typeface="Calibri"/>
              </a:rPr>
              <a:t> </a:t>
            </a:r>
            <a:r>
              <a:rPr sz="1992" b="1" dirty="0">
                <a:latin typeface="Calibri"/>
                <a:cs typeface="Calibri"/>
              </a:rPr>
              <a:t>katkıda</a:t>
            </a:r>
            <a:r>
              <a:rPr sz="1992" b="1" spc="157" dirty="0">
                <a:latin typeface="Calibri"/>
                <a:cs typeface="Calibri"/>
              </a:rPr>
              <a:t> </a:t>
            </a:r>
            <a:r>
              <a:rPr sz="1992" b="1" dirty="0">
                <a:latin typeface="Calibri"/>
                <a:cs typeface="Calibri"/>
              </a:rPr>
              <a:t>bulunduğunu</a:t>
            </a:r>
            <a:r>
              <a:rPr sz="1992" b="1" spc="96" dirty="0">
                <a:latin typeface="Calibri"/>
                <a:cs typeface="Calibri"/>
              </a:rPr>
              <a:t> </a:t>
            </a:r>
            <a:r>
              <a:rPr sz="1992" b="1" spc="-14" dirty="0">
                <a:latin typeface="Calibri"/>
                <a:cs typeface="Calibri"/>
              </a:rPr>
              <a:t>düşünür</a:t>
            </a:r>
            <a:r>
              <a:rPr sz="1992" spc="-14" dirty="0">
                <a:latin typeface="Calibri"/>
                <a:cs typeface="Calibri"/>
              </a:rPr>
              <a:t>.</a:t>
            </a:r>
            <a:endParaRPr sz="1992">
              <a:latin typeface="Calibri"/>
              <a:cs typeface="Calibri"/>
            </a:endParaRPr>
          </a:p>
          <a:p>
            <a:pPr marL="274774" marR="6978" indent="-258201" algn="just">
              <a:lnSpc>
                <a:spcPct val="82000"/>
              </a:lnSpc>
              <a:spcBef>
                <a:spcPts val="1126"/>
              </a:spcBef>
              <a:buFont typeface="Arial MT"/>
              <a:buChar char="•"/>
              <a:tabLst>
                <a:tab pos="276519" algn="l"/>
              </a:tabLst>
            </a:pPr>
            <a:r>
              <a:rPr sz="1992" dirty="0">
                <a:latin typeface="Calibri"/>
                <a:cs typeface="Calibri"/>
              </a:rPr>
              <a:t>Bayes</a:t>
            </a:r>
            <a:r>
              <a:rPr sz="1992" spc="392" dirty="0">
                <a:latin typeface="Calibri"/>
                <a:cs typeface="Calibri"/>
              </a:rPr>
              <a:t> </a:t>
            </a:r>
            <a:r>
              <a:rPr sz="1992" dirty="0">
                <a:latin typeface="Calibri"/>
                <a:cs typeface="Calibri"/>
              </a:rPr>
              <a:t>ağı,</a:t>
            </a:r>
            <a:r>
              <a:rPr sz="1992" spc="405" dirty="0">
                <a:latin typeface="Calibri"/>
                <a:cs typeface="Calibri"/>
              </a:rPr>
              <a:t> </a:t>
            </a:r>
            <a:r>
              <a:rPr sz="1992" dirty="0">
                <a:latin typeface="Calibri"/>
                <a:cs typeface="Calibri"/>
              </a:rPr>
              <a:t>düşünce</a:t>
            </a:r>
            <a:r>
              <a:rPr sz="1992" spc="405" dirty="0">
                <a:latin typeface="Calibri"/>
                <a:cs typeface="Calibri"/>
              </a:rPr>
              <a:t> </a:t>
            </a:r>
            <a:r>
              <a:rPr sz="1992" dirty="0">
                <a:latin typeface="Calibri"/>
                <a:cs typeface="Calibri"/>
              </a:rPr>
              <a:t>ya</a:t>
            </a:r>
            <a:r>
              <a:rPr sz="1992" spc="385" dirty="0">
                <a:latin typeface="Calibri"/>
                <a:cs typeface="Calibri"/>
              </a:rPr>
              <a:t> </a:t>
            </a:r>
            <a:r>
              <a:rPr sz="1992" dirty="0">
                <a:latin typeface="Calibri"/>
                <a:cs typeface="Calibri"/>
              </a:rPr>
              <a:t>da</a:t>
            </a:r>
            <a:r>
              <a:rPr sz="1992" spc="405" dirty="0">
                <a:latin typeface="Calibri"/>
                <a:cs typeface="Calibri"/>
              </a:rPr>
              <a:t> </a:t>
            </a:r>
            <a:r>
              <a:rPr sz="1992" dirty="0">
                <a:latin typeface="Calibri"/>
                <a:cs typeface="Calibri"/>
              </a:rPr>
              <a:t>oluşan</a:t>
            </a:r>
            <a:r>
              <a:rPr sz="1992" spc="392" dirty="0">
                <a:latin typeface="Calibri"/>
                <a:cs typeface="Calibri"/>
              </a:rPr>
              <a:t> </a:t>
            </a:r>
            <a:r>
              <a:rPr sz="1992" dirty="0">
                <a:latin typeface="Calibri"/>
                <a:cs typeface="Calibri"/>
              </a:rPr>
              <a:t>kanı</a:t>
            </a:r>
            <a:r>
              <a:rPr sz="1992" spc="405" dirty="0">
                <a:latin typeface="Calibri"/>
                <a:cs typeface="Calibri"/>
              </a:rPr>
              <a:t> </a:t>
            </a:r>
            <a:r>
              <a:rPr sz="1992" dirty="0">
                <a:latin typeface="Calibri"/>
                <a:cs typeface="Calibri"/>
              </a:rPr>
              <a:t>veya</a:t>
            </a:r>
            <a:r>
              <a:rPr sz="1992" spc="385" dirty="0">
                <a:latin typeface="Calibri"/>
                <a:cs typeface="Calibri"/>
              </a:rPr>
              <a:t> </a:t>
            </a:r>
            <a:r>
              <a:rPr sz="1992" dirty="0">
                <a:latin typeface="Calibri"/>
                <a:cs typeface="Calibri"/>
              </a:rPr>
              <a:t>yönlendirilmiş</a:t>
            </a:r>
            <a:r>
              <a:rPr sz="1992" spc="398" dirty="0">
                <a:latin typeface="Calibri"/>
                <a:cs typeface="Calibri"/>
              </a:rPr>
              <a:t> </a:t>
            </a:r>
            <a:r>
              <a:rPr sz="1992" dirty="0">
                <a:latin typeface="Calibri"/>
                <a:cs typeface="Calibri"/>
              </a:rPr>
              <a:t>olasılıklı</a:t>
            </a:r>
            <a:r>
              <a:rPr sz="1992" spc="405" dirty="0">
                <a:latin typeface="Calibri"/>
                <a:cs typeface="Calibri"/>
              </a:rPr>
              <a:t> </a:t>
            </a:r>
            <a:r>
              <a:rPr sz="1992" spc="-34" dirty="0">
                <a:latin typeface="Calibri"/>
                <a:cs typeface="Calibri"/>
              </a:rPr>
              <a:t>bir 	</a:t>
            </a:r>
            <a:r>
              <a:rPr sz="1992" dirty="0">
                <a:latin typeface="Calibri"/>
                <a:cs typeface="Calibri"/>
              </a:rPr>
              <a:t>grafik</a:t>
            </a:r>
            <a:r>
              <a:rPr sz="1992" spc="157" dirty="0">
                <a:latin typeface="Calibri"/>
                <a:cs typeface="Calibri"/>
              </a:rPr>
              <a:t>  </a:t>
            </a:r>
            <a:r>
              <a:rPr sz="1992" dirty="0">
                <a:latin typeface="Calibri"/>
                <a:cs typeface="Calibri"/>
              </a:rPr>
              <a:t>modeldir.</a:t>
            </a:r>
            <a:r>
              <a:rPr sz="1992" spc="172" dirty="0">
                <a:latin typeface="Calibri"/>
                <a:cs typeface="Calibri"/>
              </a:rPr>
              <a:t>  </a:t>
            </a:r>
            <a:r>
              <a:rPr sz="1992" dirty="0">
                <a:latin typeface="Calibri"/>
                <a:cs typeface="Calibri"/>
              </a:rPr>
              <a:t>Örneğin,</a:t>
            </a:r>
            <a:r>
              <a:rPr sz="1992" spc="179" dirty="0">
                <a:latin typeface="Calibri"/>
                <a:cs typeface="Calibri"/>
              </a:rPr>
              <a:t>  </a:t>
            </a:r>
            <a:r>
              <a:rPr sz="1992" dirty="0">
                <a:latin typeface="Calibri"/>
                <a:cs typeface="Calibri"/>
              </a:rPr>
              <a:t>bir</a:t>
            </a:r>
            <a:r>
              <a:rPr sz="1992" spc="179" dirty="0">
                <a:latin typeface="Calibri"/>
                <a:cs typeface="Calibri"/>
              </a:rPr>
              <a:t>  </a:t>
            </a:r>
            <a:r>
              <a:rPr sz="1992" dirty="0">
                <a:latin typeface="Calibri"/>
                <a:cs typeface="Calibri"/>
              </a:rPr>
              <a:t>Bayes</a:t>
            </a:r>
            <a:r>
              <a:rPr sz="1992" spc="179" dirty="0">
                <a:latin typeface="Calibri"/>
                <a:cs typeface="Calibri"/>
              </a:rPr>
              <a:t>  </a:t>
            </a:r>
            <a:r>
              <a:rPr sz="1992" dirty="0">
                <a:latin typeface="Calibri"/>
                <a:cs typeface="Calibri"/>
              </a:rPr>
              <a:t>ağı,</a:t>
            </a:r>
            <a:r>
              <a:rPr sz="1992" spc="185" dirty="0">
                <a:latin typeface="Calibri"/>
                <a:cs typeface="Calibri"/>
              </a:rPr>
              <a:t>  </a:t>
            </a:r>
            <a:r>
              <a:rPr sz="1992" dirty="0">
                <a:latin typeface="Calibri"/>
                <a:cs typeface="Calibri"/>
              </a:rPr>
              <a:t>hastalıklar</a:t>
            </a:r>
            <a:r>
              <a:rPr sz="1992" spc="185" dirty="0">
                <a:latin typeface="Calibri"/>
                <a:cs typeface="Calibri"/>
              </a:rPr>
              <a:t>  </a:t>
            </a:r>
            <a:r>
              <a:rPr sz="1992" dirty="0">
                <a:latin typeface="Calibri"/>
                <a:cs typeface="Calibri"/>
              </a:rPr>
              <a:t>ve</a:t>
            </a:r>
            <a:r>
              <a:rPr sz="1992" spc="179" dirty="0">
                <a:latin typeface="Calibri"/>
                <a:cs typeface="Calibri"/>
              </a:rPr>
              <a:t>  </a:t>
            </a:r>
            <a:r>
              <a:rPr sz="1992" spc="-14" dirty="0">
                <a:latin typeface="Calibri"/>
                <a:cs typeface="Calibri"/>
              </a:rPr>
              <a:t>semptomlar 	</a:t>
            </a:r>
            <a:r>
              <a:rPr sz="1992" dirty="0">
                <a:latin typeface="Calibri"/>
                <a:cs typeface="Calibri"/>
              </a:rPr>
              <a:t>arasındaki</a:t>
            </a:r>
            <a:r>
              <a:rPr sz="1992" spc="591" dirty="0">
                <a:latin typeface="Calibri"/>
                <a:cs typeface="Calibri"/>
              </a:rPr>
              <a:t> </a:t>
            </a:r>
            <a:r>
              <a:rPr sz="1992" dirty="0">
                <a:latin typeface="Calibri"/>
                <a:cs typeface="Calibri"/>
              </a:rPr>
              <a:t>olasılık</a:t>
            </a:r>
            <a:r>
              <a:rPr sz="1992" spc="611" dirty="0">
                <a:latin typeface="Calibri"/>
                <a:cs typeface="Calibri"/>
              </a:rPr>
              <a:t> </a:t>
            </a:r>
            <a:r>
              <a:rPr sz="1992" dirty="0">
                <a:latin typeface="Calibri"/>
                <a:cs typeface="Calibri"/>
              </a:rPr>
              <a:t>ilişkilerini</a:t>
            </a:r>
            <a:r>
              <a:rPr sz="1992" spc="611" dirty="0">
                <a:latin typeface="Calibri"/>
                <a:cs typeface="Calibri"/>
              </a:rPr>
              <a:t> </a:t>
            </a:r>
            <a:r>
              <a:rPr sz="1992" dirty="0">
                <a:latin typeface="Calibri"/>
                <a:cs typeface="Calibri"/>
              </a:rPr>
              <a:t>temsil</a:t>
            </a:r>
            <a:r>
              <a:rPr sz="1992" spc="618" dirty="0">
                <a:latin typeface="Calibri"/>
                <a:cs typeface="Calibri"/>
              </a:rPr>
              <a:t> </a:t>
            </a:r>
            <a:r>
              <a:rPr sz="1992" dirty="0">
                <a:latin typeface="Calibri"/>
                <a:cs typeface="Calibri"/>
              </a:rPr>
              <a:t>edebilir.</a:t>
            </a:r>
            <a:r>
              <a:rPr sz="1992" spc="611" dirty="0">
                <a:latin typeface="Calibri"/>
                <a:cs typeface="Calibri"/>
              </a:rPr>
              <a:t> </a:t>
            </a:r>
            <a:r>
              <a:rPr sz="1992" dirty="0">
                <a:latin typeface="Calibri"/>
                <a:cs typeface="Calibri"/>
              </a:rPr>
              <a:t>Belirtiler</a:t>
            </a:r>
            <a:r>
              <a:rPr sz="1992" spc="625" dirty="0">
                <a:latin typeface="Calibri"/>
                <a:cs typeface="Calibri"/>
              </a:rPr>
              <a:t> </a:t>
            </a:r>
            <a:r>
              <a:rPr sz="1992" dirty="0">
                <a:latin typeface="Calibri"/>
                <a:cs typeface="Calibri"/>
              </a:rPr>
              <a:t>verildiğinde,</a:t>
            </a:r>
            <a:r>
              <a:rPr sz="1992" spc="611" dirty="0">
                <a:latin typeface="Calibri"/>
                <a:cs typeface="Calibri"/>
              </a:rPr>
              <a:t> </a:t>
            </a:r>
            <a:r>
              <a:rPr sz="1992" spc="-34" dirty="0">
                <a:latin typeface="Calibri"/>
                <a:cs typeface="Calibri"/>
              </a:rPr>
              <a:t>ağ 	</a:t>
            </a:r>
            <a:r>
              <a:rPr sz="1992" dirty="0">
                <a:latin typeface="Calibri"/>
                <a:cs typeface="Calibri"/>
              </a:rPr>
              <a:t>çeşitli</a:t>
            </a:r>
            <a:r>
              <a:rPr sz="1992" spc="371" dirty="0">
                <a:latin typeface="Calibri"/>
                <a:cs typeface="Calibri"/>
              </a:rPr>
              <a:t> </a:t>
            </a:r>
            <a:r>
              <a:rPr sz="1992" dirty="0">
                <a:latin typeface="Calibri"/>
                <a:cs typeface="Calibri"/>
              </a:rPr>
              <a:t>hastalıkların</a:t>
            </a:r>
            <a:r>
              <a:rPr sz="1992" spc="398" dirty="0">
                <a:latin typeface="Calibri"/>
                <a:cs typeface="Calibri"/>
              </a:rPr>
              <a:t> </a:t>
            </a:r>
            <a:r>
              <a:rPr sz="1992" dirty="0">
                <a:latin typeface="Calibri"/>
                <a:cs typeface="Calibri"/>
              </a:rPr>
              <a:t>varlığının</a:t>
            </a:r>
            <a:r>
              <a:rPr sz="1992" spc="385" dirty="0">
                <a:latin typeface="Calibri"/>
                <a:cs typeface="Calibri"/>
              </a:rPr>
              <a:t> </a:t>
            </a:r>
            <a:r>
              <a:rPr sz="1992" dirty="0">
                <a:latin typeface="Calibri"/>
                <a:cs typeface="Calibri"/>
              </a:rPr>
              <a:t>olasılıklarını</a:t>
            </a:r>
            <a:r>
              <a:rPr sz="1992" spc="371" dirty="0">
                <a:latin typeface="Calibri"/>
                <a:cs typeface="Calibri"/>
              </a:rPr>
              <a:t> </a:t>
            </a:r>
            <a:r>
              <a:rPr sz="1992" dirty="0">
                <a:latin typeface="Calibri"/>
                <a:cs typeface="Calibri"/>
              </a:rPr>
              <a:t>hesaplamak</a:t>
            </a:r>
            <a:r>
              <a:rPr sz="1992" spc="378" dirty="0">
                <a:latin typeface="Calibri"/>
                <a:cs typeface="Calibri"/>
              </a:rPr>
              <a:t> </a:t>
            </a:r>
            <a:r>
              <a:rPr sz="1992" dirty="0">
                <a:latin typeface="Calibri"/>
                <a:cs typeface="Calibri"/>
              </a:rPr>
              <a:t>için</a:t>
            </a:r>
            <a:r>
              <a:rPr sz="1992" spc="405" dirty="0">
                <a:latin typeface="Calibri"/>
                <a:cs typeface="Calibri"/>
              </a:rPr>
              <a:t> </a:t>
            </a:r>
            <a:r>
              <a:rPr sz="1992" spc="-14" dirty="0">
                <a:latin typeface="Calibri"/>
                <a:cs typeface="Calibri"/>
              </a:rPr>
              <a:t>kullanılabilir. 	</a:t>
            </a:r>
            <a:r>
              <a:rPr sz="1992" dirty="0">
                <a:latin typeface="Calibri"/>
                <a:cs typeface="Calibri"/>
              </a:rPr>
              <a:t>Çıkarım</a:t>
            </a:r>
            <a:r>
              <a:rPr sz="1992" spc="165" dirty="0">
                <a:latin typeface="Calibri"/>
                <a:cs typeface="Calibri"/>
              </a:rPr>
              <a:t>  </a:t>
            </a:r>
            <a:r>
              <a:rPr sz="1992" dirty="0">
                <a:latin typeface="Calibri"/>
                <a:cs typeface="Calibri"/>
              </a:rPr>
              <a:t>ve</a:t>
            </a:r>
            <a:r>
              <a:rPr sz="1992" spc="179" dirty="0">
                <a:latin typeface="Calibri"/>
                <a:cs typeface="Calibri"/>
              </a:rPr>
              <a:t>  </a:t>
            </a:r>
            <a:r>
              <a:rPr sz="1992" dirty="0">
                <a:latin typeface="Calibri"/>
                <a:cs typeface="Calibri"/>
              </a:rPr>
              <a:t>öğrenme</a:t>
            </a:r>
            <a:r>
              <a:rPr sz="1992" spc="172" dirty="0">
                <a:latin typeface="Calibri"/>
                <a:cs typeface="Calibri"/>
              </a:rPr>
              <a:t>  </a:t>
            </a:r>
            <a:r>
              <a:rPr sz="1992" dirty="0">
                <a:latin typeface="Calibri"/>
                <a:cs typeface="Calibri"/>
              </a:rPr>
              <a:t>yapan</a:t>
            </a:r>
            <a:r>
              <a:rPr sz="1992" spc="172" dirty="0">
                <a:latin typeface="Calibri"/>
                <a:cs typeface="Calibri"/>
              </a:rPr>
              <a:t>  </a:t>
            </a:r>
            <a:r>
              <a:rPr sz="1992" dirty="0">
                <a:latin typeface="Calibri"/>
                <a:cs typeface="Calibri"/>
              </a:rPr>
              <a:t>etkin</a:t>
            </a:r>
            <a:r>
              <a:rPr sz="1992" spc="172" dirty="0">
                <a:latin typeface="Calibri"/>
                <a:cs typeface="Calibri"/>
              </a:rPr>
              <a:t>  </a:t>
            </a:r>
            <a:r>
              <a:rPr sz="1992" dirty="0">
                <a:latin typeface="Calibri"/>
                <a:cs typeface="Calibri"/>
              </a:rPr>
              <a:t>algoritmalar</a:t>
            </a:r>
            <a:r>
              <a:rPr sz="1992" spc="157" dirty="0">
                <a:latin typeface="Calibri"/>
                <a:cs typeface="Calibri"/>
              </a:rPr>
              <a:t>  </a:t>
            </a:r>
            <a:r>
              <a:rPr sz="1992" dirty="0">
                <a:latin typeface="Calibri"/>
                <a:cs typeface="Calibri"/>
              </a:rPr>
              <a:t>mevcuttur.</a:t>
            </a:r>
            <a:r>
              <a:rPr sz="1992" spc="157" dirty="0">
                <a:latin typeface="Calibri"/>
                <a:cs typeface="Calibri"/>
              </a:rPr>
              <a:t>  </a:t>
            </a:r>
            <a:r>
              <a:rPr sz="1992" spc="-14" dirty="0">
                <a:latin typeface="Calibri"/>
                <a:cs typeface="Calibri"/>
              </a:rPr>
              <a:t>Konuşma 	</a:t>
            </a:r>
            <a:r>
              <a:rPr sz="1992" dirty="0">
                <a:latin typeface="Calibri"/>
                <a:cs typeface="Calibri"/>
              </a:rPr>
              <a:t>sinyalleri</a:t>
            </a:r>
            <a:r>
              <a:rPr sz="1992" spc="261" dirty="0">
                <a:latin typeface="Calibri"/>
                <a:cs typeface="Calibri"/>
              </a:rPr>
              <a:t> </a:t>
            </a:r>
            <a:r>
              <a:rPr sz="1992" dirty="0">
                <a:latin typeface="Calibri"/>
                <a:cs typeface="Calibri"/>
              </a:rPr>
              <a:t>veya</a:t>
            </a:r>
            <a:r>
              <a:rPr sz="1992" spc="295" dirty="0">
                <a:latin typeface="Calibri"/>
                <a:cs typeface="Calibri"/>
              </a:rPr>
              <a:t> </a:t>
            </a:r>
            <a:r>
              <a:rPr sz="1992" dirty="0">
                <a:latin typeface="Calibri"/>
                <a:cs typeface="Calibri"/>
              </a:rPr>
              <a:t>protein</a:t>
            </a:r>
            <a:r>
              <a:rPr sz="1992" spc="295" dirty="0">
                <a:latin typeface="Calibri"/>
                <a:cs typeface="Calibri"/>
              </a:rPr>
              <a:t> </a:t>
            </a:r>
            <a:r>
              <a:rPr sz="1992" dirty="0">
                <a:latin typeface="Calibri"/>
                <a:cs typeface="Calibri"/>
              </a:rPr>
              <a:t>dizileri</a:t>
            </a:r>
            <a:r>
              <a:rPr sz="1992" spc="268" dirty="0">
                <a:latin typeface="Calibri"/>
                <a:cs typeface="Calibri"/>
              </a:rPr>
              <a:t> </a:t>
            </a:r>
            <a:r>
              <a:rPr sz="1992" dirty="0">
                <a:latin typeface="Calibri"/>
                <a:cs typeface="Calibri"/>
              </a:rPr>
              <a:t>gibi</a:t>
            </a:r>
            <a:r>
              <a:rPr sz="1992" spc="288" dirty="0">
                <a:latin typeface="Calibri"/>
                <a:cs typeface="Calibri"/>
              </a:rPr>
              <a:t> </a:t>
            </a:r>
            <a:r>
              <a:rPr sz="1992" dirty="0">
                <a:latin typeface="Calibri"/>
                <a:cs typeface="Calibri"/>
              </a:rPr>
              <a:t>değişken</a:t>
            </a:r>
            <a:r>
              <a:rPr sz="1992" spc="275" dirty="0">
                <a:latin typeface="Calibri"/>
                <a:cs typeface="Calibri"/>
              </a:rPr>
              <a:t> </a:t>
            </a:r>
            <a:r>
              <a:rPr sz="1992" dirty="0">
                <a:latin typeface="Calibri"/>
                <a:cs typeface="Calibri"/>
              </a:rPr>
              <a:t>dizilerini</a:t>
            </a:r>
            <a:r>
              <a:rPr sz="1992" spc="268" dirty="0">
                <a:latin typeface="Calibri"/>
                <a:cs typeface="Calibri"/>
              </a:rPr>
              <a:t> </a:t>
            </a:r>
            <a:r>
              <a:rPr sz="1992" dirty="0">
                <a:latin typeface="Calibri"/>
                <a:cs typeface="Calibri"/>
              </a:rPr>
              <a:t>modelleyen</a:t>
            </a:r>
            <a:r>
              <a:rPr sz="1992" spc="295" dirty="0">
                <a:latin typeface="Calibri"/>
                <a:cs typeface="Calibri"/>
              </a:rPr>
              <a:t> </a:t>
            </a:r>
            <a:r>
              <a:rPr sz="1992" spc="-14" dirty="0">
                <a:latin typeface="Calibri"/>
                <a:cs typeface="Calibri"/>
              </a:rPr>
              <a:t>Bayes 	</a:t>
            </a:r>
            <a:r>
              <a:rPr sz="1992" dirty="0">
                <a:latin typeface="Calibri"/>
                <a:cs typeface="Calibri"/>
              </a:rPr>
              <a:t>ağlarına</a:t>
            </a:r>
            <a:r>
              <a:rPr sz="1992" spc="330" dirty="0">
                <a:latin typeface="Calibri"/>
                <a:cs typeface="Calibri"/>
              </a:rPr>
              <a:t>  </a:t>
            </a:r>
            <a:r>
              <a:rPr sz="1992" b="1" dirty="0">
                <a:latin typeface="Calibri"/>
                <a:cs typeface="Calibri"/>
              </a:rPr>
              <a:t>dinamik</a:t>
            </a:r>
            <a:r>
              <a:rPr sz="1992" b="1" spc="330" dirty="0">
                <a:latin typeface="Calibri"/>
                <a:cs typeface="Calibri"/>
              </a:rPr>
              <a:t>  </a:t>
            </a:r>
            <a:r>
              <a:rPr sz="1992" b="1" dirty="0">
                <a:latin typeface="Calibri"/>
                <a:cs typeface="Calibri"/>
              </a:rPr>
              <a:t>Bayes</a:t>
            </a:r>
            <a:r>
              <a:rPr sz="1992" b="1" spc="330" dirty="0">
                <a:latin typeface="Calibri"/>
                <a:cs typeface="Calibri"/>
              </a:rPr>
              <a:t>  </a:t>
            </a:r>
            <a:r>
              <a:rPr sz="1992" b="1" dirty="0">
                <a:latin typeface="Calibri"/>
                <a:cs typeface="Calibri"/>
              </a:rPr>
              <a:t>şebekeleri</a:t>
            </a:r>
            <a:r>
              <a:rPr sz="1992" b="1" spc="323" dirty="0">
                <a:latin typeface="Calibri"/>
                <a:cs typeface="Calibri"/>
              </a:rPr>
              <a:t>  </a:t>
            </a:r>
            <a:r>
              <a:rPr sz="1992" dirty="0">
                <a:latin typeface="Calibri"/>
                <a:cs typeface="Calibri"/>
              </a:rPr>
              <a:t>denir.</a:t>
            </a:r>
            <a:r>
              <a:rPr sz="1992" spc="337" dirty="0">
                <a:latin typeface="Calibri"/>
                <a:cs typeface="Calibri"/>
              </a:rPr>
              <a:t>  </a:t>
            </a:r>
            <a:r>
              <a:rPr sz="1992" dirty="0">
                <a:latin typeface="Calibri"/>
                <a:cs typeface="Calibri"/>
              </a:rPr>
              <a:t>Belirsizlik</a:t>
            </a:r>
            <a:r>
              <a:rPr sz="1992" spc="349" dirty="0">
                <a:latin typeface="Calibri"/>
                <a:cs typeface="Calibri"/>
              </a:rPr>
              <a:t>  </a:t>
            </a:r>
            <a:r>
              <a:rPr sz="1992" dirty="0">
                <a:latin typeface="Calibri"/>
                <a:cs typeface="Calibri"/>
              </a:rPr>
              <a:t>altında</a:t>
            </a:r>
            <a:r>
              <a:rPr sz="1992" spc="323" dirty="0">
                <a:latin typeface="Calibri"/>
                <a:cs typeface="Calibri"/>
              </a:rPr>
              <a:t>  </a:t>
            </a:r>
            <a:r>
              <a:rPr sz="1992" spc="-14" dirty="0">
                <a:latin typeface="Calibri"/>
                <a:cs typeface="Calibri"/>
              </a:rPr>
              <a:t>karar 	</a:t>
            </a:r>
            <a:r>
              <a:rPr sz="1992" dirty="0">
                <a:latin typeface="Calibri"/>
                <a:cs typeface="Calibri"/>
              </a:rPr>
              <a:t>problemlerini</a:t>
            </a:r>
            <a:r>
              <a:rPr sz="1992" spc="385" dirty="0">
                <a:latin typeface="Calibri"/>
                <a:cs typeface="Calibri"/>
              </a:rPr>
              <a:t>   </a:t>
            </a:r>
            <a:r>
              <a:rPr sz="1992" dirty="0">
                <a:latin typeface="Calibri"/>
                <a:cs typeface="Calibri"/>
              </a:rPr>
              <a:t>temsil</a:t>
            </a:r>
            <a:r>
              <a:rPr sz="1992" spc="378" dirty="0">
                <a:latin typeface="Calibri"/>
                <a:cs typeface="Calibri"/>
              </a:rPr>
              <a:t>   </a:t>
            </a:r>
            <a:r>
              <a:rPr sz="1992" dirty="0">
                <a:latin typeface="Calibri"/>
                <a:cs typeface="Calibri"/>
              </a:rPr>
              <a:t>edebilen</a:t>
            </a:r>
            <a:r>
              <a:rPr sz="1992" spc="385" dirty="0">
                <a:latin typeface="Calibri"/>
                <a:cs typeface="Calibri"/>
              </a:rPr>
              <a:t>   </a:t>
            </a:r>
            <a:r>
              <a:rPr sz="1992" dirty="0">
                <a:latin typeface="Calibri"/>
                <a:cs typeface="Calibri"/>
              </a:rPr>
              <a:t>ve</a:t>
            </a:r>
            <a:r>
              <a:rPr sz="1992" spc="392" dirty="0">
                <a:latin typeface="Calibri"/>
                <a:cs typeface="Calibri"/>
              </a:rPr>
              <a:t>   </a:t>
            </a:r>
            <a:r>
              <a:rPr sz="1992" dirty="0">
                <a:latin typeface="Calibri"/>
                <a:cs typeface="Calibri"/>
              </a:rPr>
              <a:t>çözebilen</a:t>
            </a:r>
            <a:r>
              <a:rPr sz="1992" spc="385" dirty="0">
                <a:latin typeface="Calibri"/>
                <a:cs typeface="Calibri"/>
              </a:rPr>
              <a:t>   </a:t>
            </a:r>
            <a:r>
              <a:rPr sz="1992" dirty="0">
                <a:latin typeface="Calibri"/>
                <a:cs typeface="Calibri"/>
              </a:rPr>
              <a:t>Bayes</a:t>
            </a:r>
            <a:r>
              <a:rPr sz="1992" spc="392" dirty="0">
                <a:latin typeface="Calibri"/>
                <a:cs typeface="Calibri"/>
              </a:rPr>
              <a:t>   </a:t>
            </a:r>
            <a:r>
              <a:rPr sz="1992" spc="-14" dirty="0">
                <a:latin typeface="Calibri"/>
                <a:cs typeface="Calibri"/>
              </a:rPr>
              <a:t>ağlarının 	</a:t>
            </a:r>
            <a:r>
              <a:rPr sz="1992" dirty="0">
                <a:latin typeface="Calibri"/>
                <a:cs typeface="Calibri"/>
              </a:rPr>
              <a:t>genellemelerine</a:t>
            </a:r>
            <a:r>
              <a:rPr sz="1992" spc="185" dirty="0">
                <a:latin typeface="Calibri"/>
                <a:cs typeface="Calibri"/>
              </a:rPr>
              <a:t> </a:t>
            </a:r>
            <a:r>
              <a:rPr sz="1992" b="1" dirty="0">
                <a:latin typeface="Calibri"/>
                <a:cs typeface="Calibri"/>
              </a:rPr>
              <a:t>etki</a:t>
            </a:r>
            <a:r>
              <a:rPr sz="1992" b="1" spc="144" dirty="0">
                <a:latin typeface="Calibri"/>
                <a:cs typeface="Calibri"/>
              </a:rPr>
              <a:t> </a:t>
            </a:r>
            <a:r>
              <a:rPr sz="1992" b="1" dirty="0">
                <a:latin typeface="Calibri"/>
                <a:cs typeface="Calibri"/>
              </a:rPr>
              <a:t>diyagramları</a:t>
            </a:r>
            <a:r>
              <a:rPr sz="1992" b="1" spc="76" dirty="0">
                <a:latin typeface="Calibri"/>
                <a:cs typeface="Calibri"/>
              </a:rPr>
              <a:t> </a:t>
            </a:r>
            <a:r>
              <a:rPr sz="1992" spc="-14" dirty="0">
                <a:latin typeface="Calibri"/>
                <a:cs typeface="Calibri"/>
              </a:rPr>
              <a:t>denir.</a:t>
            </a:r>
            <a:endParaRPr sz="1992">
              <a:latin typeface="Calibri"/>
              <a:cs typeface="Calibri"/>
            </a:endParaRPr>
          </a:p>
        </p:txBody>
      </p:sp>
      <p:pic>
        <p:nvPicPr>
          <p:cNvPr id="4" name="object 4"/>
          <p:cNvPicPr/>
          <p:nvPr/>
        </p:nvPicPr>
        <p:blipFill>
          <a:blip r:embed="rId2" cstate="print"/>
          <a:stretch>
            <a:fillRect/>
          </a:stretch>
        </p:blipFill>
        <p:spPr>
          <a:xfrm>
            <a:off x="9106351" y="2631796"/>
            <a:ext cx="4433546" cy="2925213"/>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69955" y="2594308"/>
            <a:ext cx="5259035" cy="3420815"/>
          </a:xfrm>
          <a:prstGeom prst="rect">
            <a:avLst/>
          </a:prstGeom>
        </p:spPr>
      </p:pic>
      <p:sp>
        <p:nvSpPr>
          <p:cNvPr id="3" name="object 3"/>
          <p:cNvSpPr txBox="1">
            <a:spLocks noGrp="1"/>
          </p:cNvSpPr>
          <p:nvPr>
            <p:ph type="title"/>
          </p:nvPr>
        </p:nvSpPr>
        <p:spPr>
          <a:xfrm>
            <a:off x="889001" y="364158"/>
            <a:ext cx="11201400" cy="715180"/>
          </a:xfrm>
          <a:prstGeom prst="rect">
            <a:avLst/>
          </a:prstGeom>
        </p:spPr>
        <p:txBody>
          <a:bodyPr vert="horz" wrap="square" lIns="0" tIns="17446" rIns="0" bIns="0" rtlCol="0">
            <a:spAutoFit/>
          </a:bodyPr>
          <a:lstStyle/>
          <a:p>
            <a:pPr marL="17446">
              <a:spcBef>
                <a:spcPts val="137"/>
              </a:spcBef>
            </a:pPr>
            <a:r>
              <a:rPr sz="4533" dirty="0"/>
              <a:t>Genetic</a:t>
            </a:r>
            <a:r>
              <a:rPr sz="4533" spc="-157" dirty="0"/>
              <a:t> </a:t>
            </a:r>
            <a:r>
              <a:rPr sz="4533" dirty="0"/>
              <a:t>algorithm</a:t>
            </a:r>
            <a:r>
              <a:rPr sz="4533" spc="-172" dirty="0"/>
              <a:t> </a:t>
            </a:r>
            <a:r>
              <a:rPr sz="4533" dirty="0"/>
              <a:t>(Genetik</a:t>
            </a:r>
            <a:r>
              <a:rPr sz="4533" spc="-157" dirty="0"/>
              <a:t> </a:t>
            </a:r>
            <a:r>
              <a:rPr sz="4533" spc="-14" dirty="0"/>
              <a:t>Algoritmalar)</a:t>
            </a:r>
            <a:endParaRPr sz="4533" dirty="0"/>
          </a:p>
        </p:txBody>
      </p:sp>
      <p:sp>
        <p:nvSpPr>
          <p:cNvPr id="4" name="object 4"/>
          <p:cNvSpPr txBox="1"/>
          <p:nvPr/>
        </p:nvSpPr>
        <p:spPr>
          <a:xfrm>
            <a:off x="1037701" y="1297807"/>
            <a:ext cx="7241155" cy="5547917"/>
          </a:xfrm>
          <a:prstGeom prst="rect">
            <a:avLst/>
          </a:prstGeom>
        </p:spPr>
        <p:txBody>
          <a:bodyPr vert="horz" wrap="square" lIns="0" tIns="47105" rIns="0" bIns="0" rtlCol="0">
            <a:spAutoFit/>
          </a:bodyPr>
          <a:lstStyle/>
          <a:p>
            <a:pPr marL="274774" marR="6978" indent="-258201" algn="just">
              <a:lnSpc>
                <a:spcPct val="92200"/>
              </a:lnSpc>
              <a:spcBef>
                <a:spcPts val="371"/>
              </a:spcBef>
              <a:buFont typeface="Arial MT"/>
              <a:buChar char="•"/>
              <a:tabLst>
                <a:tab pos="276519" algn="l"/>
              </a:tabLst>
            </a:pPr>
            <a:r>
              <a:rPr sz="1992" dirty="0">
                <a:latin typeface="Calibri"/>
                <a:cs typeface="Calibri"/>
              </a:rPr>
              <a:t>Genetik</a:t>
            </a:r>
            <a:r>
              <a:rPr sz="1992" spc="117" dirty="0">
                <a:latin typeface="Calibri"/>
                <a:cs typeface="Calibri"/>
              </a:rPr>
              <a:t>  </a:t>
            </a:r>
            <a:r>
              <a:rPr sz="1992" dirty="0">
                <a:latin typeface="Calibri"/>
                <a:cs typeface="Calibri"/>
              </a:rPr>
              <a:t>algoritma</a:t>
            </a:r>
            <a:r>
              <a:rPr sz="1992" spc="124" dirty="0">
                <a:latin typeface="Calibri"/>
                <a:cs typeface="Calibri"/>
              </a:rPr>
              <a:t>  </a:t>
            </a:r>
            <a:r>
              <a:rPr sz="1992" dirty="0">
                <a:latin typeface="Calibri"/>
                <a:cs typeface="Calibri"/>
              </a:rPr>
              <a:t>(GA),</a:t>
            </a:r>
            <a:r>
              <a:rPr sz="1992" spc="131" dirty="0">
                <a:latin typeface="Calibri"/>
                <a:cs typeface="Calibri"/>
              </a:rPr>
              <a:t>  </a:t>
            </a:r>
            <a:r>
              <a:rPr sz="1992" dirty="0">
                <a:latin typeface="Calibri"/>
                <a:cs typeface="Calibri"/>
              </a:rPr>
              <a:t>belirli</a:t>
            </a:r>
            <a:r>
              <a:rPr sz="1992" spc="124" dirty="0">
                <a:latin typeface="Calibri"/>
                <a:cs typeface="Calibri"/>
              </a:rPr>
              <a:t>  </a:t>
            </a:r>
            <a:r>
              <a:rPr sz="1992" dirty="0">
                <a:latin typeface="Calibri"/>
                <a:cs typeface="Calibri"/>
              </a:rPr>
              <a:t>bir</a:t>
            </a:r>
            <a:r>
              <a:rPr sz="1992" spc="131" dirty="0">
                <a:latin typeface="Calibri"/>
                <a:cs typeface="Calibri"/>
              </a:rPr>
              <a:t>  </a:t>
            </a:r>
            <a:r>
              <a:rPr sz="1992" dirty="0">
                <a:latin typeface="Calibri"/>
                <a:cs typeface="Calibri"/>
              </a:rPr>
              <a:t>soruna</a:t>
            </a:r>
            <a:r>
              <a:rPr sz="1992" spc="124" dirty="0">
                <a:latin typeface="Calibri"/>
                <a:cs typeface="Calibri"/>
              </a:rPr>
              <a:t>  </a:t>
            </a:r>
            <a:r>
              <a:rPr sz="1992" dirty="0">
                <a:latin typeface="Calibri"/>
                <a:cs typeface="Calibri"/>
              </a:rPr>
              <a:t>iyi</a:t>
            </a:r>
            <a:r>
              <a:rPr sz="1992" spc="124" dirty="0">
                <a:latin typeface="Calibri"/>
                <a:cs typeface="Calibri"/>
              </a:rPr>
              <a:t>  </a:t>
            </a:r>
            <a:r>
              <a:rPr sz="1992" dirty="0">
                <a:latin typeface="Calibri"/>
                <a:cs typeface="Calibri"/>
              </a:rPr>
              <a:t>çözümler</a:t>
            </a:r>
            <a:r>
              <a:rPr sz="1992" spc="137" dirty="0">
                <a:latin typeface="Calibri"/>
                <a:cs typeface="Calibri"/>
              </a:rPr>
              <a:t>  </a:t>
            </a:r>
            <a:r>
              <a:rPr sz="1992" spc="-14" dirty="0">
                <a:latin typeface="Calibri"/>
                <a:cs typeface="Calibri"/>
              </a:rPr>
              <a:t>bulma 	</a:t>
            </a:r>
            <a:r>
              <a:rPr sz="1992" dirty="0">
                <a:latin typeface="Calibri"/>
                <a:cs typeface="Calibri"/>
              </a:rPr>
              <a:t>umuduyla</a:t>
            </a:r>
            <a:r>
              <a:rPr sz="1992" spc="261" dirty="0">
                <a:latin typeface="Calibri"/>
                <a:cs typeface="Calibri"/>
              </a:rPr>
              <a:t> </a:t>
            </a:r>
            <a:r>
              <a:rPr sz="1992" dirty="0">
                <a:latin typeface="Calibri"/>
                <a:cs typeface="Calibri"/>
              </a:rPr>
              <a:t>yeni</a:t>
            </a:r>
            <a:r>
              <a:rPr sz="1992" spc="261" dirty="0">
                <a:latin typeface="Calibri"/>
                <a:cs typeface="Calibri"/>
              </a:rPr>
              <a:t> </a:t>
            </a:r>
            <a:r>
              <a:rPr sz="1992" b="1" dirty="0">
                <a:latin typeface="Calibri"/>
                <a:cs typeface="Calibri"/>
              </a:rPr>
              <a:t>genotipler</a:t>
            </a:r>
            <a:r>
              <a:rPr sz="1992" b="1" spc="268" dirty="0">
                <a:latin typeface="Calibri"/>
                <a:cs typeface="Calibri"/>
              </a:rPr>
              <a:t> </a:t>
            </a:r>
            <a:r>
              <a:rPr sz="1992" dirty="0">
                <a:latin typeface="Calibri"/>
                <a:cs typeface="Calibri"/>
              </a:rPr>
              <a:t>üretmek</a:t>
            </a:r>
            <a:r>
              <a:rPr sz="1992" spc="268" dirty="0">
                <a:latin typeface="Calibri"/>
                <a:cs typeface="Calibri"/>
              </a:rPr>
              <a:t> </a:t>
            </a:r>
            <a:r>
              <a:rPr sz="1992" dirty="0">
                <a:latin typeface="Calibri"/>
                <a:cs typeface="Calibri"/>
              </a:rPr>
              <a:t>için</a:t>
            </a:r>
            <a:r>
              <a:rPr sz="1992" spc="261" dirty="0">
                <a:latin typeface="Calibri"/>
                <a:cs typeface="Calibri"/>
              </a:rPr>
              <a:t> </a:t>
            </a:r>
            <a:r>
              <a:rPr sz="1992" b="1" dirty="0">
                <a:latin typeface="Calibri"/>
                <a:cs typeface="Calibri"/>
              </a:rPr>
              <a:t>mutasyon</a:t>
            </a:r>
            <a:r>
              <a:rPr sz="1992" b="1" spc="268" dirty="0">
                <a:latin typeface="Calibri"/>
                <a:cs typeface="Calibri"/>
              </a:rPr>
              <a:t> </a:t>
            </a:r>
            <a:r>
              <a:rPr sz="1992" dirty="0">
                <a:latin typeface="Calibri"/>
                <a:cs typeface="Calibri"/>
              </a:rPr>
              <a:t>ve</a:t>
            </a:r>
            <a:r>
              <a:rPr sz="1992" spc="261" dirty="0">
                <a:latin typeface="Calibri"/>
                <a:cs typeface="Calibri"/>
              </a:rPr>
              <a:t> </a:t>
            </a:r>
            <a:r>
              <a:rPr sz="1992" b="1" spc="-14" dirty="0">
                <a:latin typeface="Calibri"/>
                <a:cs typeface="Calibri"/>
              </a:rPr>
              <a:t>çaprazlama 	</a:t>
            </a:r>
            <a:r>
              <a:rPr sz="1992" dirty="0">
                <a:latin typeface="Calibri"/>
                <a:cs typeface="Calibri"/>
              </a:rPr>
              <a:t>gibi</a:t>
            </a:r>
            <a:r>
              <a:rPr sz="1992" spc="433" dirty="0">
                <a:latin typeface="Calibri"/>
                <a:cs typeface="Calibri"/>
              </a:rPr>
              <a:t> </a:t>
            </a:r>
            <a:r>
              <a:rPr sz="1992" dirty="0">
                <a:latin typeface="Calibri"/>
                <a:cs typeface="Calibri"/>
              </a:rPr>
              <a:t>yöntemleri</a:t>
            </a:r>
            <a:r>
              <a:rPr sz="1992" spc="412" dirty="0">
                <a:latin typeface="Calibri"/>
                <a:cs typeface="Calibri"/>
              </a:rPr>
              <a:t> </a:t>
            </a:r>
            <a:r>
              <a:rPr sz="1992" dirty="0">
                <a:latin typeface="Calibri"/>
                <a:cs typeface="Calibri"/>
              </a:rPr>
              <a:t>kullanarak</a:t>
            </a:r>
            <a:r>
              <a:rPr sz="1992" spc="419" dirty="0">
                <a:latin typeface="Calibri"/>
                <a:cs typeface="Calibri"/>
              </a:rPr>
              <a:t> </a:t>
            </a:r>
            <a:r>
              <a:rPr sz="1992" b="1" dirty="0">
                <a:latin typeface="Calibri"/>
                <a:cs typeface="Calibri"/>
              </a:rPr>
              <a:t>doğal</a:t>
            </a:r>
            <a:r>
              <a:rPr sz="1992" b="1" spc="419" dirty="0">
                <a:latin typeface="Calibri"/>
                <a:cs typeface="Calibri"/>
              </a:rPr>
              <a:t> </a:t>
            </a:r>
            <a:r>
              <a:rPr sz="1992" b="1" dirty="0">
                <a:latin typeface="Calibri"/>
                <a:cs typeface="Calibri"/>
              </a:rPr>
              <a:t>seleksiyon</a:t>
            </a:r>
            <a:r>
              <a:rPr sz="1992" b="1" spc="440" dirty="0">
                <a:latin typeface="Calibri"/>
                <a:cs typeface="Calibri"/>
              </a:rPr>
              <a:t> </a:t>
            </a:r>
            <a:r>
              <a:rPr sz="1992" b="1" dirty="0">
                <a:latin typeface="Calibri"/>
                <a:cs typeface="Calibri"/>
              </a:rPr>
              <a:t>sürecini</a:t>
            </a:r>
            <a:r>
              <a:rPr sz="1992" b="1" spc="419" dirty="0">
                <a:latin typeface="Calibri"/>
                <a:cs typeface="Calibri"/>
              </a:rPr>
              <a:t> </a:t>
            </a:r>
            <a:r>
              <a:rPr sz="1992" b="1" dirty="0">
                <a:latin typeface="Calibri"/>
                <a:cs typeface="Calibri"/>
              </a:rPr>
              <a:t>taklit</a:t>
            </a:r>
            <a:r>
              <a:rPr sz="1992" b="1" spc="412" dirty="0">
                <a:latin typeface="Calibri"/>
                <a:cs typeface="Calibri"/>
              </a:rPr>
              <a:t> </a:t>
            </a:r>
            <a:r>
              <a:rPr sz="1992" b="1" spc="-27" dirty="0">
                <a:latin typeface="Calibri"/>
                <a:cs typeface="Calibri"/>
              </a:rPr>
              <a:t>eden 	</a:t>
            </a:r>
            <a:r>
              <a:rPr sz="1992" b="1" dirty="0">
                <a:latin typeface="Calibri"/>
                <a:cs typeface="Calibri"/>
              </a:rPr>
              <a:t>bir</a:t>
            </a:r>
            <a:r>
              <a:rPr sz="1992" b="1" spc="82" dirty="0">
                <a:latin typeface="Calibri"/>
                <a:cs typeface="Calibri"/>
              </a:rPr>
              <a:t> </a:t>
            </a:r>
            <a:r>
              <a:rPr sz="1992" b="1" dirty="0">
                <a:latin typeface="Calibri"/>
                <a:cs typeface="Calibri"/>
              </a:rPr>
              <a:t>arama</a:t>
            </a:r>
            <a:r>
              <a:rPr sz="1992" b="1" spc="131" dirty="0">
                <a:latin typeface="Calibri"/>
                <a:cs typeface="Calibri"/>
              </a:rPr>
              <a:t> </a:t>
            </a:r>
            <a:r>
              <a:rPr sz="1992" b="1" dirty="0">
                <a:latin typeface="Calibri"/>
                <a:cs typeface="Calibri"/>
              </a:rPr>
              <a:t>algoritması</a:t>
            </a:r>
            <a:r>
              <a:rPr sz="1992" b="1" spc="55" dirty="0">
                <a:latin typeface="Calibri"/>
                <a:cs typeface="Calibri"/>
              </a:rPr>
              <a:t> </a:t>
            </a:r>
            <a:r>
              <a:rPr sz="1992" b="1" dirty="0">
                <a:latin typeface="Calibri"/>
                <a:cs typeface="Calibri"/>
              </a:rPr>
              <a:t>ve</a:t>
            </a:r>
            <a:r>
              <a:rPr sz="1992" b="1" spc="62" dirty="0">
                <a:latin typeface="Calibri"/>
                <a:cs typeface="Calibri"/>
              </a:rPr>
              <a:t> </a:t>
            </a:r>
            <a:r>
              <a:rPr sz="1992" b="1" dirty="0">
                <a:latin typeface="Calibri"/>
                <a:cs typeface="Calibri"/>
              </a:rPr>
              <a:t>sezgisel</a:t>
            </a:r>
            <a:r>
              <a:rPr sz="1992" b="1" spc="103" dirty="0">
                <a:latin typeface="Calibri"/>
                <a:cs typeface="Calibri"/>
              </a:rPr>
              <a:t> </a:t>
            </a:r>
            <a:r>
              <a:rPr sz="1992" b="1" spc="-14" dirty="0">
                <a:latin typeface="Calibri"/>
                <a:cs typeface="Calibri"/>
              </a:rPr>
              <a:t>tekniktir</a:t>
            </a:r>
            <a:r>
              <a:rPr sz="1992" spc="-14" dirty="0">
                <a:latin typeface="Calibri"/>
                <a:cs typeface="Calibri"/>
              </a:rPr>
              <a:t>.</a:t>
            </a:r>
            <a:endParaRPr sz="1992">
              <a:latin typeface="Calibri"/>
              <a:cs typeface="Calibri"/>
            </a:endParaRPr>
          </a:p>
          <a:p>
            <a:pPr marL="274774" marR="8723" indent="-258201" algn="just">
              <a:lnSpc>
                <a:spcPct val="92200"/>
              </a:lnSpc>
              <a:spcBef>
                <a:spcPts val="1125"/>
              </a:spcBef>
              <a:buFont typeface="Arial MT"/>
              <a:buChar char="•"/>
              <a:tabLst>
                <a:tab pos="276519" algn="l"/>
              </a:tabLst>
            </a:pPr>
            <a:r>
              <a:rPr sz="1992" b="1" dirty="0">
                <a:latin typeface="Calibri"/>
                <a:cs typeface="Calibri"/>
              </a:rPr>
              <a:t>GEN:</a:t>
            </a:r>
            <a:r>
              <a:rPr sz="1992" b="1" spc="275" dirty="0">
                <a:latin typeface="Calibri"/>
                <a:cs typeface="Calibri"/>
              </a:rPr>
              <a:t> </a:t>
            </a:r>
            <a:r>
              <a:rPr sz="1992" dirty="0">
                <a:latin typeface="Calibri"/>
                <a:cs typeface="Calibri"/>
              </a:rPr>
              <a:t>Kendi</a:t>
            </a:r>
            <a:r>
              <a:rPr sz="1992" spc="261" dirty="0">
                <a:latin typeface="Calibri"/>
                <a:cs typeface="Calibri"/>
              </a:rPr>
              <a:t> </a:t>
            </a:r>
            <a:r>
              <a:rPr sz="1992" dirty="0">
                <a:latin typeface="Calibri"/>
                <a:cs typeface="Calibri"/>
              </a:rPr>
              <a:t>başına</a:t>
            </a:r>
            <a:r>
              <a:rPr sz="1992" spc="309" dirty="0">
                <a:latin typeface="Calibri"/>
                <a:cs typeface="Calibri"/>
              </a:rPr>
              <a:t> </a:t>
            </a:r>
            <a:r>
              <a:rPr sz="1992" dirty="0">
                <a:latin typeface="Calibri"/>
                <a:cs typeface="Calibri"/>
              </a:rPr>
              <a:t>anlamı</a:t>
            </a:r>
            <a:r>
              <a:rPr sz="1992" spc="288" dirty="0">
                <a:latin typeface="Calibri"/>
                <a:cs typeface="Calibri"/>
              </a:rPr>
              <a:t> </a:t>
            </a:r>
            <a:r>
              <a:rPr sz="1992" dirty="0">
                <a:latin typeface="Calibri"/>
                <a:cs typeface="Calibri"/>
              </a:rPr>
              <a:t>olan</a:t>
            </a:r>
            <a:r>
              <a:rPr sz="1992" spc="288" dirty="0">
                <a:latin typeface="Calibri"/>
                <a:cs typeface="Calibri"/>
              </a:rPr>
              <a:t> </a:t>
            </a:r>
            <a:r>
              <a:rPr sz="1992" dirty="0">
                <a:latin typeface="Calibri"/>
                <a:cs typeface="Calibri"/>
              </a:rPr>
              <a:t>ve</a:t>
            </a:r>
            <a:r>
              <a:rPr sz="1992" spc="309" dirty="0">
                <a:latin typeface="Calibri"/>
                <a:cs typeface="Calibri"/>
              </a:rPr>
              <a:t> </a:t>
            </a:r>
            <a:r>
              <a:rPr sz="1992" dirty="0">
                <a:latin typeface="Calibri"/>
                <a:cs typeface="Calibri"/>
              </a:rPr>
              <a:t>genetik</a:t>
            </a:r>
            <a:r>
              <a:rPr sz="1992" spc="295" dirty="0">
                <a:latin typeface="Calibri"/>
                <a:cs typeface="Calibri"/>
              </a:rPr>
              <a:t> </a:t>
            </a:r>
            <a:r>
              <a:rPr sz="1992" dirty="0">
                <a:latin typeface="Calibri"/>
                <a:cs typeface="Calibri"/>
              </a:rPr>
              <a:t>bilgi</a:t>
            </a:r>
            <a:r>
              <a:rPr sz="1992" spc="261" dirty="0">
                <a:latin typeface="Calibri"/>
                <a:cs typeface="Calibri"/>
              </a:rPr>
              <a:t> </a:t>
            </a:r>
            <a:r>
              <a:rPr sz="1992" dirty="0">
                <a:latin typeface="Calibri"/>
                <a:cs typeface="Calibri"/>
              </a:rPr>
              <a:t>taşıyan</a:t>
            </a:r>
            <a:r>
              <a:rPr sz="1992" spc="268" dirty="0">
                <a:latin typeface="Calibri"/>
                <a:cs typeface="Calibri"/>
              </a:rPr>
              <a:t> </a:t>
            </a:r>
            <a:r>
              <a:rPr sz="1992" dirty="0">
                <a:latin typeface="Calibri"/>
                <a:cs typeface="Calibri"/>
              </a:rPr>
              <a:t>en</a:t>
            </a:r>
            <a:r>
              <a:rPr sz="1992" spc="295" dirty="0">
                <a:latin typeface="Calibri"/>
                <a:cs typeface="Calibri"/>
              </a:rPr>
              <a:t> </a:t>
            </a:r>
            <a:r>
              <a:rPr sz="1992" spc="-14" dirty="0">
                <a:latin typeface="Calibri"/>
                <a:cs typeface="Calibri"/>
              </a:rPr>
              <a:t>küçük 	</a:t>
            </a:r>
            <a:r>
              <a:rPr sz="1992" dirty="0">
                <a:latin typeface="Calibri"/>
                <a:cs typeface="Calibri"/>
              </a:rPr>
              <a:t>genetik</a:t>
            </a:r>
            <a:r>
              <a:rPr sz="1992" spc="330" dirty="0">
                <a:latin typeface="Calibri"/>
                <a:cs typeface="Calibri"/>
              </a:rPr>
              <a:t> </a:t>
            </a:r>
            <a:r>
              <a:rPr sz="1992" dirty="0">
                <a:latin typeface="Calibri"/>
                <a:cs typeface="Calibri"/>
              </a:rPr>
              <a:t>birimdir.</a:t>
            </a:r>
            <a:r>
              <a:rPr sz="1992" spc="337" dirty="0">
                <a:latin typeface="Calibri"/>
                <a:cs typeface="Calibri"/>
              </a:rPr>
              <a:t> </a:t>
            </a:r>
            <a:r>
              <a:rPr sz="1992" dirty="0">
                <a:latin typeface="Calibri"/>
                <a:cs typeface="Calibri"/>
              </a:rPr>
              <a:t>Bir</a:t>
            </a:r>
            <a:r>
              <a:rPr sz="1992" spc="349" dirty="0">
                <a:latin typeface="Calibri"/>
                <a:cs typeface="Calibri"/>
              </a:rPr>
              <a:t> </a:t>
            </a:r>
            <a:r>
              <a:rPr sz="1992" dirty="0">
                <a:latin typeface="Calibri"/>
                <a:cs typeface="Calibri"/>
              </a:rPr>
              <a:t>gen</a:t>
            </a:r>
            <a:r>
              <a:rPr sz="1992" spc="349" dirty="0">
                <a:latin typeface="Calibri"/>
                <a:cs typeface="Calibri"/>
              </a:rPr>
              <a:t> </a:t>
            </a:r>
            <a:r>
              <a:rPr sz="1992" dirty="0">
                <a:latin typeface="Calibri"/>
                <a:cs typeface="Calibri"/>
              </a:rPr>
              <a:t>A,</a:t>
            </a:r>
            <a:r>
              <a:rPr sz="1992" spc="349" dirty="0">
                <a:latin typeface="Calibri"/>
                <a:cs typeface="Calibri"/>
              </a:rPr>
              <a:t> </a:t>
            </a:r>
            <a:r>
              <a:rPr sz="1992" dirty="0">
                <a:latin typeface="Calibri"/>
                <a:cs typeface="Calibri"/>
              </a:rPr>
              <a:t>B</a:t>
            </a:r>
            <a:r>
              <a:rPr sz="1992" spc="330" dirty="0">
                <a:latin typeface="Calibri"/>
                <a:cs typeface="Calibri"/>
              </a:rPr>
              <a:t> </a:t>
            </a:r>
            <a:r>
              <a:rPr sz="1992" dirty="0">
                <a:latin typeface="Calibri"/>
                <a:cs typeface="Calibri"/>
              </a:rPr>
              <a:t>gibi</a:t>
            </a:r>
            <a:r>
              <a:rPr sz="1992" spc="343" dirty="0">
                <a:latin typeface="Calibri"/>
                <a:cs typeface="Calibri"/>
              </a:rPr>
              <a:t> </a:t>
            </a:r>
            <a:r>
              <a:rPr sz="1992" dirty="0">
                <a:latin typeface="Calibri"/>
                <a:cs typeface="Calibri"/>
              </a:rPr>
              <a:t>bir</a:t>
            </a:r>
            <a:r>
              <a:rPr sz="1992" spc="392" dirty="0">
                <a:latin typeface="Calibri"/>
                <a:cs typeface="Calibri"/>
              </a:rPr>
              <a:t> </a:t>
            </a:r>
            <a:r>
              <a:rPr sz="1992" dirty="0">
                <a:latin typeface="Calibri"/>
                <a:cs typeface="Calibri"/>
              </a:rPr>
              <a:t>karakter</a:t>
            </a:r>
            <a:r>
              <a:rPr sz="1992" spc="343" dirty="0">
                <a:latin typeface="Calibri"/>
                <a:cs typeface="Calibri"/>
              </a:rPr>
              <a:t> </a:t>
            </a:r>
            <a:r>
              <a:rPr sz="1992" dirty="0">
                <a:latin typeface="Calibri"/>
                <a:cs typeface="Calibri"/>
              </a:rPr>
              <a:t>olabileceği</a:t>
            </a:r>
            <a:r>
              <a:rPr sz="1992" spc="349" dirty="0">
                <a:latin typeface="Calibri"/>
                <a:cs typeface="Calibri"/>
              </a:rPr>
              <a:t> </a:t>
            </a:r>
            <a:r>
              <a:rPr sz="1992" dirty="0">
                <a:latin typeface="Calibri"/>
                <a:cs typeface="Calibri"/>
              </a:rPr>
              <a:t>gibi</a:t>
            </a:r>
            <a:r>
              <a:rPr sz="1992" spc="343" dirty="0">
                <a:latin typeface="Calibri"/>
                <a:cs typeface="Calibri"/>
              </a:rPr>
              <a:t> </a:t>
            </a:r>
            <a:r>
              <a:rPr sz="1992" spc="-69" dirty="0">
                <a:latin typeface="Calibri"/>
                <a:cs typeface="Calibri"/>
              </a:rPr>
              <a:t>0 	</a:t>
            </a:r>
            <a:r>
              <a:rPr sz="1992" dirty="0">
                <a:latin typeface="Calibri"/>
                <a:cs typeface="Calibri"/>
              </a:rPr>
              <a:t>veya</a:t>
            </a:r>
            <a:r>
              <a:rPr sz="1992" spc="323" dirty="0">
                <a:latin typeface="Calibri"/>
                <a:cs typeface="Calibri"/>
              </a:rPr>
              <a:t> </a:t>
            </a:r>
            <a:r>
              <a:rPr sz="1992" dirty="0">
                <a:latin typeface="Calibri"/>
                <a:cs typeface="Calibri"/>
              </a:rPr>
              <a:t>1</a:t>
            </a:r>
            <a:r>
              <a:rPr sz="1992" spc="330" dirty="0">
                <a:latin typeface="Calibri"/>
                <a:cs typeface="Calibri"/>
              </a:rPr>
              <a:t> </a:t>
            </a:r>
            <a:r>
              <a:rPr sz="1992" dirty="0">
                <a:latin typeface="Calibri"/>
                <a:cs typeface="Calibri"/>
              </a:rPr>
              <a:t>ile</a:t>
            </a:r>
            <a:r>
              <a:rPr sz="1992" spc="349" dirty="0">
                <a:latin typeface="Calibri"/>
                <a:cs typeface="Calibri"/>
              </a:rPr>
              <a:t> </a:t>
            </a:r>
            <a:r>
              <a:rPr sz="1992" dirty="0">
                <a:latin typeface="Calibri"/>
                <a:cs typeface="Calibri"/>
              </a:rPr>
              <a:t>ifade</a:t>
            </a:r>
            <a:r>
              <a:rPr sz="1992" spc="330" dirty="0">
                <a:latin typeface="Calibri"/>
                <a:cs typeface="Calibri"/>
              </a:rPr>
              <a:t> </a:t>
            </a:r>
            <a:r>
              <a:rPr sz="1992" dirty="0">
                <a:latin typeface="Calibri"/>
                <a:cs typeface="Calibri"/>
              </a:rPr>
              <a:t>edilen</a:t>
            </a:r>
            <a:r>
              <a:rPr sz="1992" spc="315" dirty="0">
                <a:latin typeface="Calibri"/>
                <a:cs typeface="Calibri"/>
              </a:rPr>
              <a:t> </a:t>
            </a:r>
            <a:r>
              <a:rPr sz="1992" dirty="0">
                <a:latin typeface="Calibri"/>
                <a:cs typeface="Calibri"/>
              </a:rPr>
              <a:t>bir</a:t>
            </a:r>
            <a:r>
              <a:rPr sz="1992" spc="330" dirty="0">
                <a:latin typeface="Calibri"/>
                <a:cs typeface="Calibri"/>
              </a:rPr>
              <a:t> </a:t>
            </a:r>
            <a:r>
              <a:rPr sz="1992" dirty="0">
                <a:latin typeface="Calibri"/>
                <a:cs typeface="Calibri"/>
              </a:rPr>
              <a:t>bit</a:t>
            </a:r>
            <a:r>
              <a:rPr sz="1992" spc="337" dirty="0">
                <a:latin typeface="Calibri"/>
                <a:cs typeface="Calibri"/>
              </a:rPr>
              <a:t> </a:t>
            </a:r>
            <a:r>
              <a:rPr sz="1992" dirty="0">
                <a:latin typeface="Calibri"/>
                <a:cs typeface="Calibri"/>
              </a:rPr>
              <a:t>veya</a:t>
            </a:r>
            <a:r>
              <a:rPr sz="1992" spc="302" dirty="0">
                <a:latin typeface="Calibri"/>
                <a:cs typeface="Calibri"/>
              </a:rPr>
              <a:t> </a:t>
            </a:r>
            <a:r>
              <a:rPr sz="1992" dirty="0">
                <a:latin typeface="Calibri"/>
                <a:cs typeface="Calibri"/>
              </a:rPr>
              <a:t>bit</a:t>
            </a:r>
            <a:r>
              <a:rPr sz="1992" spc="337" dirty="0">
                <a:latin typeface="Calibri"/>
                <a:cs typeface="Calibri"/>
              </a:rPr>
              <a:t> </a:t>
            </a:r>
            <a:r>
              <a:rPr sz="1992" dirty="0">
                <a:latin typeface="Calibri"/>
                <a:cs typeface="Calibri"/>
              </a:rPr>
              <a:t>dizisi</a:t>
            </a:r>
            <a:r>
              <a:rPr sz="1992" spc="309" dirty="0">
                <a:latin typeface="Calibri"/>
                <a:cs typeface="Calibri"/>
              </a:rPr>
              <a:t> </a:t>
            </a:r>
            <a:r>
              <a:rPr sz="1992" dirty="0">
                <a:latin typeface="Calibri"/>
                <a:cs typeface="Calibri"/>
              </a:rPr>
              <a:t>olabilir.</a:t>
            </a:r>
            <a:r>
              <a:rPr sz="1992" spc="323" dirty="0">
                <a:latin typeface="Calibri"/>
                <a:cs typeface="Calibri"/>
              </a:rPr>
              <a:t> </a:t>
            </a:r>
            <a:r>
              <a:rPr sz="1992" dirty="0">
                <a:latin typeface="Calibri"/>
                <a:cs typeface="Calibri"/>
              </a:rPr>
              <a:t>Örneğin</a:t>
            </a:r>
            <a:r>
              <a:rPr sz="1992" spc="337" dirty="0">
                <a:latin typeface="Calibri"/>
                <a:cs typeface="Calibri"/>
              </a:rPr>
              <a:t> </a:t>
            </a:r>
            <a:r>
              <a:rPr sz="1992" spc="-34" dirty="0">
                <a:latin typeface="Calibri"/>
                <a:cs typeface="Calibri"/>
              </a:rPr>
              <a:t>bir 	</a:t>
            </a:r>
            <a:r>
              <a:rPr sz="1992" dirty="0">
                <a:latin typeface="Calibri"/>
                <a:cs typeface="Calibri"/>
              </a:rPr>
              <a:t>cismin</a:t>
            </a:r>
            <a:r>
              <a:rPr sz="1992" spc="69" dirty="0">
                <a:latin typeface="Calibri"/>
                <a:cs typeface="Calibri"/>
              </a:rPr>
              <a:t> </a:t>
            </a:r>
            <a:r>
              <a:rPr sz="1992" dirty="0">
                <a:latin typeface="Calibri"/>
                <a:cs typeface="Calibri"/>
              </a:rPr>
              <a:t>x</a:t>
            </a:r>
            <a:r>
              <a:rPr sz="1992" spc="69" dirty="0">
                <a:latin typeface="Calibri"/>
                <a:cs typeface="Calibri"/>
              </a:rPr>
              <a:t> </a:t>
            </a:r>
            <a:r>
              <a:rPr sz="1992" dirty="0">
                <a:latin typeface="Calibri"/>
                <a:cs typeface="Calibri"/>
              </a:rPr>
              <a:t>koordinatındaki</a:t>
            </a:r>
            <a:r>
              <a:rPr sz="1992" spc="69" dirty="0">
                <a:latin typeface="Calibri"/>
                <a:cs typeface="Calibri"/>
              </a:rPr>
              <a:t> </a:t>
            </a:r>
            <a:r>
              <a:rPr sz="1992" dirty="0">
                <a:latin typeface="Calibri"/>
                <a:cs typeface="Calibri"/>
              </a:rPr>
              <a:t>yerini</a:t>
            </a:r>
            <a:r>
              <a:rPr sz="1992" spc="89" dirty="0">
                <a:latin typeface="Calibri"/>
                <a:cs typeface="Calibri"/>
              </a:rPr>
              <a:t> </a:t>
            </a:r>
            <a:r>
              <a:rPr sz="1992" dirty="0">
                <a:latin typeface="Calibri"/>
                <a:cs typeface="Calibri"/>
              </a:rPr>
              <a:t>gösteren</a:t>
            </a:r>
            <a:r>
              <a:rPr sz="1992" spc="48" dirty="0">
                <a:latin typeface="Calibri"/>
                <a:cs typeface="Calibri"/>
              </a:rPr>
              <a:t> </a:t>
            </a:r>
            <a:r>
              <a:rPr sz="1992" dirty="0">
                <a:latin typeface="Calibri"/>
                <a:cs typeface="Calibri"/>
              </a:rPr>
              <a:t>bir</a:t>
            </a:r>
            <a:r>
              <a:rPr sz="1992" spc="62" dirty="0">
                <a:latin typeface="Calibri"/>
                <a:cs typeface="Calibri"/>
              </a:rPr>
              <a:t> </a:t>
            </a:r>
            <a:r>
              <a:rPr sz="1992" dirty="0">
                <a:latin typeface="Calibri"/>
                <a:cs typeface="Calibri"/>
              </a:rPr>
              <a:t>gen</a:t>
            </a:r>
            <a:r>
              <a:rPr sz="1992" spc="76" dirty="0">
                <a:latin typeface="Calibri"/>
                <a:cs typeface="Calibri"/>
              </a:rPr>
              <a:t> </a:t>
            </a:r>
            <a:r>
              <a:rPr sz="1992" dirty="0">
                <a:latin typeface="Calibri"/>
                <a:cs typeface="Calibri"/>
              </a:rPr>
              <a:t>101</a:t>
            </a:r>
            <a:r>
              <a:rPr sz="1992" spc="82" dirty="0">
                <a:latin typeface="Calibri"/>
                <a:cs typeface="Calibri"/>
              </a:rPr>
              <a:t> </a:t>
            </a:r>
            <a:r>
              <a:rPr sz="1992" dirty="0">
                <a:latin typeface="Calibri"/>
                <a:cs typeface="Calibri"/>
              </a:rPr>
              <a:t>şeklinde</a:t>
            </a:r>
            <a:r>
              <a:rPr sz="1992" spc="89" dirty="0">
                <a:latin typeface="Calibri"/>
                <a:cs typeface="Calibri"/>
              </a:rPr>
              <a:t> </a:t>
            </a:r>
            <a:r>
              <a:rPr sz="1992" spc="-14" dirty="0">
                <a:latin typeface="Calibri"/>
                <a:cs typeface="Calibri"/>
              </a:rPr>
              <a:t>ifade 	edilebilir</a:t>
            </a:r>
            <a:endParaRPr sz="1992">
              <a:latin typeface="Calibri"/>
              <a:cs typeface="Calibri"/>
            </a:endParaRPr>
          </a:p>
          <a:p>
            <a:pPr marL="274774" marR="6978" indent="-258201" algn="just">
              <a:lnSpc>
                <a:spcPct val="92200"/>
              </a:lnSpc>
              <a:spcBef>
                <a:spcPts val="1125"/>
              </a:spcBef>
              <a:buFont typeface="Arial MT"/>
              <a:buChar char="•"/>
              <a:tabLst>
                <a:tab pos="276519" algn="l"/>
              </a:tabLst>
            </a:pPr>
            <a:r>
              <a:rPr sz="1992" b="1" dirty="0">
                <a:latin typeface="Calibri"/>
                <a:cs typeface="Calibri"/>
              </a:rPr>
              <a:t>KROMOZOM:</a:t>
            </a:r>
            <a:r>
              <a:rPr sz="1992" b="1" spc="446" dirty="0">
                <a:latin typeface="Calibri"/>
                <a:cs typeface="Calibri"/>
              </a:rPr>
              <a:t> </a:t>
            </a:r>
            <a:r>
              <a:rPr sz="1992" dirty="0">
                <a:latin typeface="Calibri"/>
                <a:cs typeface="Calibri"/>
              </a:rPr>
              <a:t>Bir</a:t>
            </a:r>
            <a:r>
              <a:rPr sz="1992" spc="426" dirty="0">
                <a:latin typeface="Calibri"/>
                <a:cs typeface="Calibri"/>
              </a:rPr>
              <a:t> </a:t>
            </a:r>
            <a:r>
              <a:rPr sz="1992" dirty="0">
                <a:latin typeface="Calibri"/>
                <a:cs typeface="Calibri"/>
              </a:rPr>
              <a:t>ya</a:t>
            </a:r>
            <a:r>
              <a:rPr sz="1992" spc="433" dirty="0">
                <a:latin typeface="Calibri"/>
                <a:cs typeface="Calibri"/>
              </a:rPr>
              <a:t> </a:t>
            </a:r>
            <a:r>
              <a:rPr sz="1992" dirty="0">
                <a:latin typeface="Calibri"/>
                <a:cs typeface="Calibri"/>
              </a:rPr>
              <a:t>da</a:t>
            </a:r>
            <a:r>
              <a:rPr sz="1992" spc="446" dirty="0">
                <a:latin typeface="Calibri"/>
                <a:cs typeface="Calibri"/>
              </a:rPr>
              <a:t> </a:t>
            </a:r>
            <a:r>
              <a:rPr sz="1992" dirty="0">
                <a:latin typeface="Calibri"/>
                <a:cs typeface="Calibri"/>
              </a:rPr>
              <a:t>birden</a:t>
            </a:r>
            <a:r>
              <a:rPr sz="1992" spc="440" dirty="0">
                <a:latin typeface="Calibri"/>
                <a:cs typeface="Calibri"/>
              </a:rPr>
              <a:t> </a:t>
            </a:r>
            <a:r>
              <a:rPr sz="1992" dirty="0">
                <a:latin typeface="Calibri"/>
                <a:cs typeface="Calibri"/>
              </a:rPr>
              <a:t>fazla</a:t>
            </a:r>
            <a:r>
              <a:rPr sz="1992" spc="467" dirty="0">
                <a:latin typeface="Calibri"/>
                <a:cs typeface="Calibri"/>
              </a:rPr>
              <a:t> </a:t>
            </a:r>
            <a:r>
              <a:rPr sz="1992" dirty="0">
                <a:latin typeface="Calibri"/>
                <a:cs typeface="Calibri"/>
              </a:rPr>
              <a:t>genin</a:t>
            </a:r>
            <a:r>
              <a:rPr sz="1992" spc="460" dirty="0">
                <a:latin typeface="Calibri"/>
                <a:cs typeface="Calibri"/>
              </a:rPr>
              <a:t> </a:t>
            </a:r>
            <a:r>
              <a:rPr sz="1992" dirty="0">
                <a:latin typeface="Calibri"/>
                <a:cs typeface="Calibri"/>
              </a:rPr>
              <a:t>bir</a:t>
            </a:r>
            <a:r>
              <a:rPr sz="1992" spc="446" dirty="0">
                <a:latin typeface="Calibri"/>
                <a:cs typeface="Calibri"/>
              </a:rPr>
              <a:t> </a:t>
            </a:r>
            <a:r>
              <a:rPr sz="1992" dirty="0">
                <a:latin typeface="Calibri"/>
                <a:cs typeface="Calibri"/>
              </a:rPr>
              <a:t>araya</a:t>
            </a:r>
            <a:r>
              <a:rPr sz="1992" spc="453" dirty="0">
                <a:latin typeface="Calibri"/>
                <a:cs typeface="Calibri"/>
              </a:rPr>
              <a:t> </a:t>
            </a:r>
            <a:r>
              <a:rPr sz="1992" spc="-14" dirty="0">
                <a:latin typeface="Calibri"/>
                <a:cs typeface="Calibri"/>
              </a:rPr>
              <a:t>gelmesiyle 	</a:t>
            </a:r>
            <a:r>
              <a:rPr sz="1992" dirty="0">
                <a:latin typeface="Calibri"/>
                <a:cs typeface="Calibri"/>
              </a:rPr>
              <a:t>oluşurlar</a:t>
            </a:r>
            <a:r>
              <a:rPr sz="1992" spc="385" dirty="0">
                <a:latin typeface="Calibri"/>
                <a:cs typeface="Calibri"/>
              </a:rPr>
              <a:t>  </a:t>
            </a:r>
            <a:r>
              <a:rPr sz="1992" dirty="0">
                <a:latin typeface="Calibri"/>
                <a:cs typeface="Calibri"/>
              </a:rPr>
              <a:t>Probleme</a:t>
            </a:r>
            <a:r>
              <a:rPr sz="1992" spc="392" dirty="0">
                <a:latin typeface="Calibri"/>
                <a:cs typeface="Calibri"/>
              </a:rPr>
              <a:t>  </a:t>
            </a:r>
            <a:r>
              <a:rPr sz="1992" dirty="0">
                <a:latin typeface="Calibri"/>
                <a:cs typeface="Calibri"/>
              </a:rPr>
              <a:t>ait</a:t>
            </a:r>
            <a:r>
              <a:rPr sz="1992" spc="398" dirty="0">
                <a:latin typeface="Calibri"/>
                <a:cs typeface="Calibri"/>
              </a:rPr>
              <a:t>  </a:t>
            </a:r>
            <a:r>
              <a:rPr sz="1992" dirty="0">
                <a:latin typeface="Calibri"/>
                <a:cs typeface="Calibri"/>
              </a:rPr>
              <a:t>tüm</a:t>
            </a:r>
            <a:r>
              <a:rPr sz="1992" spc="378" dirty="0">
                <a:latin typeface="Calibri"/>
                <a:cs typeface="Calibri"/>
              </a:rPr>
              <a:t>  </a:t>
            </a:r>
            <a:r>
              <a:rPr sz="1992" dirty="0">
                <a:latin typeface="Calibri"/>
                <a:cs typeface="Calibri"/>
              </a:rPr>
              <a:t>bilgileri</a:t>
            </a:r>
            <a:r>
              <a:rPr sz="1992" spc="385" dirty="0">
                <a:latin typeface="Calibri"/>
                <a:cs typeface="Calibri"/>
              </a:rPr>
              <a:t>  </a:t>
            </a:r>
            <a:r>
              <a:rPr sz="1992" dirty="0">
                <a:latin typeface="Calibri"/>
                <a:cs typeface="Calibri"/>
              </a:rPr>
              <a:t>içerirler.</a:t>
            </a:r>
            <a:r>
              <a:rPr sz="1992" spc="392" dirty="0">
                <a:latin typeface="Calibri"/>
                <a:cs typeface="Calibri"/>
              </a:rPr>
              <a:t>  </a:t>
            </a:r>
            <a:r>
              <a:rPr sz="1992" spc="-14" dirty="0">
                <a:latin typeface="Calibri"/>
                <a:cs typeface="Calibri"/>
              </a:rPr>
              <a:t>Kromozomlar 	</a:t>
            </a:r>
            <a:r>
              <a:rPr sz="1992" dirty="0">
                <a:latin typeface="Calibri"/>
                <a:cs typeface="Calibri"/>
              </a:rPr>
              <a:t>toplumdaki</a:t>
            </a:r>
            <a:r>
              <a:rPr sz="1992" spc="227" dirty="0">
                <a:latin typeface="Calibri"/>
                <a:cs typeface="Calibri"/>
              </a:rPr>
              <a:t>  </a:t>
            </a:r>
            <a:r>
              <a:rPr sz="1992" dirty="0">
                <a:latin typeface="Calibri"/>
                <a:cs typeface="Calibri"/>
              </a:rPr>
              <a:t>bireyler</a:t>
            </a:r>
            <a:r>
              <a:rPr sz="1992" spc="227" dirty="0">
                <a:latin typeface="Calibri"/>
                <a:cs typeface="Calibri"/>
              </a:rPr>
              <a:t>  </a:t>
            </a:r>
            <a:r>
              <a:rPr sz="1992" dirty="0">
                <a:latin typeface="Calibri"/>
                <a:cs typeface="Calibri"/>
              </a:rPr>
              <a:t>yada</a:t>
            </a:r>
            <a:r>
              <a:rPr sz="1992" spc="247" dirty="0">
                <a:latin typeface="Calibri"/>
                <a:cs typeface="Calibri"/>
              </a:rPr>
              <a:t>  </a:t>
            </a:r>
            <a:r>
              <a:rPr sz="1992" dirty="0">
                <a:latin typeface="Calibri"/>
                <a:cs typeface="Calibri"/>
              </a:rPr>
              <a:t>üyelere</a:t>
            </a:r>
            <a:r>
              <a:rPr sz="1992" spc="227" dirty="0">
                <a:latin typeface="Calibri"/>
                <a:cs typeface="Calibri"/>
              </a:rPr>
              <a:t>  </a:t>
            </a:r>
            <a:r>
              <a:rPr sz="1992" dirty="0">
                <a:latin typeface="Calibri"/>
                <a:cs typeface="Calibri"/>
              </a:rPr>
              <a:t>karşılık</a:t>
            </a:r>
            <a:r>
              <a:rPr sz="1992" spc="227" dirty="0">
                <a:latin typeface="Calibri"/>
                <a:cs typeface="Calibri"/>
              </a:rPr>
              <a:t>  </a:t>
            </a:r>
            <a:r>
              <a:rPr sz="1992" dirty="0">
                <a:latin typeface="Calibri"/>
                <a:cs typeface="Calibri"/>
              </a:rPr>
              <a:t>gelirler.</a:t>
            </a:r>
            <a:r>
              <a:rPr sz="1992" spc="227" dirty="0">
                <a:latin typeface="Calibri"/>
                <a:cs typeface="Calibri"/>
              </a:rPr>
              <a:t>  </a:t>
            </a:r>
            <a:r>
              <a:rPr sz="1992" dirty="0">
                <a:latin typeface="Calibri"/>
                <a:cs typeface="Calibri"/>
              </a:rPr>
              <a:t>Ele</a:t>
            </a:r>
            <a:r>
              <a:rPr sz="1992" spc="234" dirty="0">
                <a:latin typeface="Calibri"/>
                <a:cs typeface="Calibri"/>
              </a:rPr>
              <a:t>  </a:t>
            </a:r>
            <a:r>
              <a:rPr sz="1992" spc="-14" dirty="0">
                <a:latin typeface="Calibri"/>
                <a:cs typeface="Calibri"/>
              </a:rPr>
              <a:t>alınan 	</a:t>
            </a:r>
            <a:r>
              <a:rPr sz="1992" dirty="0">
                <a:latin typeface="Calibri"/>
                <a:cs typeface="Calibri"/>
              </a:rPr>
              <a:t>problemde</a:t>
            </a:r>
            <a:r>
              <a:rPr sz="1992" spc="110" dirty="0">
                <a:latin typeface="Calibri"/>
                <a:cs typeface="Calibri"/>
              </a:rPr>
              <a:t> </a:t>
            </a:r>
            <a:r>
              <a:rPr sz="1992" dirty="0">
                <a:latin typeface="Calibri"/>
                <a:cs typeface="Calibri"/>
              </a:rPr>
              <a:t>alternatif</a:t>
            </a:r>
            <a:r>
              <a:rPr sz="1992" spc="48" dirty="0">
                <a:latin typeface="Calibri"/>
                <a:cs typeface="Calibri"/>
              </a:rPr>
              <a:t> </a:t>
            </a:r>
            <a:r>
              <a:rPr sz="1992" dirty="0">
                <a:latin typeface="Calibri"/>
                <a:cs typeface="Calibri"/>
              </a:rPr>
              <a:t>çözüm</a:t>
            </a:r>
            <a:r>
              <a:rPr sz="1992" spc="110" dirty="0">
                <a:latin typeface="Calibri"/>
                <a:cs typeface="Calibri"/>
              </a:rPr>
              <a:t> </a:t>
            </a:r>
            <a:r>
              <a:rPr sz="1992" spc="-14" dirty="0">
                <a:latin typeface="Calibri"/>
                <a:cs typeface="Calibri"/>
              </a:rPr>
              <a:t>adayıdır.</a:t>
            </a:r>
            <a:endParaRPr sz="1992">
              <a:latin typeface="Calibri"/>
              <a:cs typeface="Calibri"/>
            </a:endParaRPr>
          </a:p>
          <a:p>
            <a:pPr marL="274774" marR="7851" indent="-258201" algn="just">
              <a:lnSpc>
                <a:spcPct val="92100"/>
              </a:lnSpc>
              <a:spcBef>
                <a:spcPts val="1147"/>
              </a:spcBef>
              <a:buFont typeface="Arial MT"/>
              <a:buChar char="•"/>
              <a:tabLst>
                <a:tab pos="276519" algn="l"/>
              </a:tabLst>
            </a:pPr>
            <a:r>
              <a:rPr sz="1992" b="1" dirty="0">
                <a:latin typeface="Calibri"/>
                <a:cs typeface="Calibri"/>
              </a:rPr>
              <a:t>POPÜLASYON:</a:t>
            </a:r>
            <a:r>
              <a:rPr sz="1992" b="1" spc="405" dirty="0">
                <a:latin typeface="Calibri"/>
                <a:cs typeface="Calibri"/>
              </a:rPr>
              <a:t>   </a:t>
            </a:r>
            <a:r>
              <a:rPr sz="1992" dirty="0">
                <a:latin typeface="Calibri"/>
                <a:cs typeface="Calibri"/>
              </a:rPr>
              <a:t>Kromozomlar</a:t>
            </a:r>
            <a:r>
              <a:rPr sz="1992" spc="412" dirty="0">
                <a:latin typeface="Calibri"/>
                <a:cs typeface="Calibri"/>
              </a:rPr>
              <a:t>   </a:t>
            </a:r>
            <a:r>
              <a:rPr sz="1992" dirty="0">
                <a:latin typeface="Calibri"/>
                <a:cs typeface="Calibri"/>
              </a:rPr>
              <a:t>veya</a:t>
            </a:r>
            <a:r>
              <a:rPr sz="1992" spc="412" dirty="0">
                <a:latin typeface="Calibri"/>
                <a:cs typeface="Calibri"/>
              </a:rPr>
              <a:t>   </a:t>
            </a:r>
            <a:r>
              <a:rPr sz="1992" dirty="0">
                <a:latin typeface="Calibri"/>
                <a:cs typeface="Calibri"/>
              </a:rPr>
              <a:t>bireyler</a:t>
            </a:r>
            <a:r>
              <a:rPr sz="1992" spc="412" dirty="0">
                <a:latin typeface="Calibri"/>
                <a:cs typeface="Calibri"/>
              </a:rPr>
              <a:t>   </a:t>
            </a:r>
            <a:r>
              <a:rPr sz="1992" spc="-14" dirty="0">
                <a:latin typeface="Calibri"/>
                <a:cs typeface="Calibri"/>
              </a:rPr>
              <a:t>topluluğudur. 	</a:t>
            </a:r>
            <a:r>
              <a:rPr sz="1992" dirty="0">
                <a:latin typeface="Calibri"/>
                <a:cs typeface="Calibri"/>
              </a:rPr>
              <a:t>Popülasyon</a:t>
            </a:r>
            <a:r>
              <a:rPr sz="1992" spc="659" dirty="0">
                <a:latin typeface="Calibri"/>
                <a:cs typeface="Calibri"/>
              </a:rPr>
              <a:t> </a:t>
            </a:r>
            <a:r>
              <a:rPr sz="1992" dirty="0">
                <a:latin typeface="Calibri"/>
                <a:cs typeface="Calibri"/>
              </a:rPr>
              <a:t>üzerinde</a:t>
            </a:r>
            <a:r>
              <a:rPr sz="1992" spc="680" dirty="0">
                <a:latin typeface="Calibri"/>
                <a:cs typeface="Calibri"/>
              </a:rPr>
              <a:t> </a:t>
            </a:r>
            <a:r>
              <a:rPr sz="1992" dirty="0">
                <a:latin typeface="Calibri"/>
                <a:cs typeface="Calibri"/>
              </a:rPr>
              <a:t>durulan</a:t>
            </a:r>
            <a:r>
              <a:rPr sz="1992" spc="117" dirty="0">
                <a:latin typeface="Calibri"/>
                <a:cs typeface="Calibri"/>
              </a:rPr>
              <a:t>  </a:t>
            </a:r>
            <a:r>
              <a:rPr sz="1992" dirty="0">
                <a:latin typeface="Calibri"/>
                <a:cs typeface="Calibri"/>
              </a:rPr>
              <a:t>problem</a:t>
            </a:r>
            <a:r>
              <a:rPr sz="1992" spc="124" dirty="0">
                <a:latin typeface="Calibri"/>
                <a:cs typeface="Calibri"/>
              </a:rPr>
              <a:t>  </a:t>
            </a:r>
            <a:r>
              <a:rPr sz="1992" dirty="0">
                <a:latin typeface="Calibri"/>
                <a:cs typeface="Calibri"/>
              </a:rPr>
              <a:t>için</a:t>
            </a:r>
            <a:r>
              <a:rPr sz="1992" spc="673" dirty="0">
                <a:latin typeface="Calibri"/>
                <a:cs typeface="Calibri"/>
              </a:rPr>
              <a:t> </a:t>
            </a:r>
            <a:r>
              <a:rPr sz="1992" dirty="0">
                <a:latin typeface="Calibri"/>
                <a:cs typeface="Calibri"/>
              </a:rPr>
              <a:t>alternatif</a:t>
            </a:r>
            <a:r>
              <a:rPr sz="1992" spc="665" dirty="0">
                <a:latin typeface="Calibri"/>
                <a:cs typeface="Calibri"/>
              </a:rPr>
              <a:t> </a:t>
            </a:r>
            <a:r>
              <a:rPr sz="1992" spc="-14" dirty="0">
                <a:latin typeface="Calibri"/>
                <a:cs typeface="Calibri"/>
              </a:rPr>
              <a:t>çözümler 	</a:t>
            </a:r>
            <a:r>
              <a:rPr sz="1992" dirty="0">
                <a:latin typeface="Calibri"/>
                <a:cs typeface="Calibri"/>
              </a:rPr>
              <a:t>kümesidir.</a:t>
            </a:r>
            <a:r>
              <a:rPr sz="1992" spc="529" dirty="0">
                <a:latin typeface="Calibri"/>
                <a:cs typeface="Calibri"/>
              </a:rPr>
              <a:t> </a:t>
            </a:r>
            <a:r>
              <a:rPr sz="1992" dirty="0">
                <a:latin typeface="Calibri"/>
                <a:cs typeface="Calibri"/>
              </a:rPr>
              <a:t>Aynı</a:t>
            </a:r>
            <a:r>
              <a:rPr sz="1992" spc="536" dirty="0">
                <a:latin typeface="Calibri"/>
                <a:cs typeface="Calibri"/>
              </a:rPr>
              <a:t> </a:t>
            </a:r>
            <a:r>
              <a:rPr sz="1992" dirty="0">
                <a:latin typeface="Calibri"/>
                <a:cs typeface="Calibri"/>
              </a:rPr>
              <a:t>anda</a:t>
            </a:r>
            <a:r>
              <a:rPr sz="1992" spc="536" dirty="0">
                <a:latin typeface="Calibri"/>
                <a:cs typeface="Calibri"/>
              </a:rPr>
              <a:t> </a:t>
            </a:r>
            <a:r>
              <a:rPr sz="1992" dirty="0">
                <a:latin typeface="Calibri"/>
                <a:cs typeface="Calibri"/>
              </a:rPr>
              <a:t>bir</a:t>
            </a:r>
            <a:r>
              <a:rPr sz="1992" spc="543" dirty="0">
                <a:latin typeface="Calibri"/>
                <a:cs typeface="Calibri"/>
              </a:rPr>
              <a:t> </a:t>
            </a:r>
            <a:r>
              <a:rPr sz="1992" dirty="0">
                <a:latin typeface="Calibri"/>
                <a:cs typeface="Calibri"/>
              </a:rPr>
              <a:t>popülasyonda</a:t>
            </a:r>
            <a:r>
              <a:rPr sz="1992" spc="536" dirty="0">
                <a:latin typeface="Calibri"/>
                <a:cs typeface="Calibri"/>
              </a:rPr>
              <a:t> </a:t>
            </a:r>
            <a:r>
              <a:rPr sz="1992" dirty="0">
                <a:latin typeface="Calibri"/>
                <a:cs typeface="Calibri"/>
              </a:rPr>
              <a:t>ki</a:t>
            </a:r>
            <a:r>
              <a:rPr sz="1992" spc="556" dirty="0">
                <a:latin typeface="Calibri"/>
                <a:cs typeface="Calibri"/>
              </a:rPr>
              <a:t> </a:t>
            </a:r>
            <a:r>
              <a:rPr sz="1992" dirty="0">
                <a:latin typeface="Calibri"/>
                <a:cs typeface="Calibri"/>
              </a:rPr>
              <a:t>birey</a:t>
            </a:r>
            <a:r>
              <a:rPr sz="1992" spc="549" dirty="0">
                <a:latin typeface="Calibri"/>
                <a:cs typeface="Calibri"/>
              </a:rPr>
              <a:t> </a:t>
            </a:r>
            <a:r>
              <a:rPr sz="1992" dirty="0">
                <a:latin typeface="Calibri"/>
                <a:cs typeface="Calibri"/>
              </a:rPr>
              <a:t>sayısı</a:t>
            </a:r>
            <a:r>
              <a:rPr sz="1992" spc="529" dirty="0">
                <a:latin typeface="Calibri"/>
                <a:cs typeface="Calibri"/>
              </a:rPr>
              <a:t> </a:t>
            </a:r>
            <a:r>
              <a:rPr sz="1992" dirty="0">
                <a:latin typeface="Calibri"/>
                <a:cs typeface="Calibri"/>
              </a:rPr>
              <a:t>sabit</a:t>
            </a:r>
            <a:r>
              <a:rPr sz="1992" spc="570" dirty="0">
                <a:latin typeface="Calibri"/>
                <a:cs typeface="Calibri"/>
              </a:rPr>
              <a:t> </a:t>
            </a:r>
            <a:r>
              <a:rPr sz="1992" spc="-34" dirty="0">
                <a:latin typeface="Calibri"/>
                <a:cs typeface="Calibri"/>
              </a:rPr>
              <a:t>ve 	</a:t>
            </a:r>
            <a:r>
              <a:rPr sz="1992" dirty="0">
                <a:latin typeface="Calibri"/>
                <a:cs typeface="Calibri"/>
              </a:rPr>
              <a:t>probleme</a:t>
            </a:r>
            <a:r>
              <a:rPr sz="1992" spc="117" dirty="0">
                <a:latin typeface="Calibri"/>
                <a:cs typeface="Calibri"/>
              </a:rPr>
              <a:t> </a:t>
            </a:r>
            <a:r>
              <a:rPr sz="1992" dirty="0">
                <a:latin typeface="Calibri"/>
                <a:cs typeface="Calibri"/>
              </a:rPr>
              <a:t>göre</a:t>
            </a:r>
            <a:r>
              <a:rPr sz="1992" spc="124" dirty="0">
                <a:latin typeface="Calibri"/>
                <a:cs typeface="Calibri"/>
              </a:rPr>
              <a:t> </a:t>
            </a:r>
            <a:r>
              <a:rPr sz="1992" dirty="0">
                <a:latin typeface="Calibri"/>
                <a:cs typeface="Calibri"/>
              </a:rPr>
              <a:t>kullanıcı</a:t>
            </a:r>
            <a:r>
              <a:rPr sz="1992" spc="124" dirty="0">
                <a:latin typeface="Calibri"/>
                <a:cs typeface="Calibri"/>
              </a:rPr>
              <a:t>  </a:t>
            </a:r>
            <a:r>
              <a:rPr sz="1992" dirty="0">
                <a:latin typeface="Calibri"/>
                <a:cs typeface="Calibri"/>
              </a:rPr>
              <a:t>tarafından</a:t>
            </a:r>
            <a:r>
              <a:rPr sz="1992" spc="110" dirty="0">
                <a:latin typeface="Calibri"/>
                <a:cs typeface="Calibri"/>
              </a:rPr>
              <a:t> </a:t>
            </a:r>
            <a:r>
              <a:rPr sz="1992" dirty="0">
                <a:latin typeface="Calibri"/>
                <a:cs typeface="Calibri"/>
              </a:rPr>
              <a:t>belirlenir.</a:t>
            </a:r>
            <a:r>
              <a:rPr sz="1992" spc="117" dirty="0">
                <a:latin typeface="Calibri"/>
                <a:cs typeface="Calibri"/>
              </a:rPr>
              <a:t> </a:t>
            </a:r>
            <a:r>
              <a:rPr sz="1992" dirty="0">
                <a:latin typeface="Calibri"/>
                <a:cs typeface="Calibri"/>
              </a:rPr>
              <a:t>Zayıf</a:t>
            </a:r>
            <a:r>
              <a:rPr sz="1992" spc="124" dirty="0">
                <a:latin typeface="Calibri"/>
                <a:cs typeface="Calibri"/>
              </a:rPr>
              <a:t> </a:t>
            </a:r>
            <a:r>
              <a:rPr sz="1992" dirty="0">
                <a:latin typeface="Calibri"/>
                <a:cs typeface="Calibri"/>
              </a:rPr>
              <a:t>olan</a:t>
            </a:r>
            <a:r>
              <a:rPr sz="1992" spc="131" dirty="0">
                <a:latin typeface="Calibri"/>
                <a:cs typeface="Calibri"/>
              </a:rPr>
              <a:t> </a:t>
            </a:r>
            <a:r>
              <a:rPr sz="1992" spc="-14" dirty="0">
                <a:latin typeface="Calibri"/>
                <a:cs typeface="Calibri"/>
              </a:rPr>
              <a:t>bireylerin 	</a:t>
            </a:r>
            <a:r>
              <a:rPr sz="1992" dirty="0">
                <a:latin typeface="Calibri"/>
                <a:cs typeface="Calibri"/>
              </a:rPr>
              <a:t>yerini</a:t>
            </a:r>
            <a:r>
              <a:rPr sz="1992" spc="76" dirty="0">
                <a:latin typeface="Calibri"/>
                <a:cs typeface="Calibri"/>
              </a:rPr>
              <a:t> </a:t>
            </a:r>
            <a:r>
              <a:rPr sz="1992" dirty="0">
                <a:latin typeface="Calibri"/>
                <a:cs typeface="Calibri"/>
              </a:rPr>
              <a:t>kuvvetli</a:t>
            </a:r>
            <a:r>
              <a:rPr sz="1992" spc="41" dirty="0">
                <a:latin typeface="Calibri"/>
                <a:cs typeface="Calibri"/>
              </a:rPr>
              <a:t> </a:t>
            </a:r>
            <a:r>
              <a:rPr sz="1992" dirty="0">
                <a:latin typeface="Calibri"/>
                <a:cs typeface="Calibri"/>
              </a:rPr>
              <a:t>yeniler</a:t>
            </a:r>
            <a:r>
              <a:rPr sz="1992" spc="55" dirty="0">
                <a:latin typeface="Calibri"/>
                <a:cs typeface="Calibri"/>
              </a:rPr>
              <a:t> </a:t>
            </a:r>
            <a:r>
              <a:rPr sz="1992" spc="-14" dirty="0">
                <a:latin typeface="Calibri"/>
                <a:cs typeface="Calibri"/>
              </a:rPr>
              <a:t>almaktadır.</a:t>
            </a:r>
            <a:endParaRPr sz="1992">
              <a:latin typeface="Calibri"/>
              <a:cs typeface="Calibri"/>
            </a:endParaRPr>
          </a:p>
        </p:txBody>
      </p:sp>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2487" y="1620951"/>
            <a:ext cx="6363231" cy="5066453"/>
          </a:xfrm>
          <a:prstGeom prst="rect">
            <a:avLst/>
          </a:prstGeom>
        </p:spPr>
      </p:pic>
      <p:sp>
        <p:nvSpPr>
          <p:cNvPr id="3" name="object 3"/>
          <p:cNvSpPr txBox="1">
            <a:spLocks noGrp="1"/>
          </p:cNvSpPr>
          <p:nvPr>
            <p:ph type="title"/>
          </p:nvPr>
        </p:nvSpPr>
        <p:spPr>
          <a:xfrm>
            <a:off x="889001" y="364158"/>
            <a:ext cx="11353800" cy="715180"/>
          </a:xfrm>
          <a:prstGeom prst="rect">
            <a:avLst/>
          </a:prstGeom>
        </p:spPr>
        <p:txBody>
          <a:bodyPr vert="horz" wrap="square" lIns="0" tIns="17446" rIns="0" bIns="0" rtlCol="0">
            <a:spAutoFit/>
          </a:bodyPr>
          <a:lstStyle/>
          <a:p>
            <a:pPr marL="17446">
              <a:spcBef>
                <a:spcPts val="137"/>
              </a:spcBef>
            </a:pPr>
            <a:r>
              <a:rPr sz="4533" dirty="0"/>
              <a:t>Genetic</a:t>
            </a:r>
            <a:r>
              <a:rPr sz="4533" spc="-157" dirty="0"/>
              <a:t> </a:t>
            </a:r>
            <a:r>
              <a:rPr sz="4533" dirty="0"/>
              <a:t>algorithm</a:t>
            </a:r>
            <a:r>
              <a:rPr sz="4533" spc="-172" dirty="0"/>
              <a:t> </a:t>
            </a:r>
            <a:r>
              <a:rPr sz="4533" dirty="0"/>
              <a:t>(Genetik</a:t>
            </a:r>
            <a:r>
              <a:rPr sz="4533" spc="-157" dirty="0"/>
              <a:t> </a:t>
            </a:r>
            <a:r>
              <a:rPr sz="4533" spc="-14" dirty="0"/>
              <a:t>Algoritmalar)</a:t>
            </a:r>
            <a:endParaRPr sz="4533" dirty="0"/>
          </a:p>
        </p:txBody>
      </p:sp>
      <p:sp>
        <p:nvSpPr>
          <p:cNvPr id="4" name="object 4"/>
          <p:cNvSpPr txBox="1"/>
          <p:nvPr/>
        </p:nvSpPr>
        <p:spPr>
          <a:xfrm>
            <a:off x="1037701" y="1190643"/>
            <a:ext cx="5916096" cy="5726903"/>
          </a:xfrm>
          <a:prstGeom prst="rect">
            <a:avLst/>
          </a:prstGeom>
        </p:spPr>
        <p:txBody>
          <a:bodyPr vert="horz" wrap="square" lIns="0" tIns="105551" rIns="0" bIns="0" rtlCol="0">
            <a:spAutoFit/>
          </a:bodyPr>
          <a:lstStyle/>
          <a:p>
            <a:pPr marL="275647" indent="-258201" algn="just">
              <a:spcBef>
                <a:spcPts val="831"/>
              </a:spcBef>
              <a:buFont typeface="Arial MT"/>
              <a:buChar char="•"/>
              <a:tabLst>
                <a:tab pos="275647" algn="l"/>
              </a:tabLst>
            </a:pPr>
            <a:r>
              <a:rPr sz="1992" b="1" dirty="0">
                <a:latin typeface="Calibri"/>
                <a:cs typeface="Calibri"/>
              </a:rPr>
              <a:t>Genetik</a:t>
            </a:r>
            <a:r>
              <a:rPr sz="1992" b="1" spc="144" dirty="0">
                <a:latin typeface="Calibri"/>
                <a:cs typeface="Calibri"/>
              </a:rPr>
              <a:t> </a:t>
            </a:r>
            <a:r>
              <a:rPr sz="1992" b="1" dirty="0">
                <a:latin typeface="Calibri"/>
                <a:cs typeface="Calibri"/>
              </a:rPr>
              <a:t>Algoritmalar</a:t>
            </a:r>
            <a:r>
              <a:rPr sz="1992" b="1" spc="117" dirty="0">
                <a:latin typeface="Calibri"/>
                <a:cs typeface="Calibri"/>
              </a:rPr>
              <a:t> </a:t>
            </a:r>
            <a:r>
              <a:rPr sz="1992" b="1" dirty="0">
                <a:latin typeface="Calibri"/>
                <a:cs typeface="Calibri"/>
              </a:rPr>
              <a:t>Nasıl</a:t>
            </a:r>
            <a:r>
              <a:rPr sz="1992" b="1" spc="165" dirty="0">
                <a:latin typeface="Calibri"/>
                <a:cs typeface="Calibri"/>
              </a:rPr>
              <a:t> </a:t>
            </a:r>
            <a:r>
              <a:rPr sz="1992" b="1" spc="-14" dirty="0">
                <a:latin typeface="Calibri"/>
                <a:cs typeface="Calibri"/>
              </a:rPr>
              <a:t>Çalışır?</a:t>
            </a:r>
            <a:endParaRPr sz="1992">
              <a:latin typeface="Calibri"/>
              <a:cs typeface="Calibri"/>
            </a:endParaRPr>
          </a:p>
          <a:p>
            <a:pPr marL="274774" marR="6978" indent="-258201" algn="just">
              <a:lnSpc>
                <a:spcPct val="81900"/>
              </a:lnSpc>
              <a:spcBef>
                <a:spcPts val="1147"/>
              </a:spcBef>
              <a:buFont typeface="Arial MT"/>
              <a:buChar char="•"/>
              <a:tabLst>
                <a:tab pos="276519" algn="l"/>
              </a:tabLst>
            </a:pPr>
            <a:r>
              <a:rPr sz="1992" b="1" dirty="0">
                <a:latin typeface="Calibri"/>
                <a:cs typeface="Calibri"/>
              </a:rPr>
              <a:t>1.</a:t>
            </a:r>
            <a:r>
              <a:rPr sz="1992" b="1" spc="69" dirty="0">
                <a:latin typeface="Calibri"/>
                <a:cs typeface="Calibri"/>
              </a:rPr>
              <a:t> </a:t>
            </a:r>
            <a:r>
              <a:rPr sz="1992" b="1" dirty="0">
                <a:latin typeface="Calibri"/>
                <a:cs typeface="Calibri"/>
              </a:rPr>
              <a:t>Adım:</a:t>
            </a:r>
            <a:r>
              <a:rPr sz="1992" b="1" spc="89" dirty="0">
                <a:latin typeface="Calibri"/>
                <a:cs typeface="Calibri"/>
              </a:rPr>
              <a:t> </a:t>
            </a:r>
            <a:r>
              <a:rPr sz="1992" dirty="0">
                <a:latin typeface="Calibri"/>
                <a:cs typeface="Calibri"/>
              </a:rPr>
              <a:t>Olası</a:t>
            </a:r>
            <a:r>
              <a:rPr sz="1992" spc="76" dirty="0">
                <a:latin typeface="Calibri"/>
                <a:cs typeface="Calibri"/>
              </a:rPr>
              <a:t> </a:t>
            </a:r>
            <a:r>
              <a:rPr sz="1992" dirty="0">
                <a:latin typeface="Calibri"/>
                <a:cs typeface="Calibri"/>
              </a:rPr>
              <a:t>çözümlerin</a:t>
            </a:r>
            <a:r>
              <a:rPr sz="1992" spc="82" dirty="0">
                <a:latin typeface="Calibri"/>
                <a:cs typeface="Calibri"/>
              </a:rPr>
              <a:t> </a:t>
            </a:r>
            <a:r>
              <a:rPr sz="1992" dirty="0">
                <a:latin typeface="Calibri"/>
                <a:cs typeface="Calibri"/>
              </a:rPr>
              <a:t>kodlandığı</a:t>
            </a:r>
            <a:r>
              <a:rPr sz="1992" spc="76" dirty="0">
                <a:latin typeface="Calibri"/>
                <a:cs typeface="Calibri"/>
              </a:rPr>
              <a:t> </a:t>
            </a:r>
            <a:r>
              <a:rPr sz="1992" dirty="0">
                <a:latin typeface="Calibri"/>
                <a:cs typeface="Calibri"/>
              </a:rPr>
              <a:t>bir</a:t>
            </a:r>
            <a:r>
              <a:rPr sz="1992" spc="76" dirty="0">
                <a:latin typeface="Calibri"/>
                <a:cs typeface="Calibri"/>
              </a:rPr>
              <a:t> </a:t>
            </a:r>
            <a:r>
              <a:rPr sz="1992" dirty="0">
                <a:latin typeface="Calibri"/>
                <a:cs typeface="Calibri"/>
              </a:rPr>
              <a:t>çözüm</a:t>
            </a:r>
            <a:r>
              <a:rPr sz="1992" spc="96" dirty="0">
                <a:latin typeface="Calibri"/>
                <a:cs typeface="Calibri"/>
              </a:rPr>
              <a:t> </a:t>
            </a:r>
            <a:r>
              <a:rPr sz="1992" spc="-14" dirty="0">
                <a:latin typeface="Calibri"/>
                <a:cs typeface="Calibri"/>
              </a:rPr>
              <a:t>grubu 	</a:t>
            </a:r>
            <a:r>
              <a:rPr sz="1992" dirty="0">
                <a:latin typeface="Calibri"/>
                <a:cs typeface="Calibri"/>
              </a:rPr>
              <a:t>oluşturulur.</a:t>
            </a:r>
            <a:r>
              <a:rPr sz="1992" spc="137" dirty="0">
                <a:latin typeface="Calibri"/>
                <a:cs typeface="Calibri"/>
              </a:rPr>
              <a:t>  </a:t>
            </a:r>
            <a:r>
              <a:rPr sz="1992" dirty="0">
                <a:latin typeface="Calibri"/>
                <a:cs typeface="Calibri"/>
              </a:rPr>
              <a:t>Çözüm</a:t>
            </a:r>
            <a:r>
              <a:rPr sz="1992" spc="157" dirty="0">
                <a:latin typeface="Calibri"/>
                <a:cs typeface="Calibri"/>
              </a:rPr>
              <a:t>  </a:t>
            </a:r>
            <a:r>
              <a:rPr sz="1992" dirty="0">
                <a:latin typeface="Calibri"/>
                <a:cs typeface="Calibri"/>
              </a:rPr>
              <a:t>grubuna</a:t>
            </a:r>
            <a:r>
              <a:rPr sz="1992" spc="151" dirty="0">
                <a:latin typeface="Calibri"/>
                <a:cs typeface="Calibri"/>
              </a:rPr>
              <a:t>  </a:t>
            </a:r>
            <a:r>
              <a:rPr sz="1992" dirty="0">
                <a:latin typeface="Calibri"/>
                <a:cs typeface="Calibri"/>
              </a:rPr>
              <a:t>biyolojideki</a:t>
            </a:r>
            <a:r>
              <a:rPr sz="1992" spc="144" dirty="0">
                <a:latin typeface="Calibri"/>
                <a:cs typeface="Calibri"/>
              </a:rPr>
              <a:t>  </a:t>
            </a:r>
            <a:r>
              <a:rPr sz="1992" spc="-14" dirty="0">
                <a:latin typeface="Calibri"/>
                <a:cs typeface="Calibri"/>
              </a:rPr>
              <a:t>benzerliği 	</a:t>
            </a:r>
            <a:r>
              <a:rPr sz="1992" dirty="0">
                <a:latin typeface="Calibri"/>
                <a:cs typeface="Calibri"/>
              </a:rPr>
              <a:t>nedeniyle</a:t>
            </a:r>
            <a:r>
              <a:rPr sz="1992" spc="364" dirty="0">
                <a:latin typeface="Calibri"/>
                <a:cs typeface="Calibri"/>
              </a:rPr>
              <a:t>   </a:t>
            </a:r>
            <a:r>
              <a:rPr sz="1992" b="1" dirty="0">
                <a:latin typeface="Calibri"/>
                <a:cs typeface="Calibri"/>
              </a:rPr>
              <a:t>populasyon</a:t>
            </a:r>
            <a:r>
              <a:rPr sz="1992" b="1" spc="371" dirty="0">
                <a:latin typeface="Calibri"/>
                <a:cs typeface="Calibri"/>
              </a:rPr>
              <a:t>   </a:t>
            </a:r>
            <a:r>
              <a:rPr sz="1992" dirty="0">
                <a:latin typeface="Calibri"/>
                <a:cs typeface="Calibri"/>
              </a:rPr>
              <a:t>çözümlerin</a:t>
            </a:r>
            <a:r>
              <a:rPr sz="1992" spc="364" dirty="0">
                <a:latin typeface="Calibri"/>
                <a:cs typeface="Calibri"/>
              </a:rPr>
              <a:t>   </a:t>
            </a:r>
            <a:r>
              <a:rPr sz="1992" dirty="0">
                <a:latin typeface="Calibri"/>
                <a:cs typeface="Calibri"/>
              </a:rPr>
              <a:t>kodları</a:t>
            </a:r>
            <a:r>
              <a:rPr sz="1992" spc="371" dirty="0">
                <a:latin typeface="Calibri"/>
                <a:cs typeface="Calibri"/>
              </a:rPr>
              <a:t>   </a:t>
            </a:r>
            <a:r>
              <a:rPr sz="1992" spc="-34" dirty="0">
                <a:latin typeface="Calibri"/>
                <a:cs typeface="Calibri"/>
              </a:rPr>
              <a:t>da 	</a:t>
            </a:r>
            <a:r>
              <a:rPr sz="1992" b="1" dirty="0">
                <a:latin typeface="Calibri"/>
                <a:cs typeface="Calibri"/>
              </a:rPr>
              <a:t>kromozom</a:t>
            </a:r>
            <a:r>
              <a:rPr sz="1992" b="1" spc="673" dirty="0">
                <a:latin typeface="Calibri"/>
                <a:cs typeface="Calibri"/>
              </a:rPr>
              <a:t>   </a:t>
            </a:r>
            <a:r>
              <a:rPr sz="1992" dirty="0">
                <a:latin typeface="Calibri"/>
                <a:cs typeface="Calibri"/>
              </a:rPr>
              <a:t>olarak</a:t>
            </a:r>
            <a:r>
              <a:rPr sz="1992" spc="680" dirty="0">
                <a:latin typeface="Calibri"/>
                <a:cs typeface="Calibri"/>
              </a:rPr>
              <a:t>   </a:t>
            </a:r>
            <a:r>
              <a:rPr sz="1992" dirty="0">
                <a:latin typeface="Calibri"/>
                <a:cs typeface="Calibri"/>
              </a:rPr>
              <a:t>adlandırılır.</a:t>
            </a:r>
            <a:r>
              <a:rPr sz="1992" spc="680" dirty="0">
                <a:latin typeface="Calibri"/>
                <a:cs typeface="Calibri"/>
              </a:rPr>
              <a:t>   </a:t>
            </a:r>
            <a:r>
              <a:rPr sz="1992" dirty="0">
                <a:latin typeface="Calibri"/>
                <a:cs typeface="Calibri"/>
              </a:rPr>
              <a:t>Bu</a:t>
            </a:r>
            <a:r>
              <a:rPr sz="1992" spc="680" dirty="0">
                <a:latin typeface="Calibri"/>
                <a:cs typeface="Calibri"/>
              </a:rPr>
              <a:t>   </a:t>
            </a:r>
            <a:r>
              <a:rPr sz="1992" spc="-14" dirty="0">
                <a:latin typeface="Calibri"/>
                <a:cs typeface="Calibri"/>
              </a:rPr>
              <a:t>adıma 	</a:t>
            </a:r>
            <a:r>
              <a:rPr sz="1992" dirty="0">
                <a:latin typeface="Calibri"/>
                <a:cs typeface="Calibri"/>
              </a:rPr>
              <a:t>populasyonda</a:t>
            </a:r>
            <a:r>
              <a:rPr sz="1992" spc="446" dirty="0">
                <a:latin typeface="Calibri"/>
                <a:cs typeface="Calibri"/>
              </a:rPr>
              <a:t>  </a:t>
            </a:r>
            <a:r>
              <a:rPr sz="1992" dirty="0">
                <a:latin typeface="Calibri"/>
                <a:cs typeface="Calibri"/>
              </a:rPr>
              <a:t>bulunan</a:t>
            </a:r>
            <a:r>
              <a:rPr sz="1992" spc="467" dirty="0">
                <a:latin typeface="Calibri"/>
                <a:cs typeface="Calibri"/>
              </a:rPr>
              <a:t>  </a:t>
            </a:r>
            <a:r>
              <a:rPr sz="1992" b="1" dirty="0">
                <a:latin typeface="Calibri"/>
                <a:cs typeface="Calibri"/>
              </a:rPr>
              <a:t>birey</a:t>
            </a:r>
            <a:r>
              <a:rPr sz="1992" b="1" spc="467" dirty="0">
                <a:latin typeface="Calibri"/>
                <a:cs typeface="Calibri"/>
              </a:rPr>
              <a:t>  </a:t>
            </a:r>
            <a:r>
              <a:rPr sz="1992" b="1" dirty="0">
                <a:latin typeface="Calibri"/>
                <a:cs typeface="Calibri"/>
              </a:rPr>
              <a:t>sayısı</a:t>
            </a:r>
            <a:r>
              <a:rPr sz="1992" b="1" spc="446" dirty="0">
                <a:latin typeface="Calibri"/>
                <a:cs typeface="Calibri"/>
              </a:rPr>
              <a:t>  </a:t>
            </a:r>
            <a:r>
              <a:rPr sz="1992" b="1" spc="-14" dirty="0">
                <a:latin typeface="Calibri"/>
                <a:cs typeface="Calibri"/>
              </a:rPr>
              <a:t>belirleyerek 	</a:t>
            </a:r>
            <a:r>
              <a:rPr sz="1992" b="1" dirty="0">
                <a:latin typeface="Calibri"/>
                <a:cs typeface="Calibri"/>
              </a:rPr>
              <a:t>başlanır</a:t>
            </a:r>
            <a:r>
              <a:rPr sz="1992" dirty="0">
                <a:latin typeface="Calibri"/>
                <a:cs typeface="Calibri"/>
              </a:rPr>
              <a:t>.</a:t>
            </a:r>
            <a:r>
              <a:rPr sz="1992" spc="69" dirty="0">
                <a:latin typeface="Calibri"/>
                <a:cs typeface="Calibri"/>
              </a:rPr>
              <a:t> </a:t>
            </a:r>
            <a:r>
              <a:rPr sz="1992" dirty="0">
                <a:latin typeface="Calibri"/>
                <a:cs typeface="Calibri"/>
              </a:rPr>
              <a:t>Bu</a:t>
            </a:r>
            <a:r>
              <a:rPr sz="1992" spc="82" dirty="0">
                <a:latin typeface="Calibri"/>
                <a:cs typeface="Calibri"/>
              </a:rPr>
              <a:t> </a:t>
            </a:r>
            <a:r>
              <a:rPr sz="1992" dirty="0">
                <a:latin typeface="Calibri"/>
                <a:cs typeface="Calibri"/>
              </a:rPr>
              <a:t>sayı</a:t>
            </a:r>
            <a:r>
              <a:rPr sz="1992" spc="82" dirty="0">
                <a:latin typeface="Calibri"/>
                <a:cs typeface="Calibri"/>
              </a:rPr>
              <a:t> </a:t>
            </a:r>
            <a:r>
              <a:rPr sz="1992" dirty="0">
                <a:latin typeface="Calibri"/>
                <a:cs typeface="Calibri"/>
              </a:rPr>
              <a:t>için</a:t>
            </a:r>
            <a:r>
              <a:rPr sz="1992" spc="82" dirty="0">
                <a:latin typeface="Calibri"/>
                <a:cs typeface="Calibri"/>
              </a:rPr>
              <a:t> </a:t>
            </a:r>
            <a:r>
              <a:rPr sz="1992" dirty="0">
                <a:latin typeface="Calibri"/>
                <a:cs typeface="Calibri"/>
              </a:rPr>
              <a:t>bir</a:t>
            </a:r>
            <a:r>
              <a:rPr sz="1992" spc="82" dirty="0">
                <a:latin typeface="Calibri"/>
                <a:cs typeface="Calibri"/>
              </a:rPr>
              <a:t> </a:t>
            </a:r>
            <a:r>
              <a:rPr sz="1992" dirty="0">
                <a:latin typeface="Calibri"/>
                <a:cs typeface="Calibri"/>
              </a:rPr>
              <a:t>standart</a:t>
            </a:r>
            <a:r>
              <a:rPr sz="1992" spc="82" dirty="0">
                <a:latin typeface="Calibri"/>
                <a:cs typeface="Calibri"/>
              </a:rPr>
              <a:t> </a:t>
            </a:r>
            <a:r>
              <a:rPr sz="1992" dirty="0">
                <a:latin typeface="Calibri"/>
                <a:cs typeface="Calibri"/>
              </a:rPr>
              <a:t>yoktur.</a:t>
            </a:r>
            <a:r>
              <a:rPr sz="1992" spc="69" dirty="0">
                <a:latin typeface="Calibri"/>
                <a:cs typeface="Calibri"/>
              </a:rPr>
              <a:t> </a:t>
            </a:r>
            <a:r>
              <a:rPr sz="1992" dirty="0">
                <a:latin typeface="Calibri"/>
                <a:cs typeface="Calibri"/>
              </a:rPr>
              <a:t>Genel</a:t>
            </a:r>
            <a:r>
              <a:rPr sz="1992" spc="82" dirty="0">
                <a:latin typeface="Calibri"/>
                <a:cs typeface="Calibri"/>
              </a:rPr>
              <a:t> </a:t>
            </a:r>
            <a:r>
              <a:rPr sz="1992" spc="-14" dirty="0">
                <a:latin typeface="Calibri"/>
                <a:cs typeface="Calibri"/>
              </a:rPr>
              <a:t>olarak 	</a:t>
            </a:r>
            <a:r>
              <a:rPr sz="1992" dirty="0">
                <a:latin typeface="Calibri"/>
                <a:cs typeface="Calibri"/>
              </a:rPr>
              <a:t>önerilen</a:t>
            </a:r>
            <a:r>
              <a:rPr sz="1992" spc="385" dirty="0">
                <a:latin typeface="Calibri"/>
                <a:cs typeface="Calibri"/>
              </a:rPr>
              <a:t>  </a:t>
            </a:r>
            <a:r>
              <a:rPr sz="1992" dirty="0">
                <a:latin typeface="Calibri"/>
                <a:cs typeface="Calibri"/>
              </a:rPr>
              <a:t>100</a:t>
            </a:r>
            <a:r>
              <a:rPr sz="1992" spc="385" dirty="0">
                <a:latin typeface="Calibri"/>
                <a:cs typeface="Calibri"/>
              </a:rPr>
              <a:t>  </a:t>
            </a:r>
            <a:r>
              <a:rPr sz="1992" dirty="0">
                <a:latin typeface="Calibri"/>
                <a:cs typeface="Calibri"/>
              </a:rPr>
              <a:t>-</a:t>
            </a:r>
            <a:r>
              <a:rPr sz="1992" spc="378" dirty="0">
                <a:latin typeface="Calibri"/>
                <a:cs typeface="Calibri"/>
              </a:rPr>
              <a:t>  </a:t>
            </a:r>
            <a:r>
              <a:rPr sz="1992" dirty="0">
                <a:latin typeface="Calibri"/>
                <a:cs typeface="Calibri"/>
              </a:rPr>
              <a:t>300</a:t>
            </a:r>
            <a:r>
              <a:rPr sz="1992" spc="385" dirty="0">
                <a:latin typeface="Calibri"/>
                <a:cs typeface="Calibri"/>
              </a:rPr>
              <a:t>  </a:t>
            </a:r>
            <a:r>
              <a:rPr sz="1992" dirty="0">
                <a:latin typeface="Calibri"/>
                <a:cs typeface="Calibri"/>
              </a:rPr>
              <a:t>aralığında</a:t>
            </a:r>
            <a:r>
              <a:rPr sz="1992" spc="392" dirty="0">
                <a:latin typeface="Calibri"/>
                <a:cs typeface="Calibri"/>
              </a:rPr>
              <a:t>  </a:t>
            </a:r>
            <a:r>
              <a:rPr sz="1992" dirty="0">
                <a:latin typeface="Calibri"/>
                <a:cs typeface="Calibri"/>
              </a:rPr>
              <a:t>bir</a:t>
            </a:r>
            <a:r>
              <a:rPr sz="1992" spc="392" dirty="0">
                <a:latin typeface="Calibri"/>
                <a:cs typeface="Calibri"/>
              </a:rPr>
              <a:t>  </a:t>
            </a:r>
            <a:r>
              <a:rPr sz="1992" spc="-14" dirty="0">
                <a:latin typeface="Calibri"/>
                <a:cs typeface="Calibri"/>
              </a:rPr>
              <a:t>büyüklüktür. 	</a:t>
            </a:r>
            <a:r>
              <a:rPr sz="1992" dirty="0">
                <a:latin typeface="Calibri"/>
                <a:cs typeface="Calibri"/>
              </a:rPr>
              <a:t>Büyüklük</a:t>
            </a:r>
            <a:r>
              <a:rPr sz="1992" spc="124" dirty="0">
                <a:latin typeface="Calibri"/>
                <a:cs typeface="Calibri"/>
              </a:rPr>
              <a:t> </a:t>
            </a:r>
            <a:r>
              <a:rPr sz="1992" dirty="0">
                <a:latin typeface="Calibri"/>
                <a:cs typeface="Calibri"/>
              </a:rPr>
              <a:t>seçiminde</a:t>
            </a:r>
            <a:r>
              <a:rPr sz="1992" spc="144" dirty="0">
                <a:latin typeface="Calibri"/>
                <a:cs typeface="Calibri"/>
              </a:rPr>
              <a:t> </a:t>
            </a:r>
            <a:r>
              <a:rPr sz="1992" dirty="0">
                <a:latin typeface="Calibri"/>
                <a:cs typeface="Calibri"/>
              </a:rPr>
              <a:t>yapılan</a:t>
            </a:r>
            <a:r>
              <a:rPr sz="1992" spc="151" dirty="0">
                <a:latin typeface="Calibri"/>
                <a:cs typeface="Calibri"/>
              </a:rPr>
              <a:t> </a:t>
            </a:r>
            <a:r>
              <a:rPr sz="1992" dirty="0">
                <a:latin typeface="Calibri"/>
                <a:cs typeface="Calibri"/>
              </a:rPr>
              <a:t>işlemlerin</a:t>
            </a:r>
            <a:r>
              <a:rPr sz="1992" spc="151" dirty="0">
                <a:latin typeface="Calibri"/>
                <a:cs typeface="Calibri"/>
              </a:rPr>
              <a:t> </a:t>
            </a:r>
            <a:r>
              <a:rPr sz="1992" dirty="0">
                <a:latin typeface="Calibri"/>
                <a:cs typeface="Calibri"/>
              </a:rPr>
              <a:t>karmaşıklığı</a:t>
            </a:r>
            <a:r>
              <a:rPr sz="1992" spc="131" dirty="0">
                <a:latin typeface="Calibri"/>
                <a:cs typeface="Calibri"/>
              </a:rPr>
              <a:t> </a:t>
            </a:r>
            <a:r>
              <a:rPr sz="1992" spc="-34" dirty="0">
                <a:latin typeface="Calibri"/>
                <a:cs typeface="Calibri"/>
              </a:rPr>
              <a:t>ve 	</a:t>
            </a:r>
            <a:r>
              <a:rPr sz="1992" dirty="0">
                <a:latin typeface="Calibri"/>
                <a:cs typeface="Calibri"/>
              </a:rPr>
              <a:t>aramanın</a:t>
            </a:r>
            <a:r>
              <a:rPr sz="1992" spc="364" dirty="0">
                <a:latin typeface="Calibri"/>
                <a:cs typeface="Calibri"/>
              </a:rPr>
              <a:t>   </a:t>
            </a:r>
            <a:r>
              <a:rPr sz="1992" dirty="0">
                <a:latin typeface="Calibri"/>
                <a:cs typeface="Calibri"/>
              </a:rPr>
              <a:t>derinliği</a:t>
            </a:r>
            <a:r>
              <a:rPr sz="1992" spc="364" dirty="0">
                <a:latin typeface="Calibri"/>
                <a:cs typeface="Calibri"/>
              </a:rPr>
              <a:t>   </a:t>
            </a:r>
            <a:r>
              <a:rPr sz="1992" dirty="0">
                <a:latin typeface="Calibri"/>
                <a:cs typeface="Calibri"/>
              </a:rPr>
              <a:t>önemlidir.</a:t>
            </a:r>
            <a:r>
              <a:rPr sz="1992" spc="364" dirty="0">
                <a:latin typeface="Calibri"/>
                <a:cs typeface="Calibri"/>
              </a:rPr>
              <a:t>   </a:t>
            </a:r>
            <a:r>
              <a:rPr sz="1992" dirty="0">
                <a:latin typeface="Calibri"/>
                <a:cs typeface="Calibri"/>
              </a:rPr>
              <a:t>Populasyon</a:t>
            </a:r>
            <a:r>
              <a:rPr sz="1992" spc="364" dirty="0">
                <a:latin typeface="Calibri"/>
                <a:cs typeface="Calibri"/>
              </a:rPr>
              <a:t>   </a:t>
            </a:r>
            <a:r>
              <a:rPr sz="1992" spc="-34" dirty="0">
                <a:latin typeface="Calibri"/>
                <a:cs typeface="Calibri"/>
              </a:rPr>
              <a:t>bu 	</a:t>
            </a:r>
            <a:r>
              <a:rPr sz="1992" dirty="0">
                <a:latin typeface="Calibri"/>
                <a:cs typeface="Calibri"/>
              </a:rPr>
              <a:t>işlemden</a:t>
            </a:r>
            <a:r>
              <a:rPr sz="1992" spc="55" dirty="0">
                <a:latin typeface="Calibri"/>
                <a:cs typeface="Calibri"/>
              </a:rPr>
              <a:t> </a:t>
            </a:r>
            <a:r>
              <a:rPr sz="1992" dirty="0">
                <a:latin typeface="Calibri"/>
                <a:cs typeface="Calibri"/>
              </a:rPr>
              <a:t>sonra</a:t>
            </a:r>
            <a:r>
              <a:rPr sz="1992" spc="69" dirty="0">
                <a:latin typeface="Calibri"/>
                <a:cs typeface="Calibri"/>
              </a:rPr>
              <a:t> </a:t>
            </a:r>
            <a:r>
              <a:rPr sz="1992" dirty="0">
                <a:latin typeface="Calibri"/>
                <a:cs typeface="Calibri"/>
              </a:rPr>
              <a:t>rasgele</a:t>
            </a:r>
            <a:r>
              <a:rPr sz="1992" spc="89" dirty="0">
                <a:latin typeface="Calibri"/>
                <a:cs typeface="Calibri"/>
              </a:rPr>
              <a:t> </a:t>
            </a:r>
            <a:r>
              <a:rPr sz="1992" spc="-14" dirty="0">
                <a:latin typeface="Calibri"/>
                <a:cs typeface="Calibri"/>
              </a:rPr>
              <a:t>oluşturulur.</a:t>
            </a:r>
            <a:endParaRPr sz="1992">
              <a:latin typeface="Calibri"/>
              <a:cs typeface="Calibri"/>
            </a:endParaRPr>
          </a:p>
          <a:p>
            <a:pPr marL="274774" marR="8723" indent="-258201" algn="just">
              <a:lnSpc>
                <a:spcPct val="82000"/>
              </a:lnSpc>
              <a:spcBef>
                <a:spcPts val="1120"/>
              </a:spcBef>
              <a:buFont typeface="Arial MT"/>
              <a:buChar char="•"/>
              <a:tabLst>
                <a:tab pos="276519" algn="l"/>
                <a:tab pos="1984481" algn="l"/>
                <a:tab pos="4269034" algn="l"/>
              </a:tabLst>
            </a:pPr>
            <a:r>
              <a:rPr sz="1992" b="1" dirty="0">
                <a:latin typeface="Calibri"/>
                <a:cs typeface="Calibri"/>
              </a:rPr>
              <a:t>2.</a:t>
            </a:r>
            <a:r>
              <a:rPr sz="1992" b="1" spc="206" dirty="0">
                <a:latin typeface="Calibri"/>
                <a:cs typeface="Calibri"/>
              </a:rPr>
              <a:t>  </a:t>
            </a:r>
            <a:r>
              <a:rPr sz="1992" b="1" dirty="0">
                <a:latin typeface="Calibri"/>
                <a:cs typeface="Calibri"/>
              </a:rPr>
              <a:t>Adım:</a:t>
            </a:r>
            <a:r>
              <a:rPr sz="1992" b="1" spc="213" dirty="0">
                <a:latin typeface="Calibri"/>
                <a:cs typeface="Calibri"/>
              </a:rPr>
              <a:t>  </a:t>
            </a:r>
            <a:r>
              <a:rPr sz="1992" dirty="0">
                <a:latin typeface="Calibri"/>
                <a:cs typeface="Calibri"/>
              </a:rPr>
              <a:t>Her</a:t>
            </a:r>
            <a:r>
              <a:rPr sz="1992" spc="206" dirty="0">
                <a:latin typeface="Calibri"/>
                <a:cs typeface="Calibri"/>
              </a:rPr>
              <a:t>  </a:t>
            </a:r>
            <a:r>
              <a:rPr sz="1992" b="1" dirty="0">
                <a:latin typeface="Calibri"/>
                <a:cs typeface="Calibri"/>
              </a:rPr>
              <a:t>kromozomun</a:t>
            </a:r>
            <a:r>
              <a:rPr sz="1992" b="1" spc="199" dirty="0">
                <a:latin typeface="Calibri"/>
                <a:cs typeface="Calibri"/>
              </a:rPr>
              <a:t>  </a:t>
            </a:r>
            <a:r>
              <a:rPr sz="1992" b="1" dirty="0">
                <a:latin typeface="Calibri"/>
                <a:cs typeface="Calibri"/>
              </a:rPr>
              <a:t>ne</a:t>
            </a:r>
            <a:r>
              <a:rPr sz="1992" b="1" spc="206" dirty="0">
                <a:latin typeface="Calibri"/>
                <a:cs typeface="Calibri"/>
              </a:rPr>
              <a:t>  </a:t>
            </a:r>
            <a:r>
              <a:rPr sz="1992" b="1" dirty="0">
                <a:latin typeface="Calibri"/>
                <a:cs typeface="Calibri"/>
              </a:rPr>
              <a:t>kadar</a:t>
            </a:r>
            <a:r>
              <a:rPr sz="1992" b="1" spc="213" dirty="0">
                <a:latin typeface="Calibri"/>
                <a:cs typeface="Calibri"/>
              </a:rPr>
              <a:t>  </a:t>
            </a:r>
            <a:r>
              <a:rPr sz="1992" b="1" dirty="0">
                <a:latin typeface="Calibri"/>
                <a:cs typeface="Calibri"/>
              </a:rPr>
              <a:t>iyi</a:t>
            </a:r>
            <a:r>
              <a:rPr sz="1992" b="1" spc="192" dirty="0">
                <a:latin typeface="Calibri"/>
                <a:cs typeface="Calibri"/>
              </a:rPr>
              <a:t>  </a:t>
            </a:r>
            <a:r>
              <a:rPr sz="1992" b="1" spc="-14" dirty="0">
                <a:latin typeface="Calibri"/>
                <a:cs typeface="Calibri"/>
              </a:rPr>
              <a:t>olduğu 	</a:t>
            </a:r>
            <a:r>
              <a:rPr sz="1992" dirty="0">
                <a:latin typeface="Calibri"/>
                <a:cs typeface="Calibri"/>
              </a:rPr>
              <a:t>bulunur.</a:t>
            </a:r>
            <a:r>
              <a:rPr sz="1992" spc="185" dirty="0">
                <a:latin typeface="Calibri"/>
                <a:cs typeface="Calibri"/>
              </a:rPr>
              <a:t> </a:t>
            </a:r>
            <a:r>
              <a:rPr sz="1992" dirty="0">
                <a:latin typeface="Calibri"/>
                <a:cs typeface="Calibri"/>
              </a:rPr>
              <a:t>Kromozomların</a:t>
            </a:r>
            <a:r>
              <a:rPr sz="1992" spc="185" dirty="0">
                <a:latin typeface="Calibri"/>
                <a:cs typeface="Calibri"/>
              </a:rPr>
              <a:t> </a:t>
            </a:r>
            <a:r>
              <a:rPr sz="1992" dirty="0">
                <a:latin typeface="Calibri"/>
                <a:cs typeface="Calibri"/>
              </a:rPr>
              <a:t>ne</a:t>
            </a:r>
            <a:r>
              <a:rPr sz="1992" spc="179" dirty="0">
                <a:latin typeface="Calibri"/>
                <a:cs typeface="Calibri"/>
              </a:rPr>
              <a:t> </a:t>
            </a:r>
            <a:r>
              <a:rPr sz="1992" dirty="0">
                <a:latin typeface="Calibri"/>
                <a:cs typeface="Calibri"/>
              </a:rPr>
              <a:t>kadar</a:t>
            </a:r>
            <a:r>
              <a:rPr sz="1992" spc="179" dirty="0">
                <a:latin typeface="Calibri"/>
                <a:cs typeface="Calibri"/>
              </a:rPr>
              <a:t> </a:t>
            </a:r>
            <a:r>
              <a:rPr sz="1992" dirty="0">
                <a:latin typeface="Calibri"/>
                <a:cs typeface="Calibri"/>
              </a:rPr>
              <a:t>iyi</a:t>
            </a:r>
            <a:r>
              <a:rPr sz="1992" spc="144" dirty="0">
                <a:latin typeface="Calibri"/>
                <a:cs typeface="Calibri"/>
              </a:rPr>
              <a:t> </a:t>
            </a:r>
            <a:r>
              <a:rPr sz="1992" dirty="0">
                <a:latin typeface="Calibri"/>
                <a:cs typeface="Calibri"/>
              </a:rPr>
              <a:t>olduğunu</a:t>
            </a:r>
            <a:r>
              <a:rPr sz="1992" spc="185" dirty="0">
                <a:latin typeface="Calibri"/>
                <a:cs typeface="Calibri"/>
              </a:rPr>
              <a:t> </a:t>
            </a:r>
            <a:r>
              <a:rPr sz="1992" spc="-14" dirty="0">
                <a:latin typeface="Calibri"/>
                <a:cs typeface="Calibri"/>
              </a:rPr>
              <a:t>bulan 	</a:t>
            </a:r>
            <a:r>
              <a:rPr sz="1992" dirty="0">
                <a:latin typeface="Calibri"/>
                <a:cs typeface="Calibri"/>
              </a:rPr>
              <a:t>fonksiyona</a:t>
            </a:r>
            <a:r>
              <a:rPr sz="1992" spc="254" dirty="0">
                <a:latin typeface="Calibri"/>
                <a:cs typeface="Calibri"/>
              </a:rPr>
              <a:t> </a:t>
            </a:r>
            <a:r>
              <a:rPr sz="1992" b="1" dirty="0">
                <a:latin typeface="Calibri"/>
                <a:cs typeface="Calibri"/>
              </a:rPr>
              <a:t>uygunluk</a:t>
            </a:r>
            <a:r>
              <a:rPr sz="1992" b="1" spc="295" dirty="0">
                <a:latin typeface="Calibri"/>
                <a:cs typeface="Calibri"/>
              </a:rPr>
              <a:t> </a:t>
            </a:r>
            <a:r>
              <a:rPr sz="1992" b="1" dirty="0">
                <a:latin typeface="Calibri"/>
                <a:cs typeface="Calibri"/>
              </a:rPr>
              <a:t>fonksiyonu</a:t>
            </a:r>
            <a:r>
              <a:rPr sz="1992" b="1" spc="268" dirty="0">
                <a:latin typeface="Calibri"/>
                <a:cs typeface="Calibri"/>
              </a:rPr>
              <a:t> </a:t>
            </a:r>
            <a:r>
              <a:rPr sz="1992" dirty="0">
                <a:latin typeface="Calibri"/>
                <a:cs typeface="Calibri"/>
              </a:rPr>
              <a:t>denir.</a:t>
            </a:r>
            <a:r>
              <a:rPr sz="1992" spc="268" dirty="0">
                <a:latin typeface="Calibri"/>
                <a:cs typeface="Calibri"/>
              </a:rPr>
              <a:t> </a:t>
            </a:r>
            <a:r>
              <a:rPr sz="1992" dirty="0">
                <a:latin typeface="Calibri"/>
                <a:cs typeface="Calibri"/>
              </a:rPr>
              <a:t>Bu</a:t>
            </a:r>
            <a:r>
              <a:rPr sz="1992" spc="280" dirty="0">
                <a:latin typeface="Calibri"/>
                <a:cs typeface="Calibri"/>
              </a:rPr>
              <a:t> </a:t>
            </a:r>
            <a:r>
              <a:rPr sz="1992" spc="-14" dirty="0">
                <a:latin typeface="Calibri"/>
                <a:cs typeface="Calibri"/>
              </a:rPr>
              <a:t>fonksiyon 	işletilerek</a:t>
            </a:r>
            <a:r>
              <a:rPr sz="1992" dirty="0">
                <a:latin typeface="Calibri"/>
                <a:cs typeface="Calibri"/>
              </a:rPr>
              <a:t>	</a:t>
            </a:r>
            <a:r>
              <a:rPr sz="1992" spc="-14" dirty="0">
                <a:latin typeface="Calibri"/>
                <a:cs typeface="Calibri"/>
              </a:rPr>
              <a:t>kromozomların</a:t>
            </a:r>
            <a:r>
              <a:rPr sz="1992" dirty="0">
                <a:latin typeface="Calibri"/>
                <a:cs typeface="Calibri"/>
              </a:rPr>
              <a:t>	</a:t>
            </a:r>
            <a:r>
              <a:rPr sz="1992" spc="-14" dirty="0">
                <a:latin typeface="Calibri"/>
                <a:cs typeface="Calibri"/>
              </a:rPr>
              <a:t>uygunluklarının 	</a:t>
            </a:r>
            <a:r>
              <a:rPr sz="1992" dirty="0">
                <a:latin typeface="Calibri"/>
                <a:cs typeface="Calibri"/>
              </a:rPr>
              <a:t>bulunmasına</a:t>
            </a:r>
            <a:r>
              <a:rPr sz="1992" spc="165" dirty="0">
                <a:latin typeface="Calibri"/>
                <a:cs typeface="Calibri"/>
              </a:rPr>
              <a:t> </a:t>
            </a:r>
            <a:r>
              <a:rPr sz="1992" dirty="0">
                <a:latin typeface="Calibri"/>
                <a:cs typeface="Calibri"/>
              </a:rPr>
              <a:t>ise</a:t>
            </a:r>
            <a:r>
              <a:rPr sz="1992" spc="185" dirty="0">
                <a:latin typeface="Calibri"/>
                <a:cs typeface="Calibri"/>
              </a:rPr>
              <a:t> </a:t>
            </a:r>
            <a:r>
              <a:rPr sz="1992" b="1" dirty="0">
                <a:latin typeface="Calibri"/>
                <a:cs typeface="Calibri"/>
              </a:rPr>
              <a:t>hesaplama</a:t>
            </a:r>
            <a:r>
              <a:rPr sz="1992" b="1" spc="172" dirty="0">
                <a:latin typeface="Calibri"/>
                <a:cs typeface="Calibri"/>
              </a:rPr>
              <a:t> </a:t>
            </a:r>
            <a:r>
              <a:rPr sz="1992" dirty="0">
                <a:latin typeface="Calibri"/>
                <a:cs typeface="Calibri"/>
              </a:rPr>
              <a:t>(evalution)</a:t>
            </a:r>
            <a:r>
              <a:rPr sz="1992" spc="179" dirty="0">
                <a:latin typeface="Calibri"/>
                <a:cs typeface="Calibri"/>
              </a:rPr>
              <a:t> </a:t>
            </a:r>
            <a:r>
              <a:rPr sz="1992" dirty="0">
                <a:latin typeface="Calibri"/>
                <a:cs typeface="Calibri"/>
              </a:rPr>
              <a:t>adı</a:t>
            </a:r>
            <a:r>
              <a:rPr sz="1992" spc="165" dirty="0">
                <a:latin typeface="Calibri"/>
                <a:cs typeface="Calibri"/>
              </a:rPr>
              <a:t> </a:t>
            </a:r>
            <a:r>
              <a:rPr sz="1992" dirty="0">
                <a:latin typeface="Calibri"/>
                <a:cs typeface="Calibri"/>
              </a:rPr>
              <a:t>verilir.</a:t>
            </a:r>
            <a:r>
              <a:rPr sz="1992" spc="165" dirty="0">
                <a:latin typeface="Calibri"/>
                <a:cs typeface="Calibri"/>
              </a:rPr>
              <a:t> </a:t>
            </a:r>
            <a:r>
              <a:rPr sz="1992" spc="-34" dirty="0">
                <a:latin typeface="Calibri"/>
                <a:cs typeface="Calibri"/>
              </a:rPr>
              <a:t>Bu 	</a:t>
            </a:r>
            <a:r>
              <a:rPr sz="1992" dirty="0">
                <a:latin typeface="Calibri"/>
                <a:cs typeface="Calibri"/>
              </a:rPr>
              <a:t>fonksiyon</a:t>
            </a:r>
            <a:r>
              <a:rPr sz="1992" spc="460" dirty="0">
                <a:latin typeface="Calibri"/>
                <a:cs typeface="Calibri"/>
              </a:rPr>
              <a:t>     </a:t>
            </a:r>
            <a:r>
              <a:rPr sz="1992" dirty="0">
                <a:latin typeface="Calibri"/>
                <a:cs typeface="Calibri"/>
              </a:rPr>
              <a:t>genetik</a:t>
            </a:r>
            <a:r>
              <a:rPr sz="1992" spc="680" dirty="0">
                <a:latin typeface="Calibri"/>
                <a:cs typeface="Calibri"/>
              </a:rPr>
              <a:t>    </a:t>
            </a:r>
            <a:r>
              <a:rPr sz="1992" dirty="0">
                <a:latin typeface="Calibri"/>
                <a:cs typeface="Calibri"/>
              </a:rPr>
              <a:t>algoritmanın</a:t>
            </a:r>
            <a:r>
              <a:rPr sz="1992" spc="680" dirty="0">
                <a:latin typeface="Calibri"/>
                <a:cs typeface="Calibri"/>
              </a:rPr>
              <a:t>    </a:t>
            </a:r>
            <a:r>
              <a:rPr sz="1992" spc="-14" dirty="0">
                <a:latin typeface="Calibri"/>
                <a:cs typeface="Calibri"/>
              </a:rPr>
              <a:t>beynini 	</a:t>
            </a:r>
            <a:r>
              <a:rPr sz="1992" dirty="0">
                <a:latin typeface="Calibri"/>
                <a:cs typeface="Calibri"/>
              </a:rPr>
              <a:t>oluşturmaktadır.</a:t>
            </a:r>
            <a:r>
              <a:rPr sz="1992" spc="653" dirty="0">
                <a:latin typeface="Calibri"/>
                <a:cs typeface="Calibri"/>
              </a:rPr>
              <a:t> </a:t>
            </a:r>
            <a:r>
              <a:rPr sz="1992" dirty="0">
                <a:latin typeface="Calibri"/>
                <a:cs typeface="Calibri"/>
              </a:rPr>
              <a:t>GA</a:t>
            </a:r>
            <a:r>
              <a:rPr sz="1992" spc="665" dirty="0">
                <a:latin typeface="Calibri"/>
                <a:cs typeface="Calibri"/>
              </a:rPr>
              <a:t> </a:t>
            </a:r>
            <a:r>
              <a:rPr sz="1992" dirty="0">
                <a:latin typeface="Calibri"/>
                <a:cs typeface="Calibri"/>
              </a:rPr>
              <a:t>da</a:t>
            </a:r>
            <a:r>
              <a:rPr sz="1992" spc="665" dirty="0">
                <a:latin typeface="Calibri"/>
                <a:cs typeface="Calibri"/>
              </a:rPr>
              <a:t> </a:t>
            </a:r>
            <a:r>
              <a:rPr sz="1992" dirty="0">
                <a:latin typeface="Calibri"/>
                <a:cs typeface="Calibri"/>
              </a:rPr>
              <a:t>probleme</a:t>
            </a:r>
            <a:r>
              <a:rPr sz="1992" spc="665" dirty="0">
                <a:latin typeface="Calibri"/>
                <a:cs typeface="Calibri"/>
              </a:rPr>
              <a:t> </a:t>
            </a:r>
            <a:r>
              <a:rPr sz="1992" dirty="0">
                <a:latin typeface="Calibri"/>
                <a:cs typeface="Calibri"/>
              </a:rPr>
              <a:t>özel</a:t>
            </a:r>
            <a:r>
              <a:rPr sz="1992" spc="665" dirty="0">
                <a:latin typeface="Calibri"/>
                <a:cs typeface="Calibri"/>
              </a:rPr>
              <a:t> </a:t>
            </a:r>
            <a:r>
              <a:rPr sz="1992" dirty="0">
                <a:latin typeface="Calibri"/>
                <a:cs typeface="Calibri"/>
              </a:rPr>
              <a:t>çalışan</a:t>
            </a:r>
            <a:r>
              <a:rPr sz="1992" spc="631" dirty="0">
                <a:latin typeface="Calibri"/>
                <a:cs typeface="Calibri"/>
              </a:rPr>
              <a:t> </a:t>
            </a:r>
            <a:r>
              <a:rPr sz="1992" spc="-34" dirty="0">
                <a:latin typeface="Calibri"/>
                <a:cs typeface="Calibri"/>
              </a:rPr>
              <a:t>tek 	</a:t>
            </a:r>
            <a:r>
              <a:rPr sz="1992" dirty="0">
                <a:latin typeface="Calibri"/>
                <a:cs typeface="Calibri"/>
              </a:rPr>
              <a:t>kısım</a:t>
            </a:r>
            <a:r>
              <a:rPr sz="1992" spc="96" dirty="0">
                <a:latin typeface="Calibri"/>
                <a:cs typeface="Calibri"/>
              </a:rPr>
              <a:t> </a:t>
            </a:r>
            <a:r>
              <a:rPr sz="1992" dirty="0">
                <a:latin typeface="Calibri"/>
                <a:cs typeface="Calibri"/>
              </a:rPr>
              <a:t>bu</a:t>
            </a:r>
            <a:r>
              <a:rPr sz="1992" spc="103" dirty="0">
                <a:latin typeface="Calibri"/>
                <a:cs typeface="Calibri"/>
              </a:rPr>
              <a:t> </a:t>
            </a:r>
            <a:r>
              <a:rPr sz="1992" dirty="0">
                <a:latin typeface="Calibri"/>
                <a:cs typeface="Calibri"/>
              </a:rPr>
              <a:t>fonksiyondır.</a:t>
            </a:r>
            <a:r>
              <a:rPr sz="1992" spc="89" dirty="0">
                <a:latin typeface="Calibri"/>
                <a:cs typeface="Calibri"/>
              </a:rPr>
              <a:t> </a:t>
            </a:r>
            <a:r>
              <a:rPr sz="1992" dirty="0">
                <a:latin typeface="Calibri"/>
                <a:cs typeface="Calibri"/>
              </a:rPr>
              <a:t>Çoğu</a:t>
            </a:r>
            <a:r>
              <a:rPr sz="1992" spc="76" dirty="0">
                <a:latin typeface="Calibri"/>
                <a:cs typeface="Calibri"/>
              </a:rPr>
              <a:t> </a:t>
            </a:r>
            <a:r>
              <a:rPr sz="1992" dirty="0">
                <a:latin typeface="Calibri"/>
                <a:cs typeface="Calibri"/>
              </a:rPr>
              <a:t>zaman</a:t>
            </a:r>
            <a:r>
              <a:rPr sz="1992" spc="103" dirty="0">
                <a:latin typeface="Calibri"/>
                <a:cs typeface="Calibri"/>
              </a:rPr>
              <a:t> </a:t>
            </a:r>
            <a:r>
              <a:rPr sz="1992" dirty="0">
                <a:latin typeface="Calibri"/>
                <a:cs typeface="Calibri"/>
              </a:rPr>
              <a:t>GA</a:t>
            </a:r>
            <a:r>
              <a:rPr sz="1992" spc="96" dirty="0">
                <a:latin typeface="Calibri"/>
                <a:cs typeface="Calibri"/>
              </a:rPr>
              <a:t> </a:t>
            </a:r>
            <a:r>
              <a:rPr sz="1992" dirty="0">
                <a:latin typeface="Calibri"/>
                <a:cs typeface="Calibri"/>
              </a:rPr>
              <a:t>nın</a:t>
            </a:r>
            <a:r>
              <a:rPr sz="1992" spc="110" dirty="0">
                <a:latin typeface="Calibri"/>
                <a:cs typeface="Calibri"/>
              </a:rPr>
              <a:t> </a:t>
            </a:r>
            <a:r>
              <a:rPr sz="1992" dirty="0">
                <a:latin typeface="Calibri"/>
                <a:cs typeface="Calibri"/>
              </a:rPr>
              <a:t>başarısı</a:t>
            </a:r>
            <a:r>
              <a:rPr sz="1992" spc="82" dirty="0">
                <a:latin typeface="Calibri"/>
                <a:cs typeface="Calibri"/>
              </a:rPr>
              <a:t> </a:t>
            </a:r>
            <a:r>
              <a:rPr sz="1992" spc="-34" dirty="0">
                <a:latin typeface="Calibri"/>
                <a:cs typeface="Calibri"/>
              </a:rPr>
              <a:t>bu 	</a:t>
            </a:r>
            <a:r>
              <a:rPr sz="1992" dirty="0">
                <a:latin typeface="Calibri"/>
                <a:cs typeface="Calibri"/>
              </a:rPr>
              <a:t>fonksiyonun</a:t>
            </a:r>
            <a:r>
              <a:rPr sz="1992" spc="549" dirty="0">
                <a:latin typeface="Calibri"/>
                <a:cs typeface="Calibri"/>
              </a:rPr>
              <a:t>  </a:t>
            </a:r>
            <a:r>
              <a:rPr sz="1992" dirty="0">
                <a:latin typeface="Calibri"/>
                <a:cs typeface="Calibri"/>
              </a:rPr>
              <a:t>verimli</a:t>
            </a:r>
            <a:r>
              <a:rPr sz="1992" spc="536" dirty="0">
                <a:latin typeface="Calibri"/>
                <a:cs typeface="Calibri"/>
              </a:rPr>
              <a:t>  </a:t>
            </a:r>
            <a:r>
              <a:rPr sz="1992" dirty="0">
                <a:latin typeface="Calibri"/>
                <a:cs typeface="Calibri"/>
              </a:rPr>
              <a:t>ve</a:t>
            </a:r>
            <a:r>
              <a:rPr sz="1992" spc="549" dirty="0">
                <a:latin typeface="Calibri"/>
                <a:cs typeface="Calibri"/>
              </a:rPr>
              <a:t>  </a:t>
            </a:r>
            <a:r>
              <a:rPr sz="1992" dirty="0">
                <a:latin typeface="Calibri"/>
                <a:cs typeface="Calibri"/>
              </a:rPr>
              <a:t>hassas</a:t>
            </a:r>
            <a:r>
              <a:rPr sz="1992" spc="549" dirty="0">
                <a:latin typeface="Calibri"/>
                <a:cs typeface="Calibri"/>
              </a:rPr>
              <a:t>  </a:t>
            </a:r>
            <a:r>
              <a:rPr sz="1992" dirty="0">
                <a:latin typeface="Calibri"/>
                <a:cs typeface="Calibri"/>
              </a:rPr>
              <a:t>olmasına</a:t>
            </a:r>
            <a:r>
              <a:rPr sz="1992" spc="549" dirty="0">
                <a:latin typeface="Calibri"/>
                <a:cs typeface="Calibri"/>
              </a:rPr>
              <a:t>  </a:t>
            </a:r>
            <a:r>
              <a:rPr sz="1992" spc="-14" dirty="0">
                <a:latin typeface="Calibri"/>
                <a:cs typeface="Calibri"/>
              </a:rPr>
              <a:t>bağlı 	olmaktadır.</a:t>
            </a:r>
            <a:endParaRPr sz="1992">
              <a:latin typeface="Calibri"/>
              <a:cs typeface="Calibri"/>
            </a:endParaRPr>
          </a:p>
        </p:txBody>
      </p:sp>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6273" y="364158"/>
            <a:ext cx="11462727" cy="715180"/>
          </a:xfrm>
          <a:prstGeom prst="rect">
            <a:avLst/>
          </a:prstGeom>
        </p:spPr>
        <p:txBody>
          <a:bodyPr vert="horz" wrap="square" lIns="0" tIns="17446" rIns="0" bIns="0" rtlCol="0">
            <a:spAutoFit/>
          </a:bodyPr>
          <a:lstStyle/>
          <a:p>
            <a:pPr marL="17446">
              <a:spcBef>
                <a:spcPts val="137"/>
              </a:spcBef>
            </a:pPr>
            <a:r>
              <a:rPr sz="4533" dirty="0"/>
              <a:t>Genetic</a:t>
            </a:r>
            <a:r>
              <a:rPr sz="4533" spc="-157" dirty="0"/>
              <a:t> </a:t>
            </a:r>
            <a:r>
              <a:rPr sz="4533" dirty="0"/>
              <a:t>algorithm</a:t>
            </a:r>
            <a:r>
              <a:rPr sz="4533" spc="-172" dirty="0"/>
              <a:t> </a:t>
            </a:r>
            <a:r>
              <a:rPr sz="4533" dirty="0"/>
              <a:t>(Genetik</a:t>
            </a:r>
            <a:r>
              <a:rPr sz="4533" spc="-157" dirty="0"/>
              <a:t> </a:t>
            </a:r>
            <a:r>
              <a:rPr sz="4533" spc="-14" dirty="0"/>
              <a:t>Algoritmalar)</a:t>
            </a:r>
            <a:endParaRPr sz="4533" dirty="0"/>
          </a:p>
        </p:txBody>
      </p:sp>
      <p:pic>
        <p:nvPicPr>
          <p:cNvPr id="3" name="object 3"/>
          <p:cNvPicPr/>
          <p:nvPr/>
        </p:nvPicPr>
        <p:blipFill>
          <a:blip r:embed="rId2" cstate="print"/>
          <a:stretch>
            <a:fillRect/>
          </a:stretch>
        </p:blipFill>
        <p:spPr>
          <a:xfrm>
            <a:off x="856273" y="1467950"/>
            <a:ext cx="12197142" cy="3849285"/>
          </a:xfrm>
          <a:prstGeom prst="rect">
            <a:avLst/>
          </a:prstGeom>
        </p:spPr>
      </p:pic>
      <p:pic>
        <p:nvPicPr>
          <p:cNvPr id="4" name="object 4"/>
          <p:cNvPicPr/>
          <p:nvPr/>
        </p:nvPicPr>
        <p:blipFill>
          <a:blip r:embed="rId3" cstate="print"/>
          <a:stretch>
            <a:fillRect/>
          </a:stretch>
        </p:blipFill>
        <p:spPr>
          <a:xfrm>
            <a:off x="896051" y="5743278"/>
            <a:ext cx="5152289" cy="967948"/>
          </a:xfrm>
          <a:prstGeom prst="rect">
            <a:avLst/>
          </a:prstGeom>
        </p:spPr>
      </p:pic>
      <p:pic>
        <p:nvPicPr>
          <p:cNvPr id="5" name="object 5"/>
          <p:cNvPicPr/>
          <p:nvPr/>
        </p:nvPicPr>
        <p:blipFill>
          <a:blip r:embed="rId4" cstate="print"/>
          <a:stretch>
            <a:fillRect/>
          </a:stretch>
        </p:blipFill>
        <p:spPr>
          <a:xfrm>
            <a:off x="12601231" y="73798"/>
            <a:ext cx="1102358" cy="11158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8443" y="2306913"/>
            <a:ext cx="4979405" cy="3112878"/>
          </a:xfrm>
          <a:prstGeom prst="rect">
            <a:avLst/>
          </a:prstGeom>
        </p:spPr>
      </p:pic>
      <p:sp>
        <p:nvSpPr>
          <p:cNvPr id="3" name="object 3"/>
          <p:cNvSpPr txBox="1">
            <a:spLocks noGrp="1"/>
          </p:cNvSpPr>
          <p:nvPr>
            <p:ph type="title"/>
          </p:nvPr>
        </p:nvSpPr>
        <p:spPr>
          <a:xfrm>
            <a:off x="889001" y="364158"/>
            <a:ext cx="11506200" cy="715180"/>
          </a:xfrm>
          <a:prstGeom prst="rect">
            <a:avLst/>
          </a:prstGeom>
        </p:spPr>
        <p:txBody>
          <a:bodyPr vert="horz" wrap="square" lIns="0" tIns="17446" rIns="0" bIns="0" rtlCol="0">
            <a:spAutoFit/>
          </a:bodyPr>
          <a:lstStyle/>
          <a:p>
            <a:pPr marL="17446">
              <a:spcBef>
                <a:spcPts val="137"/>
              </a:spcBef>
            </a:pPr>
            <a:r>
              <a:rPr sz="4533" dirty="0"/>
              <a:t>Artifical</a:t>
            </a:r>
            <a:r>
              <a:rPr sz="4533" spc="-172" dirty="0"/>
              <a:t> </a:t>
            </a:r>
            <a:r>
              <a:rPr sz="4533" dirty="0"/>
              <a:t>Neural</a:t>
            </a:r>
            <a:r>
              <a:rPr sz="4533" spc="-172" dirty="0"/>
              <a:t> </a:t>
            </a:r>
            <a:r>
              <a:rPr sz="4533" spc="-14" dirty="0"/>
              <a:t>Networks</a:t>
            </a:r>
            <a:r>
              <a:rPr sz="4533" spc="-144" dirty="0"/>
              <a:t> </a:t>
            </a:r>
            <a:r>
              <a:rPr sz="4533" spc="-41" dirty="0"/>
              <a:t>(Yapay</a:t>
            </a:r>
            <a:r>
              <a:rPr sz="4533" spc="-157" dirty="0"/>
              <a:t> </a:t>
            </a:r>
            <a:r>
              <a:rPr sz="4533" dirty="0"/>
              <a:t>Sinir</a:t>
            </a:r>
            <a:r>
              <a:rPr sz="4533" spc="-172" dirty="0"/>
              <a:t> </a:t>
            </a:r>
            <a:r>
              <a:rPr sz="4533" spc="-14" dirty="0"/>
              <a:t>Ağları)</a:t>
            </a:r>
            <a:endParaRPr sz="4533" dirty="0"/>
          </a:p>
        </p:txBody>
      </p:sp>
      <p:sp>
        <p:nvSpPr>
          <p:cNvPr id="4" name="object 4"/>
          <p:cNvSpPr txBox="1"/>
          <p:nvPr/>
        </p:nvSpPr>
        <p:spPr>
          <a:xfrm>
            <a:off x="1037701" y="1186334"/>
            <a:ext cx="7241155" cy="5400664"/>
          </a:xfrm>
          <a:prstGeom prst="rect">
            <a:avLst/>
          </a:prstGeom>
        </p:spPr>
        <p:txBody>
          <a:bodyPr vert="horz" wrap="square" lIns="0" tIns="135210" rIns="0" bIns="0" rtlCol="0">
            <a:spAutoFit/>
          </a:bodyPr>
          <a:lstStyle/>
          <a:p>
            <a:pPr marL="275647" indent="-258201" algn="just">
              <a:spcBef>
                <a:spcPts val="1065"/>
              </a:spcBef>
              <a:buFont typeface="Arial MT"/>
              <a:buChar char="•"/>
              <a:tabLst>
                <a:tab pos="275647" algn="l"/>
              </a:tabLst>
            </a:pPr>
            <a:r>
              <a:rPr sz="1992" b="1" dirty="0">
                <a:latin typeface="Calibri"/>
                <a:cs typeface="Calibri"/>
              </a:rPr>
              <a:t>İnsan</a:t>
            </a:r>
            <a:r>
              <a:rPr sz="1992" b="1" spc="82" dirty="0">
                <a:latin typeface="Calibri"/>
                <a:cs typeface="Calibri"/>
              </a:rPr>
              <a:t> </a:t>
            </a:r>
            <a:r>
              <a:rPr sz="1992" b="1" spc="-14" dirty="0">
                <a:latin typeface="Calibri"/>
                <a:cs typeface="Calibri"/>
              </a:rPr>
              <a:t>beyni:</a:t>
            </a:r>
            <a:endParaRPr sz="1992">
              <a:latin typeface="Calibri"/>
              <a:cs typeface="Calibri"/>
            </a:endParaRPr>
          </a:p>
          <a:p>
            <a:pPr marL="274774" marR="6978" indent="-258201" algn="just">
              <a:lnSpc>
                <a:spcPts val="2212"/>
              </a:lnSpc>
              <a:spcBef>
                <a:spcPts val="1159"/>
              </a:spcBef>
              <a:buFont typeface="Arial MT"/>
              <a:buChar char="•"/>
              <a:tabLst>
                <a:tab pos="276519" algn="l"/>
              </a:tabLst>
            </a:pPr>
            <a:r>
              <a:rPr sz="1992" dirty="0">
                <a:latin typeface="Calibri"/>
                <a:cs typeface="Calibri"/>
              </a:rPr>
              <a:t>Beynin</a:t>
            </a:r>
            <a:r>
              <a:rPr sz="1992" spc="357" dirty="0">
                <a:latin typeface="Calibri"/>
                <a:cs typeface="Calibri"/>
              </a:rPr>
              <a:t> </a:t>
            </a:r>
            <a:r>
              <a:rPr sz="1992" dirty="0">
                <a:latin typeface="Calibri"/>
                <a:cs typeface="Calibri"/>
              </a:rPr>
              <a:t>nasıl</a:t>
            </a:r>
            <a:r>
              <a:rPr sz="1992" spc="330" dirty="0">
                <a:latin typeface="Calibri"/>
                <a:cs typeface="Calibri"/>
              </a:rPr>
              <a:t> </a:t>
            </a:r>
            <a:r>
              <a:rPr sz="1992" dirty="0">
                <a:latin typeface="Calibri"/>
                <a:cs typeface="Calibri"/>
              </a:rPr>
              <a:t>çalıştığını</a:t>
            </a:r>
            <a:r>
              <a:rPr sz="1992" spc="349" dirty="0">
                <a:latin typeface="Calibri"/>
                <a:cs typeface="Calibri"/>
              </a:rPr>
              <a:t> </a:t>
            </a:r>
            <a:r>
              <a:rPr sz="1992" dirty="0">
                <a:latin typeface="Calibri"/>
                <a:cs typeface="Calibri"/>
              </a:rPr>
              <a:t>daha</a:t>
            </a:r>
            <a:r>
              <a:rPr sz="1992" spc="349" dirty="0">
                <a:latin typeface="Calibri"/>
                <a:cs typeface="Calibri"/>
              </a:rPr>
              <a:t> </a:t>
            </a:r>
            <a:r>
              <a:rPr sz="1992" dirty="0">
                <a:latin typeface="Calibri"/>
                <a:cs typeface="Calibri"/>
              </a:rPr>
              <a:t>yeni</a:t>
            </a:r>
            <a:r>
              <a:rPr sz="1992" spc="371" dirty="0">
                <a:latin typeface="Calibri"/>
                <a:cs typeface="Calibri"/>
              </a:rPr>
              <a:t> </a:t>
            </a:r>
            <a:r>
              <a:rPr sz="1992" dirty="0">
                <a:latin typeface="Calibri"/>
                <a:cs typeface="Calibri"/>
              </a:rPr>
              <a:t>anlamaya</a:t>
            </a:r>
            <a:r>
              <a:rPr sz="1992" spc="349" dirty="0">
                <a:latin typeface="Calibri"/>
                <a:cs typeface="Calibri"/>
              </a:rPr>
              <a:t> </a:t>
            </a:r>
            <a:r>
              <a:rPr sz="1992" dirty="0">
                <a:latin typeface="Calibri"/>
                <a:cs typeface="Calibri"/>
              </a:rPr>
              <a:t>başladık;</a:t>
            </a:r>
            <a:r>
              <a:rPr sz="1992" spc="357" dirty="0">
                <a:latin typeface="Calibri"/>
                <a:cs typeface="Calibri"/>
              </a:rPr>
              <a:t> </a:t>
            </a:r>
            <a:r>
              <a:rPr sz="1992" dirty="0">
                <a:latin typeface="Calibri"/>
                <a:cs typeface="Calibri"/>
              </a:rPr>
              <a:t>daha</a:t>
            </a:r>
            <a:r>
              <a:rPr sz="1992" spc="349" dirty="0">
                <a:latin typeface="Calibri"/>
                <a:cs typeface="Calibri"/>
              </a:rPr>
              <a:t> </a:t>
            </a:r>
            <a:r>
              <a:rPr sz="1992" spc="-14" dirty="0">
                <a:latin typeface="Calibri"/>
                <a:cs typeface="Calibri"/>
              </a:rPr>
              <a:t>yolun 	</a:t>
            </a:r>
            <a:r>
              <a:rPr sz="1992" dirty="0">
                <a:latin typeface="Calibri"/>
                <a:cs typeface="Calibri"/>
              </a:rPr>
              <a:t>başındayız.</a:t>
            </a:r>
            <a:r>
              <a:rPr sz="1992" spc="172" dirty="0">
                <a:latin typeface="Calibri"/>
                <a:cs typeface="Calibri"/>
              </a:rPr>
              <a:t>  </a:t>
            </a:r>
            <a:r>
              <a:rPr sz="1992" dirty="0">
                <a:latin typeface="Calibri"/>
                <a:cs typeface="Calibri"/>
              </a:rPr>
              <a:t>Akıllı</a:t>
            </a:r>
            <a:r>
              <a:rPr sz="1992" spc="185" dirty="0">
                <a:latin typeface="Calibri"/>
                <a:cs typeface="Calibri"/>
              </a:rPr>
              <a:t>  </a:t>
            </a:r>
            <a:r>
              <a:rPr sz="1992" dirty="0">
                <a:latin typeface="Calibri"/>
                <a:cs typeface="Calibri"/>
              </a:rPr>
              <a:t>makineler</a:t>
            </a:r>
            <a:r>
              <a:rPr sz="1992" spc="172" dirty="0">
                <a:latin typeface="Calibri"/>
                <a:cs typeface="Calibri"/>
              </a:rPr>
              <a:t>  </a:t>
            </a:r>
            <a:r>
              <a:rPr sz="1992" dirty="0">
                <a:latin typeface="Calibri"/>
                <a:cs typeface="Calibri"/>
              </a:rPr>
              <a:t>yapmanın</a:t>
            </a:r>
            <a:r>
              <a:rPr sz="1992" spc="172" dirty="0">
                <a:latin typeface="Calibri"/>
                <a:cs typeface="Calibri"/>
              </a:rPr>
              <a:t>  </a:t>
            </a:r>
            <a:r>
              <a:rPr sz="1992" dirty="0">
                <a:latin typeface="Calibri"/>
                <a:cs typeface="Calibri"/>
              </a:rPr>
              <a:t>bir</a:t>
            </a:r>
            <a:r>
              <a:rPr sz="1992" spc="172" dirty="0">
                <a:latin typeface="Calibri"/>
                <a:cs typeface="Calibri"/>
              </a:rPr>
              <a:t>  </a:t>
            </a:r>
            <a:r>
              <a:rPr sz="1992" dirty="0">
                <a:latin typeface="Calibri"/>
                <a:cs typeface="Calibri"/>
              </a:rPr>
              <a:t>yolu,</a:t>
            </a:r>
            <a:r>
              <a:rPr sz="1992" spc="179" dirty="0">
                <a:latin typeface="Calibri"/>
                <a:cs typeface="Calibri"/>
              </a:rPr>
              <a:t>  </a:t>
            </a:r>
            <a:r>
              <a:rPr sz="1992" dirty="0">
                <a:latin typeface="Calibri"/>
                <a:cs typeface="Calibri"/>
              </a:rPr>
              <a:t>insan</a:t>
            </a:r>
            <a:r>
              <a:rPr sz="1992" spc="179" dirty="0">
                <a:latin typeface="Calibri"/>
                <a:cs typeface="Calibri"/>
              </a:rPr>
              <a:t>  </a:t>
            </a:r>
            <a:r>
              <a:rPr sz="1992" spc="-14" dirty="0">
                <a:latin typeface="Calibri"/>
                <a:cs typeface="Calibri"/>
              </a:rPr>
              <a:t>beynini 	</a:t>
            </a:r>
            <a:r>
              <a:rPr sz="1992" dirty="0">
                <a:latin typeface="Calibri"/>
                <a:cs typeface="Calibri"/>
              </a:rPr>
              <a:t>özellikle</a:t>
            </a:r>
            <a:r>
              <a:rPr sz="1992" spc="82" dirty="0">
                <a:latin typeface="Calibri"/>
                <a:cs typeface="Calibri"/>
              </a:rPr>
              <a:t> </a:t>
            </a:r>
            <a:r>
              <a:rPr sz="1992" dirty="0">
                <a:latin typeface="Calibri"/>
                <a:cs typeface="Calibri"/>
              </a:rPr>
              <a:t>organizasyonel</a:t>
            </a:r>
            <a:r>
              <a:rPr sz="1992" spc="55" dirty="0">
                <a:latin typeface="Calibri"/>
                <a:cs typeface="Calibri"/>
              </a:rPr>
              <a:t> </a:t>
            </a:r>
            <a:r>
              <a:rPr sz="1992" dirty="0">
                <a:latin typeface="Calibri"/>
                <a:cs typeface="Calibri"/>
              </a:rPr>
              <a:t>prensiplerini</a:t>
            </a:r>
            <a:r>
              <a:rPr sz="1992" spc="62" dirty="0">
                <a:latin typeface="Calibri"/>
                <a:cs typeface="Calibri"/>
              </a:rPr>
              <a:t> </a:t>
            </a:r>
            <a:r>
              <a:rPr sz="1992" dirty="0">
                <a:latin typeface="Calibri"/>
                <a:cs typeface="Calibri"/>
              </a:rPr>
              <a:t>taklit</a:t>
            </a:r>
            <a:r>
              <a:rPr sz="1992" spc="27" dirty="0">
                <a:latin typeface="Calibri"/>
                <a:cs typeface="Calibri"/>
              </a:rPr>
              <a:t> </a:t>
            </a:r>
            <a:r>
              <a:rPr sz="1992" dirty="0">
                <a:latin typeface="Calibri"/>
                <a:cs typeface="Calibri"/>
              </a:rPr>
              <a:t>etmeye</a:t>
            </a:r>
            <a:r>
              <a:rPr sz="1992" spc="21" dirty="0">
                <a:latin typeface="Calibri"/>
                <a:cs typeface="Calibri"/>
              </a:rPr>
              <a:t> </a:t>
            </a:r>
            <a:r>
              <a:rPr sz="1992" spc="-14" dirty="0">
                <a:latin typeface="Calibri"/>
                <a:cs typeface="Calibri"/>
              </a:rPr>
              <a:t>çalışmaktır.</a:t>
            </a:r>
            <a:endParaRPr sz="1992">
              <a:latin typeface="Calibri"/>
              <a:cs typeface="Calibri"/>
            </a:endParaRPr>
          </a:p>
          <a:p>
            <a:pPr marL="275647" indent="-258201">
              <a:spcBef>
                <a:spcPts val="893"/>
              </a:spcBef>
              <a:buFont typeface="Arial MT"/>
              <a:buChar char="•"/>
              <a:tabLst>
                <a:tab pos="275647" algn="l"/>
              </a:tabLst>
            </a:pPr>
            <a:r>
              <a:rPr sz="1992" b="1" dirty="0">
                <a:latin typeface="Calibri"/>
                <a:cs typeface="Calibri"/>
              </a:rPr>
              <a:t>Beyindeki</a:t>
            </a:r>
            <a:r>
              <a:rPr sz="1992" b="1" spc="124" dirty="0">
                <a:latin typeface="Calibri"/>
                <a:cs typeface="Calibri"/>
              </a:rPr>
              <a:t> </a:t>
            </a:r>
            <a:r>
              <a:rPr sz="1992" b="1" dirty="0">
                <a:latin typeface="Calibri"/>
                <a:cs typeface="Calibri"/>
              </a:rPr>
              <a:t>Biyolojik</a:t>
            </a:r>
            <a:r>
              <a:rPr sz="1992" b="1" spc="157" dirty="0">
                <a:latin typeface="Calibri"/>
                <a:cs typeface="Calibri"/>
              </a:rPr>
              <a:t> </a:t>
            </a:r>
            <a:r>
              <a:rPr sz="1992" b="1" spc="-14" dirty="0">
                <a:latin typeface="Calibri"/>
                <a:cs typeface="Calibri"/>
              </a:rPr>
              <a:t>Nöronlar:</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İnsan</a:t>
            </a:r>
            <a:r>
              <a:rPr sz="1992" spc="48" dirty="0">
                <a:latin typeface="Calibri"/>
                <a:cs typeface="Calibri"/>
              </a:rPr>
              <a:t> </a:t>
            </a:r>
            <a:r>
              <a:rPr sz="1992" dirty="0">
                <a:latin typeface="Calibri"/>
                <a:cs typeface="Calibri"/>
              </a:rPr>
              <a:t>beyni</a:t>
            </a:r>
            <a:r>
              <a:rPr sz="1992" spc="69" dirty="0">
                <a:latin typeface="Calibri"/>
                <a:cs typeface="Calibri"/>
              </a:rPr>
              <a:t> </a:t>
            </a:r>
            <a:r>
              <a:rPr sz="1992" dirty="0">
                <a:latin typeface="Calibri"/>
                <a:cs typeface="Calibri"/>
              </a:rPr>
              <a:t>yaklaşık</a:t>
            </a:r>
            <a:r>
              <a:rPr sz="1992" spc="48" dirty="0">
                <a:latin typeface="Calibri"/>
                <a:cs typeface="Calibri"/>
              </a:rPr>
              <a:t> </a:t>
            </a:r>
            <a:r>
              <a:rPr sz="1992" dirty="0">
                <a:latin typeface="Calibri"/>
                <a:cs typeface="Calibri"/>
              </a:rPr>
              <a:t>100</a:t>
            </a:r>
            <a:r>
              <a:rPr sz="1992" spc="69" dirty="0">
                <a:latin typeface="Calibri"/>
                <a:cs typeface="Calibri"/>
              </a:rPr>
              <a:t> </a:t>
            </a:r>
            <a:r>
              <a:rPr sz="1992" dirty="0">
                <a:latin typeface="Calibri"/>
                <a:cs typeface="Calibri"/>
              </a:rPr>
              <a:t>milyar</a:t>
            </a:r>
            <a:r>
              <a:rPr sz="1992" spc="69" dirty="0">
                <a:latin typeface="Calibri"/>
                <a:cs typeface="Calibri"/>
              </a:rPr>
              <a:t> </a:t>
            </a:r>
            <a:r>
              <a:rPr sz="1992" dirty="0">
                <a:latin typeface="Calibri"/>
                <a:cs typeface="Calibri"/>
              </a:rPr>
              <a:t>nörondan</a:t>
            </a:r>
            <a:r>
              <a:rPr sz="1992" spc="76" dirty="0">
                <a:latin typeface="Calibri"/>
                <a:cs typeface="Calibri"/>
              </a:rPr>
              <a:t> </a:t>
            </a:r>
            <a:r>
              <a:rPr sz="1992" spc="-14" dirty="0">
                <a:latin typeface="Calibri"/>
                <a:cs typeface="Calibri"/>
              </a:rPr>
              <a:t>oluşur.</a:t>
            </a:r>
            <a:endParaRPr sz="1992">
              <a:latin typeface="Calibri"/>
              <a:cs typeface="Calibri"/>
            </a:endParaRPr>
          </a:p>
          <a:p>
            <a:pPr marL="275647" indent="-258201">
              <a:spcBef>
                <a:spcPts val="955"/>
              </a:spcBef>
              <a:buFont typeface="Arial MT"/>
              <a:buChar char="•"/>
              <a:tabLst>
                <a:tab pos="275647" algn="l"/>
              </a:tabLst>
            </a:pPr>
            <a:r>
              <a:rPr sz="1992" b="1" dirty="0">
                <a:latin typeface="Calibri"/>
                <a:cs typeface="Calibri"/>
              </a:rPr>
              <a:t>Dendritler:</a:t>
            </a:r>
            <a:r>
              <a:rPr sz="1992" b="1" spc="48" dirty="0">
                <a:latin typeface="Calibri"/>
                <a:cs typeface="Calibri"/>
              </a:rPr>
              <a:t> </a:t>
            </a:r>
            <a:r>
              <a:rPr sz="1992" dirty="0">
                <a:latin typeface="Calibri"/>
                <a:cs typeface="Calibri"/>
              </a:rPr>
              <a:t>hücrelere</a:t>
            </a:r>
            <a:r>
              <a:rPr sz="1992" spc="131" dirty="0">
                <a:latin typeface="Calibri"/>
                <a:cs typeface="Calibri"/>
              </a:rPr>
              <a:t> </a:t>
            </a:r>
            <a:r>
              <a:rPr sz="1992" dirty="0">
                <a:latin typeface="Calibri"/>
                <a:cs typeface="Calibri"/>
              </a:rPr>
              <a:t>elektrik</a:t>
            </a:r>
            <a:r>
              <a:rPr sz="1992" spc="48" dirty="0">
                <a:latin typeface="Calibri"/>
                <a:cs typeface="Calibri"/>
              </a:rPr>
              <a:t> </a:t>
            </a:r>
            <a:r>
              <a:rPr sz="1992" dirty="0">
                <a:latin typeface="Calibri"/>
                <a:cs typeface="Calibri"/>
              </a:rPr>
              <a:t>sinyalleri</a:t>
            </a:r>
            <a:r>
              <a:rPr sz="1992" spc="89" dirty="0">
                <a:latin typeface="Calibri"/>
                <a:cs typeface="Calibri"/>
              </a:rPr>
              <a:t> </a:t>
            </a:r>
            <a:r>
              <a:rPr sz="1992" dirty="0">
                <a:latin typeface="Calibri"/>
                <a:cs typeface="Calibri"/>
              </a:rPr>
              <a:t>taşıyan</a:t>
            </a:r>
            <a:r>
              <a:rPr sz="1992" spc="96" dirty="0">
                <a:latin typeface="Calibri"/>
                <a:cs typeface="Calibri"/>
              </a:rPr>
              <a:t> </a:t>
            </a:r>
            <a:r>
              <a:rPr sz="1992" dirty="0">
                <a:latin typeface="Calibri"/>
                <a:cs typeface="Calibri"/>
              </a:rPr>
              <a:t>sinir</a:t>
            </a:r>
            <a:r>
              <a:rPr sz="1992" spc="89" dirty="0">
                <a:latin typeface="Calibri"/>
                <a:cs typeface="Calibri"/>
              </a:rPr>
              <a:t> </a:t>
            </a:r>
            <a:r>
              <a:rPr sz="1992" spc="-14" dirty="0">
                <a:latin typeface="Calibri"/>
                <a:cs typeface="Calibri"/>
              </a:rPr>
              <a:t>lifleri</a:t>
            </a:r>
            <a:endParaRPr sz="1992">
              <a:latin typeface="Calibri"/>
              <a:cs typeface="Calibri"/>
            </a:endParaRPr>
          </a:p>
          <a:p>
            <a:pPr marL="275647" indent="-258201">
              <a:spcBef>
                <a:spcPts val="941"/>
              </a:spcBef>
              <a:buFont typeface="Arial MT"/>
              <a:buChar char="•"/>
              <a:tabLst>
                <a:tab pos="275647" algn="l"/>
              </a:tabLst>
            </a:pPr>
            <a:r>
              <a:rPr sz="1992" b="1" dirty="0">
                <a:latin typeface="Calibri"/>
                <a:cs typeface="Calibri"/>
              </a:rPr>
              <a:t>Hücre</a:t>
            </a:r>
            <a:r>
              <a:rPr sz="1992" b="1" spc="14" dirty="0">
                <a:latin typeface="Calibri"/>
                <a:cs typeface="Calibri"/>
              </a:rPr>
              <a:t> </a:t>
            </a:r>
            <a:r>
              <a:rPr sz="1992" b="1" dirty="0">
                <a:latin typeface="Calibri"/>
                <a:cs typeface="Calibri"/>
              </a:rPr>
              <a:t>gövdesi:</a:t>
            </a:r>
            <a:r>
              <a:rPr sz="1992" b="1" spc="21" dirty="0">
                <a:latin typeface="Calibri"/>
                <a:cs typeface="Calibri"/>
              </a:rPr>
              <a:t> </a:t>
            </a:r>
            <a:r>
              <a:rPr sz="1992" dirty="0">
                <a:latin typeface="Calibri"/>
                <a:cs typeface="Calibri"/>
              </a:rPr>
              <a:t>girdilerinin</a:t>
            </a:r>
            <a:r>
              <a:rPr sz="1992" spc="137" dirty="0">
                <a:latin typeface="Calibri"/>
                <a:cs typeface="Calibri"/>
              </a:rPr>
              <a:t> </a:t>
            </a:r>
            <a:r>
              <a:rPr sz="1992" dirty="0">
                <a:latin typeface="Calibri"/>
                <a:cs typeface="Calibri"/>
              </a:rPr>
              <a:t>doğrusal</a:t>
            </a:r>
            <a:r>
              <a:rPr sz="1992" spc="103" dirty="0">
                <a:latin typeface="Calibri"/>
                <a:cs typeface="Calibri"/>
              </a:rPr>
              <a:t> </a:t>
            </a:r>
            <a:r>
              <a:rPr sz="1992" dirty="0">
                <a:latin typeface="Calibri"/>
                <a:cs typeface="Calibri"/>
              </a:rPr>
              <a:t>olmayan</a:t>
            </a:r>
            <a:r>
              <a:rPr sz="1992" spc="89" dirty="0">
                <a:latin typeface="Calibri"/>
                <a:cs typeface="Calibri"/>
              </a:rPr>
              <a:t> </a:t>
            </a:r>
            <a:r>
              <a:rPr sz="1992" dirty="0">
                <a:latin typeface="Calibri"/>
                <a:cs typeface="Calibri"/>
              </a:rPr>
              <a:t>bir</a:t>
            </a:r>
            <a:r>
              <a:rPr sz="1992" spc="82" dirty="0">
                <a:latin typeface="Calibri"/>
                <a:cs typeface="Calibri"/>
              </a:rPr>
              <a:t> </a:t>
            </a:r>
            <a:r>
              <a:rPr sz="1992" dirty="0">
                <a:latin typeface="Calibri"/>
                <a:cs typeface="Calibri"/>
              </a:rPr>
              <a:t>işlevini</a:t>
            </a:r>
            <a:r>
              <a:rPr sz="1992" spc="103" dirty="0">
                <a:latin typeface="Calibri"/>
                <a:cs typeface="Calibri"/>
              </a:rPr>
              <a:t> </a:t>
            </a:r>
            <a:r>
              <a:rPr sz="1992" spc="-14" dirty="0">
                <a:latin typeface="Calibri"/>
                <a:cs typeface="Calibri"/>
              </a:rPr>
              <a:t>hesaplar</a:t>
            </a:r>
            <a:endParaRPr sz="1992">
              <a:latin typeface="Calibri"/>
              <a:cs typeface="Calibri"/>
            </a:endParaRPr>
          </a:p>
          <a:p>
            <a:pPr marL="274774" marR="7851" indent="-258201" algn="just">
              <a:lnSpc>
                <a:spcPct val="92200"/>
              </a:lnSpc>
              <a:spcBef>
                <a:spcPts val="1140"/>
              </a:spcBef>
              <a:buFont typeface="Arial MT"/>
              <a:buChar char="•"/>
              <a:tabLst>
                <a:tab pos="276519" algn="l"/>
              </a:tabLst>
            </a:pPr>
            <a:r>
              <a:rPr sz="1992" b="1" dirty="0">
                <a:latin typeface="Calibri"/>
                <a:cs typeface="Calibri"/>
              </a:rPr>
              <a:t>Akson:</a:t>
            </a:r>
            <a:r>
              <a:rPr sz="1992" b="1" spc="280" dirty="0">
                <a:latin typeface="Calibri"/>
                <a:cs typeface="Calibri"/>
              </a:rPr>
              <a:t>  </a:t>
            </a:r>
            <a:r>
              <a:rPr sz="1992" dirty="0">
                <a:latin typeface="Calibri"/>
                <a:cs typeface="Calibri"/>
              </a:rPr>
              <a:t>elektrik</a:t>
            </a:r>
            <a:r>
              <a:rPr sz="1992" spc="295" dirty="0">
                <a:latin typeface="Calibri"/>
                <a:cs typeface="Calibri"/>
              </a:rPr>
              <a:t>  </a:t>
            </a:r>
            <a:r>
              <a:rPr sz="1992" dirty="0">
                <a:latin typeface="Calibri"/>
                <a:cs typeface="Calibri"/>
              </a:rPr>
              <a:t>sinyalini</a:t>
            </a:r>
            <a:r>
              <a:rPr sz="1992" spc="295" dirty="0">
                <a:latin typeface="Calibri"/>
                <a:cs typeface="Calibri"/>
              </a:rPr>
              <a:t>  </a:t>
            </a:r>
            <a:r>
              <a:rPr sz="1992" dirty="0">
                <a:latin typeface="Calibri"/>
                <a:cs typeface="Calibri"/>
              </a:rPr>
              <a:t>hücre</a:t>
            </a:r>
            <a:r>
              <a:rPr sz="1992" spc="309" dirty="0">
                <a:latin typeface="Calibri"/>
                <a:cs typeface="Calibri"/>
              </a:rPr>
              <a:t>  </a:t>
            </a:r>
            <a:r>
              <a:rPr sz="1992" dirty="0">
                <a:latin typeface="Calibri"/>
                <a:cs typeface="Calibri"/>
              </a:rPr>
              <a:t>gövdesinden</a:t>
            </a:r>
            <a:r>
              <a:rPr sz="1992" spc="275" dirty="0">
                <a:latin typeface="Calibri"/>
                <a:cs typeface="Calibri"/>
              </a:rPr>
              <a:t>  </a:t>
            </a:r>
            <a:r>
              <a:rPr sz="1992" dirty="0">
                <a:latin typeface="Calibri"/>
                <a:cs typeface="Calibri"/>
              </a:rPr>
              <a:t>diğer</a:t>
            </a:r>
            <a:r>
              <a:rPr sz="1992" spc="302" dirty="0">
                <a:latin typeface="Calibri"/>
                <a:cs typeface="Calibri"/>
              </a:rPr>
              <a:t>  </a:t>
            </a:r>
            <a:r>
              <a:rPr sz="1992" spc="-14" dirty="0">
                <a:latin typeface="Calibri"/>
                <a:cs typeface="Calibri"/>
              </a:rPr>
              <a:t>nöronlara 	</a:t>
            </a:r>
            <a:r>
              <a:rPr sz="1992" dirty="0">
                <a:latin typeface="Calibri"/>
                <a:cs typeface="Calibri"/>
              </a:rPr>
              <a:t>taşıyan</a:t>
            </a:r>
            <a:r>
              <a:rPr sz="1992" spc="192" dirty="0">
                <a:latin typeface="Calibri"/>
                <a:cs typeface="Calibri"/>
              </a:rPr>
              <a:t>  </a:t>
            </a:r>
            <a:r>
              <a:rPr sz="1992" dirty="0">
                <a:latin typeface="Calibri"/>
                <a:cs typeface="Calibri"/>
              </a:rPr>
              <a:t>tek</a:t>
            </a:r>
            <a:r>
              <a:rPr sz="1992" spc="179" dirty="0">
                <a:latin typeface="Calibri"/>
                <a:cs typeface="Calibri"/>
              </a:rPr>
              <a:t>  </a:t>
            </a:r>
            <a:r>
              <a:rPr sz="1992" dirty="0">
                <a:latin typeface="Calibri"/>
                <a:cs typeface="Calibri"/>
              </a:rPr>
              <a:t>uzun</a:t>
            </a:r>
            <a:r>
              <a:rPr sz="1992" spc="192" dirty="0">
                <a:latin typeface="Calibri"/>
                <a:cs typeface="Calibri"/>
              </a:rPr>
              <a:t>  </a:t>
            </a:r>
            <a:r>
              <a:rPr sz="1992" dirty="0">
                <a:latin typeface="Calibri"/>
                <a:cs typeface="Calibri"/>
              </a:rPr>
              <a:t>lif.</a:t>
            </a:r>
            <a:r>
              <a:rPr sz="1992" spc="185" dirty="0">
                <a:latin typeface="Calibri"/>
                <a:cs typeface="Calibri"/>
              </a:rPr>
              <a:t>  </a:t>
            </a:r>
            <a:r>
              <a:rPr sz="1992" dirty="0">
                <a:latin typeface="Calibri"/>
                <a:cs typeface="Calibri"/>
              </a:rPr>
              <a:t>Nöronun</a:t>
            </a:r>
            <a:r>
              <a:rPr sz="1992" spc="192" dirty="0">
                <a:latin typeface="Calibri"/>
                <a:cs typeface="Calibri"/>
              </a:rPr>
              <a:t>  </a:t>
            </a:r>
            <a:r>
              <a:rPr sz="1992" dirty="0">
                <a:latin typeface="Calibri"/>
                <a:cs typeface="Calibri"/>
              </a:rPr>
              <a:t>aksonu,</a:t>
            </a:r>
            <a:r>
              <a:rPr sz="1992" spc="192" dirty="0">
                <a:latin typeface="Calibri"/>
                <a:cs typeface="Calibri"/>
              </a:rPr>
              <a:t>  </a:t>
            </a:r>
            <a:r>
              <a:rPr sz="1992" dirty="0">
                <a:latin typeface="Calibri"/>
                <a:cs typeface="Calibri"/>
              </a:rPr>
              <a:t>diğer</a:t>
            </a:r>
            <a:r>
              <a:rPr sz="1992" spc="192" dirty="0">
                <a:latin typeface="Calibri"/>
                <a:cs typeface="Calibri"/>
              </a:rPr>
              <a:t>  </a:t>
            </a:r>
            <a:r>
              <a:rPr sz="1992" dirty="0">
                <a:latin typeface="Calibri"/>
                <a:cs typeface="Calibri"/>
              </a:rPr>
              <a:t>birçok</a:t>
            </a:r>
            <a:r>
              <a:rPr sz="1992" spc="192" dirty="0">
                <a:latin typeface="Calibri"/>
                <a:cs typeface="Calibri"/>
              </a:rPr>
              <a:t>  </a:t>
            </a:r>
            <a:r>
              <a:rPr sz="1992" spc="-14" dirty="0">
                <a:latin typeface="Calibri"/>
                <a:cs typeface="Calibri"/>
              </a:rPr>
              <a:t>nöronun 	</a:t>
            </a:r>
            <a:r>
              <a:rPr sz="1992" dirty="0">
                <a:latin typeface="Calibri"/>
                <a:cs typeface="Calibri"/>
              </a:rPr>
              <a:t>dendritlerine</a:t>
            </a:r>
            <a:r>
              <a:rPr sz="1992" spc="529" dirty="0">
                <a:latin typeface="Calibri"/>
                <a:cs typeface="Calibri"/>
              </a:rPr>
              <a:t> </a:t>
            </a:r>
            <a:r>
              <a:rPr sz="1992" dirty="0">
                <a:latin typeface="Calibri"/>
                <a:cs typeface="Calibri"/>
              </a:rPr>
              <a:t>bağlıdır.</a:t>
            </a:r>
            <a:r>
              <a:rPr sz="1992" spc="501" dirty="0">
                <a:latin typeface="Calibri"/>
                <a:cs typeface="Calibri"/>
              </a:rPr>
              <a:t> </a:t>
            </a:r>
            <a:r>
              <a:rPr sz="1992" dirty="0">
                <a:latin typeface="Calibri"/>
                <a:cs typeface="Calibri"/>
              </a:rPr>
              <a:t>Nöronlar,</a:t>
            </a:r>
            <a:r>
              <a:rPr sz="1992" spc="522" dirty="0">
                <a:latin typeface="Calibri"/>
                <a:cs typeface="Calibri"/>
              </a:rPr>
              <a:t> </a:t>
            </a:r>
            <a:r>
              <a:rPr sz="1992" dirty="0">
                <a:latin typeface="Calibri"/>
                <a:cs typeface="Calibri"/>
              </a:rPr>
              <a:t>dendritlerden</a:t>
            </a:r>
            <a:r>
              <a:rPr sz="1992" spc="495" dirty="0">
                <a:latin typeface="Calibri"/>
                <a:cs typeface="Calibri"/>
              </a:rPr>
              <a:t> </a:t>
            </a:r>
            <a:r>
              <a:rPr sz="1992" dirty="0">
                <a:latin typeface="Calibri"/>
                <a:cs typeface="Calibri"/>
              </a:rPr>
              <a:t>elektrik</a:t>
            </a:r>
            <a:r>
              <a:rPr sz="1992" spc="515" dirty="0">
                <a:latin typeface="Calibri"/>
                <a:cs typeface="Calibri"/>
              </a:rPr>
              <a:t> </a:t>
            </a:r>
            <a:r>
              <a:rPr sz="1992" spc="-14" dirty="0">
                <a:latin typeface="Calibri"/>
                <a:cs typeface="Calibri"/>
              </a:rPr>
              <a:t>sinyalleri 	</a:t>
            </a:r>
            <a:r>
              <a:rPr sz="1992" dirty="0">
                <a:latin typeface="Calibri"/>
                <a:cs typeface="Calibri"/>
              </a:rPr>
              <a:t>alır</a:t>
            </a:r>
            <a:r>
              <a:rPr sz="1992" spc="62" dirty="0">
                <a:latin typeface="Calibri"/>
                <a:cs typeface="Calibri"/>
              </a:rPr>
              <a:t> </a:t>
            </a:r>
            <a:r>
              <a:rPr sz="1992" dirty="0">
                <a:latin typeface="Calibri"/>
                <a:cs typeface="Calibri"/>
              </a:rPr>
              <a:t>ve</a:t>
            </a:r>
            <a:r>
              <a:rPr sz="1992" spc="62" dirty="0">
                <a:latin typeface="Calibri"/>
                <a:cs typeface="Calibri"/>
              </a:rPr>
              <a:t> </a:t>
            </a:r>
            <a:r>
              <a:rPr sz="1992" dirty="0">
                <a:latin typeface="Calibri"/>
                <a:cs typeface="Calibri"/>
              </a:rPr>
              <a:t>bunları</a:t>
            </a:r>
            <a:r>
              <a:rPr sz="1992" spc="82" dirty="0">
                <a:latin typeface="Calibri"/>
                <a:cs typeface="Calibri"/>
              </a:rPr>
              <a:t> </a:t>
            </a:r>
            <a:r>
              <a:rPr sz="1992" dirty="0">
                <a:latin typeface="Calibri"/>
                <a:cs typeface="Calibri"/>
              </a:rPr>
              <a:t>aksona</a:t>
            </a:r>
            <a:r>
              <a:rPr sz="1992" spc="41" dirty="0">
                <a:latin typeface="Calibri"/>
                <a:cs typeface="Calibri"/>
              </a:rPr>
              <a:t> </a:t>
            </a:r>
            <a:r>
              <a:rPr sz="1992" spc="-14" dirty="0">
                <a:latin typeface="Calibri"/>
                <a:cs typeface="Calibri"/>
              </a:rPr>
              <a:t>gönderir.</a:t>
            </a:r>
            <a:endParaRPr sz="1992">
              <a:latin typeface="Calibri"/>
              <a:cs typeface="Calibri"/>
            </a:endParaRPr>
          </a:p>
          <a:p>
            <a:pPr marL="274774" marR="7851" indent="-258201" algn="just">
              <a:lnSpc>
                <a:spcPct val="92100"/>
              </a:lnSpc>
              <a:spcBef>
                <a:spcPts val="1125"/>
              </a:spcBef>
              <a:buFont typeface="Arial MT"/>
              <a:buChar char="•"/>
              <a:tabLst>
                <a:tab pos="276519" algn="l"/>
              </a:tabLst>
            </a:pPr>
            <a:r>
              <a:rPr sz="1992" b="1" dirty="0">
                <a:latin typeface="Calibri"/>
                <a:cs typeface="Calibri"/>
              </a:rPr>
              <a:t>Sinaps:</a:t>
            </a:r>
            <a:r>
              <a:rPr sz="1992" b="1" spc="227" dirty="0">
                <a:latin typeface="Calibri"/>
                <a:cs typeface="Calibri"/>
              </a:rPr>
              <a:t>  </a:t>
            </a:r>
            <a:r>
              <a:rPr sz="1992" dirty="0">
                <a:latin typeface="Calibri"/>
                <a:cs typeface="Calibri"/>
              </a:rPr>
              <a:t>gücü</a:t>
            </a:r>
            <a:r>
              <a:rPr sz="1992" spc="240" dirty="0">
                <a:latin typeface="Calibri"/>
                <a:cs typeface="Calibri"/>
              </a:rPr>
              <a:t>  </a:t>
            </a:r>
            <a:r>
              <a:rPr sz="1992" dirty="0">
                <a:latin typeface="Calibri"/>
                <a:cs typeface="Calibri"/>
              </a:rPr>
              <a:t>hücreye</a:t>
            </a:r>
            <a:r>
              <a:rPr sz="1992" spc="240" dirty="0">
                <a:latin typeface="Calibri"/>
                <a:cs typeface="Calibri"/>
              </a:rPr>
              <a:t>  </a:t>
            </a:r>
            <a:r>
              <a:rPr sz="1992" dirty="0">
                <a:latin typeface="Calibri"/>
                <a:cs typeface="Calibri"/>
              </a:rPr>
              <a:t>girişi</a:t>
            </a:r>
            <a:r>
              <a:rPr sz="1992" spc="227" dirty="0">
                <a:latin typeface="Calibri"/>
                <a:cs typeface="Calibri"/>
              </a:rPr>
              <a:t>  </a:t>
            </a:r>
            <a:r>
              <a:rPr sz="1992" dirty="0">
                <a:latin typeface="Calibri"/>
                <a:cs typeface="Calibri"/>
              </a:rPr>
              <a:t>etkileyen</a:t>
            </a:r>
            <a:r>
              <a:rPr sz="1992" spc="220" dirty="0">
                <a:latin typeface="Calibri"/>
                <a:cs typeface="Calibri"/>
              </a:rPr>
              <a:t>  </a:t>
            </a:r>
            <a:r>
              <a:rPr sz="1992" dirty="0">
                <a:latin typeface="Calibri"/>
                <a:cs typeface="Calibri"/>
              </a:rPr>
              <a:t>kimyasal</a:t>
            </a:r>
            <a:r>
              <a:rPr sz="1992" spc="227" dirty="0">
                <a:latin typeface="Calibri"/>
                <a:cs typeface="Calibri"/>
              </a:rPr>
              <a:t>  </a:t>
            </a:r>
            <a:r>
              <a:rPr sz="1992" dirty="0">
                <a:latin typeface="Calibri"/>
                <a:cs typeface="Calibri"/>
              </a:rPr>
              <a:t>bir</a:t>
            </a:r>
            <a:r>
              <a:rPr sz="1992" spc="240" dirty="0">
                <a:latin typeface="Calibri"/>
                <a:cs typeface="Calibri"/>
              </a:rPr>
              <a:t>  </a:t>
            </a:r>
            <a:r>
              <a:rPr sz="1992" spc="-14" dirty="0">
                <a:latin typeface="Calibri"/>
                <a:cs typeface="Calibri"/>
              </a:rPr>
              <a:t>bağlantıyı 	</a:t>
            </a:r>
            <a:r>
              <a:rPr sz="1992" dirty="0">
                <a:latin typeface="Calibri"/>
                <a:cs typeface="Calibri"/>
              </a:rPr>
              <a:t>düzenleyen,</a:t>
            </a:r>
            <a:r>
              <a:rPr sz="1992" spc="323" dirty="0">
                <a:latin typeface="Calibri"/>
                <a:cs typeface="Calibri"/>
              </a:rPr>
              <a:t> </a:t>
            </a:r>
            <a:r>
              <a:rPr sz="1992" dirty="0">
                <a:latin typeface="Calibri"/>
                <a:cs typeface="Calibri"/>
              </a:rPr>
              <a:t>bir</a:t>
            </a:r>
            <a:r>
              <a:rPr sz="1992" spc="330" dirty="0">
                <a:latin typeface="Calibri"/>
                <a:cs typeface="Calibri"/>
              </a:rPr>
              <a:t> </a:t>
            </a:r>
            <a:r>
              <a:rPr sz="1992" dirty="0">
                <a:latin typeface="Calibri"/>
                <a:cs typeface="Calibri"/>
              </a:rPr>
              <a:t>hücrenin</a:t>
            </a:r>
            <a:r>
              <a:rPr sz="1992" spc="337" dirty="0">
                <a:latin typeface="Calibri"/>
                <a:cs typeface="Calibri"/>
              </a:rPr>
              <a:t> </a:t>
            </a:r>
            <a:r>
              <a:rPr sz="1992" dirty="0">
                <a:latin typeface="Calibri"/>
                <a:cs typeface="Calibri"/>
              </a:rPr>
              <a:t>aksonu</a:t>
            </a:r>
            <a:r>
              <a:rPr sz="1992" spc="315" dirty="0">
                <a:latin typeface="Calibri"/>
                <a:cs typeface="Calibri"/>
              </a:rPr>
              <a:t> </a:t>
            </a:r>
            <a:r>
              <a:rPr sz="1992" dirty="0">
                <a:latin typeface="Calibri"/>
                <a:cs typeface="Calibri"/>
              </a:rPr>
              <a:t>ile</a:t>
            </a:r>
            <a:r>
              <a:rPr sz="1992" spc="302" dirty="0">
                <a:latin typeface="Calibri"/>
                <a:cs typeface="Calibri"/>
              </a:rPr>
              <a:t> </a:t>
            </a:r>
            <a:r>
              <a:rPr sz="1992" dirty="0">
                <a:latin typeface="Calibri"/>
                <a:cs typeface="Calibri"/>
              </a:rPr>
              <a:t>diğerinin</a:t>
            </a:r>
            <a:r>
              <a:rPr sz="1992" spc="337" dirty="0">
                <a:latin typeface="Calibri"/>
                <a:cs typeface="Calibri"/>
              </a:rPr>
              <a:t> </a:t>
            </a:r>
            <a:r>
              <a:rPr sz="1992" dirty="0">
                <a:latin typeface="Calibri"/>
                <a:cs typeface="Calibri"/>
              </a:rPr>
              <a:t>dendriti</a:t>
            </a:r>
            <a:r>
              <a:rPr sz="1992" spc="330" dirty="0">
                <a:latin typeface="Calibri"/>
                <a:cs typeface="Calibri"/>
              </a:rPr>
              <a:t> </a:t>
            </a:r>
            <a:r>
              <a:rPr sz="1992" spc="-14" dirty="0">
                <a:latin typeface="Calibri"/>
                <a:cs typeface="Calibri"/>
              </a:rPr>
              <a:t>arasındaki 	</a:t>
            </a:r>
            <a:r>
              <a:rPr sz="1992" dirty="0">
                <a:latin typeface="Calibri"/>
                <a:cs typeface="Calibri"/>
              </a:rPr>
              <a:t>temas</a:t>
            </a:r>
            <a:r>
              <a:rPr sz="1992" spc="55" dirty="0">
                <a:latin typeface="Calibri"/>
                <a:cs typeface="Calibri"/>
              </a:rPr>
              <a:t> </a:t>
            </a:r>
            <a:r>
              <a:rPr sz="1992" spc="-14" dirty="0">
                <a:latin typeface="Calibri"/>
                <a:cs typeface="Calibri"/>
              </a:rPr>
              <a:t>noktası.</a:t>
            </a:r>
            <a:endParaRPr sz="1992">
              <a:latin typeface="Calibri"/>
              <a:cs typeface="Calibri"/>
            </a:endParaRPr>
          </a:p>
        </p:txBody>
      </p:sp>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41051" y="2546905"/>
            <a:ext cx="5071461" cy="2649667"/>
          </a:xfrm>
          <a:prstGeom prst="rect">
            <a:avLst/>
          </a:prstGeom>
        </p:spPr>
      </p:pic>
      <p:sp>
        <p:nvSpPr>
          <p:cNvPr id="3" name="object 3"/>
          <p:cNvSpPr txBox="1">
            <a:spLocks noGrp="1"/>
          </p:cNvSpPr>
          <p:nvPr>
            <p:ph type="title"/>
          </p:nvPr>
        </p:nvSpPr>
        <p:spPr>
          <a:xfrm>
            <a:off x="889001" y="364158"/>
            <a:ext cx="11582400" cy="715180"/>
          </a:xfrm>
          <a:prstGeom prst="rect">
            <a:avLst/>
          </a:prstGeom>
        </p:spPr>
        <p:txBody>
          <a:bodyPr vert="horz" wrap="square" lIns="0" tIns="17446" rIns="0" bIns="0" rtlCol="0">
            <a:spAutoFit/>
          </a:bodyPr>
          <a:lstStyle/>
          <a:p>
            <a:pPr marL="17446">
              <a:spcBef>
                <a:spcPts val="137"/>
              </a:spcBef>
            </a:pPr>
            <a:r>
              <a:rPr sz="4533" dirty="0"/>
              <a:t>Artifical</a:t>
            </a:r>
            <a:r>
              <a:rPr sz="4533" spc="-172" dirty="0"/>
              <a:t> </a:t>
            </a:r>
            <a:r>
              <a:rPr sz="4533" dirty="0"/>
              <a:t>Neural</a:t>
            </a:r>
            <a:r>
              <a:rPr sz="4533" spc="-172" dirty="0"/>
              <a:t> </a:t>
            </a:r>
            <a:r>
              <a:rPr sz="4533" spc="-14" dirty="0"/>
              <a:t>Networks</a:t>
            </a:r>
            <a:r>
              <a:rPr sz="4533" spc="-144" dirty="0"/>
              <a:t> </a:t>
            </a:r>
            <a:r>
              <a:rPr sz="4533" spc="-41" dirty="0"/>
              <a:t>(Yapay</a:t>
            </a:r>
            <a:r>
              <a:rPr sz="4533" spc="-157" dirty="0"/>
              <a:t> </a:t>
            </a:r>
            <a:r>
              <a:rPr sz="4533" dirty="0"/>
              <a:t>Sinir</a:t>
            </a:r>
            <a:r>
              <a:rPr sz="4533" spc="-172" dirty="0"/>
              <a:t> </a:t>
            </a:r>
            <a:r>
              <a:rPr sz="4533" spc="-14" dirty="0"/>
              <a:t>Ağları)</a:t>
            </a:r>
            <a:endParaRPr sz="4533" dirty="0"/>
          </a:p>
        </p:txBody>
      </p:sp>
      <p:sp>
        <p:nvSpPr>
          <p:cNvPr id="4" name="object 4"/>
          <p:cNvSpPr txBox="1">
            <a:spLocks noGrp="1"/>
          </p:cNvSpPr>
          <p:nvPr>
            <p:ph type="body" idx="1"/>
          </p:nvPr>
        </p:nvSpPr>
        <p:spPr>
          <a:xfrm>
            <a:off x="1425530" y="1190644"/>
            <a:ext cx="10263807" cy="4349731"/>
          </a:xfrm>
          <a:prstGeom prst="rect">
            <a:avLst/>
          </a:prstGeom>
        </p:spPr>
        <p:txBody>
          <a:bodyPr vert="horz" wrap="square" lIns="0" tIns="105551" rIns="0" bIns="0" rtlCol="0">
            <a:spAutoFit/>
          </a:bodyPr>
          <a:lstStyle/>
          <a:p>
            <a:pPr marL="275647" indent="-258201">
              <a:spcBef>
                <a:spcPts val="831"/>
              </a:spcBef>
              <a:buFont typeface="Arial MT"/>
              <a:buChar char="•"/>
              <a:tabLst>
                <a:tab pos="275647" algn="l"/>
              </a:tabLst>
            </a:pPr>
            <a:r>
              <a:rPr dirty="0"/>
              <a:t>İnsan</a:t>
            </a:r>
            <a:r>
              <a:rPr spc="89" dirty="0"/>
              <a:t> </a:t>
            </a:r>
            <a:r>
              <a:rPr dirty="0"/>
              <a:t>beyninden</a:t>
            </a:r>
            <a:r>
              <a:rPr spc="96" dirty="0"/>
              <a:t> </a:t>
            </a:r>
            <a:r>
              <a:rPr dirty="0"/>
              <a:t>ilham</a:t>
            </a:r>
            <a:r>
              <a:rPr spc="82" dirty="0"/>
              <a:t> </a:t>
            </a:r>
            <a:r>
              <a:rPr dirty="0"/>
              <a:t>alan</a:t>
            </a:r>
            <a:r>
              <a:rPr spc="144" dirty="0"/>
              <a:t> </a:t>
            </a:r>
            <a:r>
              <a:rPr dirty="0"/>
              <a:t>hesaplama</a:t>
            </a:r>
            <a:r>
              <a:rPr spc="103" dirty="0"/>
              <a:t> </a:t>
            </a:r>
            <a:r>
              <a:rPr dirty="0"/>
              <a:t>model,</a:t>
            </a:r>
            <a:r>
              <a:rPr spc="96" dirty="0"/>
              <a:t> </a:t>
            </a:r>
            <a:r>
              <a:rPr dirty="0"/>
              <a:t>Yapay</a:t>
            </a:r>
            <a:r>
              <a:rPr spc="103" dirty="0"/>
              <a:t> </a:t>
            </a:r>
            <a:r>
              <a:rPr dirty="0"/>
              <a:t>Sinir</a:t>
            </a:r>
            <a:r>
              <a:rPr spc="131" dirty="0"/>
              <a:t> </a:t>
            </a:r>
            <a:r>
              <a:rPr spc="-14" dirty="0"/>
              <a:t>Ağları:</a:t>
            </a:r>
          </a:p>
          <a:p>
            <a:pPr marL="274774" marR="13084" indent="-258201">
              <a:lnSpc>
                <a:spcPts val="1951"/>
              </a:lnSpc>
              <a:spcBef>
                <a:spcPts val="1140"/>
              </a:spcBef>
              <a:buFont typeface="Arial MT"/>
              <a:buChar char="•"/>
              <a:tabLst>
                <a:tab pos="276519" algn="l"/>
              </a:tabLst>
            </a:pPr>
            <a:r>
              <a:rPr b="0" dirty="0">
                <a:latin typeface="Calibri"/>
                <a:cs typeface="Calibri"/>
              </a:rPr>
              <a:t>Basit</a:t>
            </a:r>
            <a:r>
              <a:rPr b="0" spc="495" dirty="0"/>
              <a:t> </a:t>
            </a:r>
            <a:r>
              <a:rPr b="0" dirty="0">
                <a:latin typeface="Calibri"/>
                <a:cs typeface="Calibri"/>
              </a:rPr>
              <a:t>işlem</a:t>
            </a:r>
            <a:r>
              <a:rPr b="0" spc="508" dirty="0"/>
              <a:t> </a:t>
            </a:r>
            <a:r>
              <a:rPr b="0" dirty="0">
                <a:latin typeface="Calibri"/>
                <a:cs typeface="Calibri"/>
              </a:rPr>
              <a:t>birimlerinden</a:t>
            </a:r>
            <a:r>
              <a:rPr b="0" spc="515" dirty="0"/>
              <a:t> </a:t>
            </a:r>
            <a:r>
              <a:rPr b="0" dirty="0">
                <a:latin typeface="Calibri"/>
                <a:cs typeface="Calibri"/>
              </a:rPr>
              <a:t>(nöronlar)</a:t>
            </a:r>
            <a:r>
              <a:rPr b="0" spc="543" dirty="0"/>
              <a:t> </a:t>
            </a:r>
            <a:r>
              <a:rPr b="0" dirty="0">
                <a:latin typeface="Calibri"/>
                <a:cs typeface="Calibri"/>
              </a:rPr>
              <a:t>oluşan</a:t>
            </a:r>
            <a:r>
              <a:rPr b="0" spc="495" dirty="0"/>
              <a:t> </a:t>
            </a:r>
            <a:r>
              <a:rPr b="0" dirty="0">
                <a:latin typeface="Calibri"/>
                <a:cs typeface="Calibri"/>
              </a:rPr>
              <a:t>büyük</a:t>
            </a:r>
            <a:r>
              <a:rPr b="0" spc="522" dirty="0"/>
              <a:t> </a:t>
            </a:r>
            <a:r>
              <a:rPr b="0" dirty="0">
                <a:latin typeface="Calibri"/>
                <a:cs typeface="Calibri"/>
              </a:rPr>
              <a:t>ölçüde</a:t>
            </a:r>
            <a:r>
              <a:rPr b="0" spc="508" dirty="0"/>
              <a:t> </a:t>
            </a:r>
            <a:r>
              <a:rPr b="0" spc="-14" dirty="0"/>
              <a:t>paralel, 	</a:t>
            </a:r>
            <a:r>
              <a:rPr b="0" dirty="0">
                <a:latin typeface="Calibri"/>
                <a:cs typeface="Calibri"/>
              </a:rPr>
              <a:t>dağıtılmış</a:t>
            </a:r>
            <a:r>
              <a:rPr b="0" spc="103" dirty="0"/>
              <a:t> </a:t>
            </a:r>
            <a:r>
              <a:rPr b="0" spc="-14" dirty="0"/>
              <a:t>sistem</a:t>
            </a:r>
          </a:p>
          <a:p>
            <a:pPr marL="274774" marR="10468" indent="-258201">
              <a:lnSpc>
                <a:spcPts val="1964"/>
              </a:lnSpc>
              <a:spcBef>
                <a:spcPts val="1133"/>
              </a:spcBef>
              <a:buFont typeface="Arial MT"/>
              <a:buChar char="•"/>
              <a:tabLst>
                <a:tab pos="276519" algn="l"/>
              </a:tabLst>
            </a:pPr>
            <a:r>
              <a:rPr b="0" dirty="0">
                <a:latin typeface="Calibri"/>
                <a:cs typeface="Calibri"/>
              </a:rPr>
              <a:t>Edinilen</a:t>
            </a:r>
            <a:r>
              <a:rPr b="0" spc="240" dirty="0"/>
              <a:t> </a:t>
            </a:r>
            <a:r>
              <a:rPr b="0" dirty="0">
                <a:latin typeface="Calibri"/>
                <a:cs typeface="Calibri"/>
              </a:rPr>
              <a:t>bilgiyi</a:t>
            </a:r>
            <a:r>
              <a:rPr b="0" spc="206" dirty="0"/>
              <a:t> </a:t>
            </a:r>
            <a:r>
              <a:rPr b="0" dirty="0">
                <a:latin typeface="Calibri"/>
                <a:cs typeface="Calibri"/>
              </a:rPr>
              <a:t>depolamak</a:t>
            </a:r>
            <a:r>
              <a:rPr b="0" spc="240" dirty="0"/>
              <a:t> </a:t>
            </a:r>
            <a:r>
              <a:rPr b="0" dirty="0">
                <a:latin typeface="Calibri"/>
                <a:cs typeface="Calibri"/>
              </a:rPr>
              <a:t>için</a:t>
            </a:r>
            <a:r>
              <a:rPr b="0" spc="227" dirty="0"/>
              <a:t> </a:t>
            </a:r>
            <a:r>
              <a:rPr b="0" dirty="0">
                <a:latin typeface="Calibri"/>
                <a:cs typeface="Calibri"/>
              </a:rPr>
              <a:t>nöronlar</a:t>
            </a:r>
            <a:r>
              <a:rPr b="0" spc="234" dirty="0"/>
              <a:t> </a:t>
            </a:r>
            <a:r>
              <a:rPr b="0" dirty="0">
                <a:latin typeface="Calibri"/>
                <a:cs typeface="Calibri"/>
              </a:rPr>
              <a:t>arasındaki</a:t>
            </a:r>
            <a:r>
              <a:rPr b="0" spc="206" dirty="0"/>
              <a:t> </a:t>
            </a:r>
            <a:r>
              <a:rPr b="0" dirty="0">
                <a:latin typeface="Calibri"/>
                <a:cs typeface="Calibri"/>
              </a:rPr>
              <a:t>sinaptik</a:t>
            </a:r>
            <a:r>
              <a:rPr b="0" spc="220" dirty="0"/>
              <a:t> </a:t>
            </a:r>
            <a:r>
              <a:rPr b="0" spc="-14" dirty="0"/>
              <a:t>bağlantı 	</a:t>
            </a:r>
            <a:r>
              <a:rPr b="0" dirty="0">
                <a:latin typeface="Calibri"/>
                <a:cs typeface="Calibri"/>
              </a:rPr>
              <a:t>güçleri</a:t>
            </a:r>
            <a:r>
              <a:rPr b="0" spc="89" dirty="0"/>
              <a:t> </a:t>
            </a:r>
            <a:r>
              <a:rPr b="0" spc="-14" dirty="0"/>
              <a:t>kullanılır.</a:t>
            </a:r>
          </a:p>
          <a:p>
            <a:pPr marL="274774" marR="11340" indent="-258201">
              <a:lnSpc>
                <a:spcPts val="1964"/>
              </a:lnSpc>
              <a:spcBef>
                <a:spcPts val="1120"/>
              </a:spcBef>
              <a:buFont typeface="Arial MT"/>
              <a:buChar char="•"/>
              <a:tabLst>
                <a:tab pos="276519" algn="l"/>
              </a:tabLst>
            </a:pPr>
            <a:r>
              <a:rPr b="0" dirty="0">
                <a:latin typeface="Calibri"/>
                <a:cs typeface="Calibri"/>
              </a:rPr>
              <a:t>Bilgi,</a:t>
            </a:r>
            <a:r>
              <a:rPr b="0" spc="192" dirty="0"/>
              <a:t>  </a:t>
            </a:r>
            <a:r>
              <a:rPr b="0" dirty="0">
                <a:latin typeface="Calibri"/>
                <a:cs typeface="Calibri"/>
              </a:rPr>
              <a:t>ağ</a:t>
            </a:r>
            <a:r>
              <a:rPr b="0" spc="179" dirty="0"/>
              <a:t>  </a:t>
            </a:r>
            <a:r>
              <a:rPr b="0" dirty="0">
                <a:latin typeface="Calibri"/>
                <a:cs typeface="Calibri"/>
              </a:rPr>
              <a:t>tarafından</a:t>
            </a:r>
            <a:r>
              <a:rPr b="0" spc="185" dirty="0"/>
              <a:t>  </a:t>
            </a:r>
            <a:r>
              <a:rPr b="0" dirty="0">
                <a:latin typeface="Calibri"/>
                <a:cs typeface="Calibri"/>
              </a:rPr>
              <a:t>bir</a:t>
            </a:r>
            <a:r>
              <a:rPr b="0" spc="192" dirty="0"/>
              <a:t>  </a:t>
            </a:r>
            <a:r>
              <a:rPr b="0" dirty="0">
                <a:latin typeface="Calibri"/>
                <a:cs typeface="Calibri"/>
              </a:rPr>
              <a:t>öğrenme</a:t>
            </a:r>
            <a:r>
              <a:rPr b="0" spc="185" dirty="0"/>
              <a:t>  </a:t>
            </a:r>
            <a:r>
              <a:rPr b="0" dirty="0">
                <a:latin typeface="Calibri"/>
                <a:cs typeface="Calibri"/>
              </a:rPr>
              <a:t>süreci</a:t>
            </a:r>
            <a:r>
              <a:rPr b="0" spc="192" dirty="0"/>
              <a:t>  </a:t>
            </a:r>
            <a:r>
              <a:rPr b="0" dirty="0">
                <a:latin typeface="Calibri"/>
                <a:cs typeface="Calibri"/>
              </a:rPr>
              <a:t>aracılığıyla</a:t>
            </a:r>
            <a:r>
              <a:rPr b="0" spc="185" dirty="0"/>
              <a:t>  </a:t>
            </a:r>
            <a:r>
              <a:rPr b="0" spc="-14" dirty="0"/>
              <a:t>çevresinden 	edinilir.</a:t>
            </a:r>
          </a:p>
          <a:p>
            <a:pPr marL="275647" indent="-258201">
              <a:spcBef>
                <a:spcPts val="707"/>
              </a:spcBef>
              <a:buFont typeface="Arial MT"/>
              <a:buChar char="•"/>
              <a:tabLst>
                <a:tab pos="275647" algn="l"/>
              </a:tabLst>
            </a:pPr>
            <a:r>
              <a:rPr b="0" dirty="0">
                <a:latin typeface="Calibri"/>
                <a:cs typeface="Calibri"/>
              </a:rPr>
              <a:t>Örneklerden</a:t>
            </a:r>
            <a:r>
              <a:rPr b="0" spc="89" dirty="0"/>
              <a:t> </a:t>
            </a:r>
            <a:r>
              <a:rPr b="0" dirty="0">
                <a:latin typeface="Calibri"/>
                <a:cs typeface="Calibri"/>
              </a:rPr>
              <a:t>öğrenmek:</a:t>
            </a:r>
            <a:r>
              <a:rPr b="0" spc="103" dirty="0"/>
              <a:t> </a:t>
            </a:r>
            <a:r>
              <a:rPr dirty="0"/>
              <a:t>etiketli</a:t>
            </a:r>
            <a:r>
              <a:rPr spc="48" dirty="0"/>
              <a:t> </a:t>
            </a:r>
            <a:r>
              <a:rPr b="0" dirty="0">
                <a:latin typeface="Calibri"/>
                <a:cs typeface="Calibri"/>
              </a:rPr>
              <a:t>veya</a:t>
            </a:r>
            <a:r>
              <a:rPr b="0" spc="89" dirty="0"/>
              <a:t> </a:t>
            </a:r>
            <a:r>
              <a:rPr spc="-14" dirty="0"/>
              <a:t>etiketsiz</a:t>
            </a:r>
          </a:p>
          <a:p>
            <a:pPr marL="275647" indent="-258201">
              <a:spcBef>
                <a:spcPts val="694"/>
              </a:spcBef>
              <a:buFont typeface="Arial MT"/>
              <a:buChar char="•"/>
              <a:tabLst>
                <a:tab pos="275647" algn="l"/>
              </a:tabLst>
            </a:pPr>
            <a:r>
              <a:rPr dirty="0"/>
              <a:t>Adaptivite</a:t>
            </a:r>
            <a:r>
              <a:rPr b="0" dirty="0">
                <a:latin typeface="Calibri"/>
                <a:cs typeface="Calibri"/>
              </a:rPr>
              <a:t>:</a:t>
            </a:r>
            <a:r>
              <a:rPr b="0" spc="48" dirty="0"/>
              <a:t> </a:t>
            </a:r>
            <a:r>
              <a:rPr b="0" dirty="0">
                <a:latin typeface="Calibri"/>
                <a:cs typeface="Calibri"/>
              </a:rPr>
              <a:t>bir</a:t>
            </a:r>
            <a:r>
              <a:rPr b="0" spc="103" dirty="0"/>
              <a:t> </a:t>
            </a:r>
            <a:r>
              <a:rPr b="0" dirty="0">
                <a:latin typeface="Calibri"/>
                <a:cs typeface="Calibri"/>
              </a:rPr>
              <a:t>şeyler</a:t>
            </a:r>
            <a:r>
              <a:rPr b="0" spc="82" dirty="0"/>
              <a:t> </a:t>
            </a:r>
            <a:r>
              <a:rPr b="0" dirty="0">
                <a:latin typeface="Calibri"/>
                <a:cs typeface="Calibri"/>
              </a:rPr>
              <a:t>öğrenmek</a:t>
            </a:r>
            <a:r>
              <a:rPr b="0" spc="89" dirty="0"/>
              <a:t> </a:t>
            </a:r>
            <a:r>
              <a:rPr b="0" dirty="0">
                <a:latin typeface="Calibri"/>
                <a:cs typeface="Calibri"/>
              </a:rPr>
              <a:t>için</a:t>
            </a:r>
            <a:r>
              <a:rPr b="0" spc="110" dirty="0"/>
              <a:t> </a:t>
            </a:r>
            <a:r>
              <a:rPr b="0" dirty="0">
                <a:latin typeface="Calibri"/>
                <a:cs typeface="Calibri"/>
              </a:rPr>
              <a:t>bağlantı</a:t>
            </a:r>
            <a:r>
              <a:rPr b="0" spc="103" dirty="0"/>
              <a:t> </a:t>
            </a:r>
            <a:r>
              <a:rPr b="0" dirty="0">
                <a:latin typeface="Calibri"/>
                <a:cs typeface="Calibri"/>
              </a:rPr>
              <a:t>güçlerini</a:t>
            </a:r>
            <a:r>
              <a:rPr b="0" spc="124" dirty="0"/>
              <a:t> </a:t>
            </a:r>
            <a:r>
              <a:rPr b="0" spc="-14" dirty="0"/>
              <a:t>değiştirmek</a:t>
            </a:r>
          </a:p>
          <a:p>
            <a:pPr marL="274774" marR="7851" indent="-258201">
              <a:lnSpc>
                <a:spcPts val="1964"/>
              </a:lnSpc>
              <a:spcBef>
                <a:spcPts val="1125"/>
              </a:spcBef>
              <a:buFont typeface="Arial MT"/>
              <a:buChar char="•"/>
              <a:tabLst>
                <a:tab pos="276519" algn="l"/>
                <a:tab pos="1428827" algn="l"/>
                <a:tab pos="2584623" algn="l"/>
                <a:tab pos="3695933" algn="l"/>
                <a:tab pos="4795901" algn="l"/>
                <a:tab pos="6109586" algn="l"/>
              </a:tabLst>
            </a:pPr>
            <a:r>
              <a:rPr spc="-14" dirty="0"/>
              <a:t>Doğrusal</a:t>
            </a:r>
            <a:r>
              <a:rPr dirty="0"/>
              <a:t>	</a:t>
            </a:r>
            <a:r>
              <a:rPr spc="-14" dirty="0"/>
              <a:t>olmama</a:t>
            </a:r>
            <a:r>
              <a:rPr b="0" spc="-14" dirty="0"/>
              <a:t>:</a:t>
            </a:r>
            <a:r>
              <a:rPr b="0" dirty="0">
                <a:latin typeface="Calibri"/>
                <a:cs typeface="Calibri"/>
              </a:rPr>
              <a:t>	</a:t>
            </a:r>
            <a:r>
              <a:rPr b="0" spc="-14" dirty="0"/>
              <a:t>doğrusal</a:t>
            </a:r>
            <a:r>
              <a:rPr b="0" dirty="0">
                <a:latin typeface="Calibri"/>
                <a:cs typeface="Calibri"/>
              </a:rPr>
              <a:t>	</a:t>
            </a:r>
            <a:r>
              <a:rPr b="0" spc="-14" dirty="0"/>
              <a:t>olmayan</a:t>
            </a:r>
            <a:r>
              <a:rPr b="0" dirty="0">
                <a:latin typeface="Calibri"/>
                <a:cs typeface="Calibri"/>
              </a:rPr>
              <a:t>	</a:t>
            </a:r>
            <a:r>
              <a:rPr b="0" spc="-14" dirty="0"/>
              <a:t>aktivasyon</a:t>
            </a:r>
            <a:r>
              <a:rPr b="0" dirty="0">
                <a:latin typeface="Calibri"/>
                <a:cs typeface="Calibri"/>
              </a:rPr>
              <a:t>	</a:t>
            </a:r>
            <a:r>
              <a:rPr b="0" spc="-14" dirty="0"/>
              <a:t>fonksiyonları 	gereklidir</a:t>
            </a:r>
          </a:p>
          <a:p>
            <a:pPr marL="274774" marR="9595" indent="-258201">
              <a:lnSpc>
                <a:spcPts val="1964"/>
              </a:lnSpc>
              <a:spcBef>
                <a:spcPts val="1120"/>
              </a:spcBef>
              <a:buFont typeface="Arial MT"/>
              <a:buChar char="•"/>
              <a:tabLst>
                <a:tab pos="276519" algn="l"/>
              </a:tabLst>
            </a:pPr>
            <a:r>
              <a:rPr dirty="0"/>
              <a:t>Hata</a:t>
            </a:r>
            <a:r>
              <a:rPr spc="213" dirty="0"/>
              <a:t> </a:t>
            </a:r>
            <a:r>
              <a:rPr dirty="0"/>
              <a:t>toleransı</a:t>
            </a:r>
            <a:r>
              <a:rPr b="0" dirty="0">
                <a:latin typeface="Calibri"/>
                <a:cs typeface="Calibri"/>
              </a:rPr>
              <a:t>:</a:t>
            </a:r>
            <a:r>
              <a:rPr b="0" spc="206" dirty="0"/>
              <a:t> </a:t>
            </a:r>
            <a:r>
              <a:rPr b="0" dirty="0">
                <a:latin typeface="Calibri"/>
                <a:cs typeface="Calibri"/>
              </a:rPr>
              <a:t>Nöronlardan</a:t>
            </a:r>
            <a:r>
              <a:rPr b="0" spc="240" dirty="0"/>
              <a:t> </a:t>
            </a:r>
            <a:r>
              <a:rPr b="0" dirty="0">
                <a:latin typeface="Calibri"/>
                <a:cs typeface="Calibri"/>
              </a:rPr>
              <a:t>veya</a:t>
            </a:r>
            <a:r>
              <a:rPr b="0" spc="254" dirty="0"/>
              <a:t> </a:t>
            </a:r>
            <a:r>
              <a:rPr b="0" dirty="0">
                <a:latin typeface="Calibri"/>
                <a:cs typeface="Calibri"/>
              </a:rPr>
              <a:t>bağlantılardan</a:t>
            </a:r>
            <a:r>
              <a:rPr b="0" spc="234" dirty="0"/>
              <a:t> </a:t>
            </a:r>
            <a:r>
              <a:rPr b="0" dirty="0">
                <a:latin typeface="Calibri"/>
                <a:cs typeface="Calibri"/>
              </a:rPr>
              <a:t>biri</a:t>
            </a:r>
            <a:r>
              <a:rPr b="0" spc="227" dirty="0"/>
              <a:t> </a:t>
            </a:r>
            <a:r>
              <a:rPr b="0" dirty="0">
                <a:latin typeface="Calibri"/>
                <a:cs typeface="Calibri"/>
              </a:rPr>
              <a:t>hasar</a:t>
            </a:r>
            <a:r>
              <a:rPr b="0" spc="227" dirty="0"/>
              <a:t> </a:t>
            </a:r>
            <a:r>
              <a:rPr b="0" spc="-14" dirty="0"/>
              <a:t>görürse, 	</a:t>
            </a:r>
            <a:r>
              <a:rPr b="0" dirty="0">
                <a:latin typeface="Calibri"/>
                <a:cs typeface="Calibri"/>
              </a:rPr>
              <a:t>tüm</a:t>
            </a:r>
            <a:r>
              <a:rPr b="0" spc="34" dirty="0"/>
              <a:t> </a:t>
            </a:r>
            <a:r>
              <a:rPr b="0" dirty="0">
                <a:latin typeface="Calibri"/>
                <a:cs typeface="Calibri"/>
              </a:rPr>
              <a:t>ağ</a:t>
            </a:r>
            <a:r>
              <a:rPr b="0" spc="34" dirty="0"/>
              <a:t> </a:t>
            </a:r>
            <a:r>
              <a:rPr b="0" dirty="0">
                <a:latin typeface="Calibri"/>
                <a:cs typeface="Calibri"/>
              </a:rPr>
              <a:t>hala</a:t>
            </a:r>
            <a:r>
              <a:rPr b="0" spc="41" dirty="0"/>
              <a:t> </a:t>
            </a:r>
            <a:r>
              <a:rPr b="0" dirty="0">
                <a:latin typeface="Calibri"/>
                <a:cs typeface="Calibri"/>
              </a:rPr>
              <a:t>oldukça</a:t>
            </a:r>
            <a:r>
              <a:rPr b="0" spc="62" dirty="0"/>
              <a:t> </a:t>
            </a:r>
            <a:r>
              <a:rPr b="0" dirty="0">
                <a:latin typeface="Calibri"/>
                <a:cs typeface="Calibri"/>
              </a:rPr>
              <a:t>iyi</a:t>
            </a:r>
            <a:r>
              <a:rPr b="0" spc="41" dirty="0"/>
              <a:t> </a:t>
            </a:r>
            <a:r>
              <a:rPr b="0" spc="-14" dirty="0"/>
              <a:t>çalışıyor.</a:t>
            </a:r>
          </a:p>
          <a:p>
            <a:pPr marL="274774" marR="6978" indent="-258201" algn="just">
              <a:lnSpc>
                <a:spcPct val="81800"/>
              </a:lnSpc>
              <a:spcBef>
                <a:spcPts val="1147"/>
              </a:spcBef>
              <a:buFont typeface="Arial MT"/>
              <a:buChar char="•"/>
              <a:tabLst>
                <a:tab pos="276519" algn="l"/>
              </a:tabLst>
            </a:pPr>
            <a:r>
              <a:rPr b="0" dirty="0">
                <a:latin typeface="Calibri"/>
                <a:cs typeface="Calibri"/>
              </a:rPr>
              <a:t>Bu</a:t>
            </a:r>
            <a:r>
              <a:rPr b="0" spc="117" dirty="0"/>
              <a:t>  </a:t>
            </a:r>
            <a:r>
              <a:rPr b="0" dirty="0">
                <a:latin typeface="Calibri"/>
                <a:cs typeface="Calibri"/>
              </a:rPr>
              <a:t>nedenle,</a:t>
            </a:r>
            <a:r>
              <a:rPr b="0" spc="137" dirty="0"/>
              <a:t>  </a:t>
            </a:r>
            <a:r>
              <a:rPr b="0" dirty="0">
                <a:latin typeface="Calibri"/>
                <a:cs typeface="Calibri"/>
              </a:rPr>
              <a:t>karakterize</a:t>
            </a:r>
            <a:r>
              <a:rPr b="0" spc="131" dirty="0"/>
              <a:t>  </a:t>
            </a:r>
            <a:r>
              <a:rPr b="0" dirty="0">
                <a:latin typeface="Calibri"/>
                <a:cs typeface="Calibri"/>
              </a:rPr>
              <a:t>edilen</a:t>
            </a:r>
            <a:r>
              <a:rPr b="0" spc="137" dirty="0"/>
              <a:t>  </a:t>
            </a:r>
            <a:r>
              <a:rPr b="0" dirty="0">
                <a:latin typeface="Calibri"/>
                <a:cs typeface="Calibri"/>
              </a:rPr>
              <a:t>sorunlar</a:t>
            </a:r>
            <a:r>
              <a:rPr b="0" spc="124" dirty="0"/>
              <a:t>  </a:t>
            </a:r>
            <a:r>
              <a:rPr b="0" dirty="0">
                <a:latin typeface="Calibri"/>
                <a:cs typeface="Calibri"/>
              </a:rPr>
              <a:t>için</a:t>
            </a:r>
            <a:r>
              <a:rPr b="0" spc="144" dirty="0"/>
              <a:t>  </a:t>
            </a:r>
            <a:r>
              <a:rPr b="0" dirty="0">
                <a:latin typeface="Calibri"/>
                <a:cs typeface="Calibri"/>
              </a:rPr>
              <a:t>klasik</a:t>
            </a:r>
            <a:r>
              <a:rPr b="0" spc="124" dirty="0"/>
              <a:t>  </a:t>
            </a:r>
            <a:r>
              <a:rPr b="0" spc="-14" dirty="0"/>
              <a:t>çözümlerden 	</a:t>
            </a:r>
            <a:r>
              <a:rPr b="0" dirty="0">
                <a:latin typeface="Calibri"/>
                <a:cs typeface="Calibri"/>
              </a:rPr>
              <a:t>daha</a:t>
            </a:r>
            <a:r>
              <a:rPr b="0" spc="330" dirty="0"/>
              <a:t> </a:t>
            </a:r>
            <a:r>
              <a:rPr b="0" dirty="0">
                <a:latin typeface="Calibri"/>
                <a:cs typeface="Calibri"/>
              </a:rPr>
              <a:t>iyi</a:t>
            </a:r>
            <a:r>
              <a:rPr b="0" spc="309" dirty="0"/>
              <a:t> </a:t>
            </a:r>
            <a:r>
              <a:rPr b="0" dirty="0">
                <a:latin typeface="Calibri"/>
                <a:cs typeface="Calibri"/>
              </a:rPr>
              <a:t>alternatifler</a:t>
            </a:r>
            <a:r>
              <a:rPr b="0" spc="309" dirty="0"/>
              <a:t> </a:t>
            </a:r>
            <a:r>
              <a:rPr b="0" dirty="0">
                <a:latin typeface="Calibri"/>
                <a:cs typeface="Calibri"/>
              </a:rPr>
              <a:t>olabilirler:</a:t>
            </a:r>
            <a:r>
              <a:rPr b="0" spc="330" dirty="0"/>
              <a:t> </a:t>
            </a:r>
            <a:r>
              <a:rPr b="0" dirty="0">
                <a:latin typeface="Calibri"/>
                <a:cs typeface="Calibri"/>
              </a:rPr>
              <a:t>Yüksek</a:t>
            </a:r>
            <a:r>
              <a:rPr b="0" spc="295" dirty="0"/>
              <a:t> </a:t>
            </a:r>
            <a:r>
              <a:rPr b="0" dirty="0">
                <a:latin typeface="Calibri"/>
                <a:cs typeface="Calibri"/>
              </a:rPr>
              <a:t>boyutluluk,</a:t>
            </a:r>
            <a:r>
              <a:rPr b="0" spc="330" dirty="0"/>
              <a:t> </a:t>
            </a:r>
            <a:r>
              <a:rPr b="0" dirty="0">
                <a:latin typeface="Calibri"/>
                <a:cs typeface="Calibri"/>
              </a:rPr>
              <a:t>gürültülü,</a:t>
            </a:r>
            <a:r>
              <a:rPr b="0" spc="330" dirty="0"/>
              <a:t> </a:t>
            </a:r>
            <a:r>
              <a:rPr b="0" spc="-14" dirty="0"/>
              <a:t>kesin 	</a:t>
            </a:r>
            <a:r>
              <a:rPr b="0" dirty="0">
                <a:latin typeface="Calibri"/>
                <a:cs typeface="Calibri"/>
              </a:rPr>
              <a:t>olmayan</a:t>
            </a:r>
            <a:r>
              <a:rPr b="0" spc="165" dirty="0"/>
              <a:t> </a:t>
            </a:r>
            <a:r>
              <a:rPr b="0" dirty="0">
                <a:latin typeface="Calibri"/>
                <a:cs typeface="Calibri"/>
              </a:rPr>
              <a:t>veya</a:t>
            </a:r>
            <a:r>
              <a:rPr b="0" spc="185" dirty="0"/>
              <a:t> </a:t>
            </a:r>
            <a:r>
              <a:rPr b="0" dirty="0">
                <a:latin typeface="Calibri"/>
                <a:cs typeface="Calibri"/>
              </a:rPr>
              <a:t>eksik</a:t>
            </a:r>
            <a:r>
              <a:rPr b="0" spc="144" dirty="0"/>
              <a:t> </a:t>
            </a:r>
            <a:r>
              <a:rPr b="0" dirty="0">
                <a:latin typeface="Calibri"/>
                <a:cs typeface="Calibri"/>
              </a:rPr>
              <a:t>veriler;</a:t>
            </a:r>
            <a:r>
              <a:rPr b="0" spc="165" dirty="0"/>
              <a:t> </a:t>
            </a:r>
            <a:r>
              <a:rPr b="0" dirty="0">
                <a:latin typeface="Calibri"/>
                <a:cs typeface="Calibri"/>
              </a:rPr>
              <a:t>ve</a:t>
            </a:r>
            <a:r>
              <a:rPr b="0" spc="185" dirty="0"/>
              <a:t> </a:t>
            </a:r>
            <a:r>
              <a:rPr b="0" dirty="0">
                <a:latin typeface="Calibri"/>
                <a:cs typeface="Calibri"/>
              </a:rPr>
              <a:t>açıkça</a:t>
            </a:r>
            <a:r>
              <a:rPr b="0" spc="157" dirty="0"/>
              <a:t> </a:t>
            </a:r>
            <a:r>
              <a:rPr b="0" dirty="0">
                <a:latin typeface="Calibri"/>
                <a:cs typeface="Calibri"/>
              </a:rPr>
              <a:t>ifade</a:t>
            </a:r>
            <a:r>
              <a:rPr b="0" spc="165" dirty="0"/>
              <a:t> </a:t>
            </a:r>
            <a:r>
              <a:rPr b="0" dirty="0">
                <a:latin typeface="Calibri"/>
                <a:cs typeface="Calibri"/>
              </a:rPr>
              <a:t>edilmiş</a:t>
            </a:r>
            <a:r>
              <a:rPr b="0" spc="179" dirty="0"/>
              <a:t> </a:t>
            </a:r>
            <a:r>
              <a:rPr b="0" dirty="0">
                <a:latin typeface="Calibri"/>
                <a:cs typeface="Calibri"/>
              </a:rPr>
              <a:t>matematiksel</a:t>
            </a:r>
            <a:r>
              <a:rPr b="0" spc="151" dirty="0"/>
              <a:t> </a:t>
            </a:r>
            <a:r>
              <a:rPr b="0" spc="-34" dirty="0"/>
              <a:t>bir 	</a:t>
            </a:r>
            <a:r>
              <a:rPr b="0" dirty="0">
                <a:latin typeface="Calibri"/>
                <a:cs typeface="Calibri"/>
              </a:rPr>
              <a:t>çözüm</a:t>
            </a:r>
            <a:r>
              <a:rPr b="0" spc="69" dirty="0"/>
              <a:t> </a:t>
            </a:r>
            <a:r>
              <a:rPr b="0" dirty="0">
                <a:latin typeface="Calibri"/>
                <a:cs typeface="Calibri"/>
              </a:rPr>
              <a:t>veya</a:t>
            </a:r>
            <a:r>
              <a:rPr b="0" spc="34" dirty="0"/>
              <a:t> </a:t>
            </a:r>
            <a:r>
              <a:rPr b="0" dirty="0">
                <a:latin typeface="Calibri"/>
                <a:cs typeface="Calibri"/>
              </a:rPr>
              <a:t>algoritmanın</a:t>
            </a:r>
            <a:r>
              <a:rPr b="0" spc="96" dirty="0"/>
              <a:t> </a:t>
            </a:r>
            <a:r>
              <a:rPr b="0" spc="-14" dirty="0"/>
              <a:t>olmaması</a:t>
            </a:r>
          </a:p>
        </p:txBody>
      </p:sp>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3243" y="364158"/>
            <a:ext cx="11561958" cy="715180"/>
          </a:xfrm>
          <a:prstGeom prst="rect">
            <a:avLst/>
          </a:prstGeom>
        </p:spPr>
        <p:txBody>
          <a:bodyPr vert="horz" wrap="square" lIns="0" tIns="17446" rIns="0" bIns="0" rtlCol="0">
            <a:spAutoFit/>
          </a:bodyPr>
          <a:lstStyle/>
          <a:p>
            <a:pPr marL="17446">
              <a:spcBef>
                <a:spcPts val="137"/>
              </a:spcBef>
            </a:pPr>
            <a:r>
              <a:rPr sz="4533" dirty="0"/>
              <a:t>Artifical</a:t>
            </a:r>
            <a:r>
              <a:rPr sz="4533" spc="-172" dirty="0"/>
              <a:t> </a:t>
            </a:r>
            <a:r>
              <a:rPr sz="4533" dirty="0"/>
              <a:t>Neural</a:t>
            </a:r>
            <a:r>
              <a:rPr sz="4533" spc="-172" dirty="0"/>
              <a:t> </a:t>
            </a:r>
            <a:r>
              <a:rPr sz="4533" spc="-14" dirty="0"/>
              <a:t>Networks</a:t>
            </a:r>
            <a:r>
              <a:rPr sz="4533" spc="-144" dirty="0"/>
              <a:t> </a:t>
            </a:r>
            <a:r>
              <a:rPr sz="4533" spc="-41" dirty="0"/>
              <a:t>(Yapay</a:t>
            </a:r>
            <a:r>
              <a:rPr sz="4533" spc="-157" dirty="0"/>
              <a:t> </a:t>
            </a:r>
            <a:r>
              <a:rPr sz="4533" dirty="0"/>
              <a:t>Sinir</a:t>
            </a:r>
            <a:r>
              <a:rPr sz="4533" spc="-172" dirty="0"/>
              <a:t> </a:t>
            </a:r>
            <a:r>
              <a:rPr sz="4533" spc="-14" dirty="0"/>
              <a:t>Ağları)</a:t>
            </a:r>
            <a:endParaRPr sz="4533" dirty="0"/>
          </a:p>
        </p:txBody>
      </p:sp>
      <p:sp>
        <p:nvSpPr>
          <p:cNvPr id="3" name="object 3"/>
          <p:cNvSpPr txBox="1"/>
          <p:nvPr/>
        </p:nvSpPr>
        <p:spPr>
          <a:xfrm>
            <a:off x="5402799" y="1297807"/>
            <a:ext cx="7385088" cy="3010155"/>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YSA</a:t>
            </a:r>
            <a:r>
              <a:rPr sz="1992" spc="165" dirty="0">
                <a:latin typeface="Calibri"/>
                <a:cs typeface="Calibri"/>
              </a:rPr>
              <a:t> </a:t>
            </a:r>
            <a:r>
              <a:rPr sz="1992" dirty="0">
                <a:latin typeface="Calibri"/>
                <a:cs typeface="Calibri"/>
              </a:rPr>
              <a:t>yaklaşımının</a:t>
            </a:r>
            <a:r>
              <a:rPr sz="1992" spc="185" dirty="0">
                <a:latin typeface="Calibri"/>
                <a:cs typeface="Calibri"/>
              </a:rPr>
              <a:t> </a:t>
            </a:r>
            <a:r>
              <a:rPr sz="1992" dirty="0">
                <a:latin typeface="Calibri"/>
                <a:cs typeface="Calibri"/>
              </a:rPr>
              <a:t>asıl</a:t>
            </a:r>
            <a:r>
              <a:rPr sz="1992" spc="151" dirty="0">
                <a:latin typeface="Calibri"/>
                <a:cs typeface="Calibri"/>
              </a:rPr>
              <a:t> </a:t>
            </a:r>
            <a:r>
              <a:rPr sz="1992" b="1" dirty="0">
                <a:latin typeface="Calibri"/>
                <a:cs typeface="Calibri"/>
              </a:rPr>
              <a:t>amacı</a:t>
            </a:r>
            <a:r>
              <a:rPr sz="1992" dirty="0">
                <a:latin typeface="Calibri"/>
                <a:cs typeface="Calibri"/>
              </a:rPr>
              <a:t>,</a:t>
            </a:r>
            <a:r>
              <a:rPr sz="1992" spc="165" dirty="0">
                <a:latin typeface="Calibri"/>
                <a:cs typeface="Calibri"/>
              </a:rPr>
              <a:t> </a:t>
            </a:r>
            <a:r>
              <a:rPr sz="1992" dirty="0">
                <a:latin typeface="Calibri"/>
                <a:cs typeface="Calibri"/>
              </a:rPr>
              <a:t>problemleri</a:t>
            </a:r>
            <a:r>
              <a:rPr sz="1992" spc="185" dirty="0">
                <a:latin typeface="Calibri"/>
                <a:cs typeface="Calibri"/>
              </a:rPr>
              <a:t> </a:t>
            </a:r>
            <a:r>
              <a:rPr sz="1992" dirty="0">
                <a:latin typeface="Calibri"/>
                <a:cs typeface="Calibri"/>
              </a:rPr>
              <a:t>bir</a:t>
            </a:r>
            <a:r>
              <a:rPr sz="1992" spc="172" dirty="0">
                <a:latin typeface="Calibri"/>
                <a:cs typeface="Calibri"/>
              </a:rPr>
              <a:t> </a:t>
            </a:r>
            <a:r>
              <a:rPr sz="1992" dirty="0">
                <a:latin typeface="Calibri"/>
                <a:cs typeface="Calibri"/>
              </a:rPr>
              <a:t>insan</a:t>
            </a:r>
            <a:r>
              <a:rPr sz="1992" spc="179" dirty="0">
                <a:latin typeface="Calibri"/>
                <a:cs typeface="Calibri"/>
              </a:rPr>
              <a:t> </a:t>
            </a:r>
            <a:r>
              <a:rPr sz="1992" dirty="0">
                <a:latin typeface="Calibri"/>
                <a:cs typeface="Calibri"/>
              </a:rPr>
              <a:t>beyninde</a:t>
            </a:r>
            <a:r>
              <a:rPr sz="1992" spc="220" dirty="0">
                <a:latin typeface="Calibri"/>
                <a:cs typeface="Calibri"/>
              </a:rPr>
              <a:t> </a:t>
            </a:r>
            <a:r>
              <a:rPr sz="1992" spc="-14" dirty="0">
                <a:latin typeface="Calibri"/>
                <a:cs typeface="Calibri"/>
              </a:rPr>
              <a:t>olduğu 	</a:t>
            </a:r>
            <a:r>
              <a:rPr sz="1992" dirty="0">
                <a:latin typeface="Calibri"/>
                <a:cs typeface="Calibri"/>
              </a:rPr>
              <a:t>gibi</a:t>
            </a:r>
            <a:r>
              <a:rPr sz="1992" spc="501" dirty="0">
                <a:latin typeface="Calibri"/>
                <a:cs typeface="Calibri"/>
              </a:rPr>
              <a:t> </a:t>
            </a:r>
            <a:r>
              <a:rPr sz="1992" dirty="0">
                <a:latin typeface="Calibri"/>
                <a:cs typeface="Calibri"/>
              </a:rPr>
              <a:t>çözmekti.</a:t>
            </a:r>
            <a:r>
              <a:rPr sz="1992" spc="488" dirty="0">
                <a:latin typeface="Calibri"/>
                <a:cs typeface="Calibri"/>
              </a:rPr>
              <a:t> </a:t>
            </a:r>
            <a:r>
              <a:rPr sz="1992" dirty="0">
                <a:latin typeface="Calibri"/>
                <a:cs typeface="Calibri"/>
              </a:rPr>
              <a:t>Bununla</a:t>
            </a:r>
            <a:r>
              <a:rPr sz="1992" spc="488" dirty="0">
                <a:latin typeface="Calibri"/>
                <a:cs typeface="Calibri"/>
              </a:rPr>
              <a:t> </a:t>
            </a:r>
            <a:r>
              <a:rPr sz="1992" dirty="0">
                <a:latin typeface="Calibri"/>
                <a:cs typeface="Calibri"/>
              </a:rPr>
              <a:t>birlikte,</a:t>
            </a:r>
            <a:r>
              <a:rPr sz="1992" spc="481" dirty="0">
                <a:latin typeface="Calibri"/>
                <a:cs typeface="Calibri"/>
              </a:rPr>
              <a:t> </a:t>
            </a:r>
            <a:r>
              <a:rPr sz="1992" dirty="0">
                <a:latin typeface="Calibri"/>
                <a:cs typeface="Calibri"/>
              </a:rPr>
              <a:t>zamanla</a:t>
            </a:r>
            <a:r>
              <a:rPr sz="1992" spc="495" dirty="0">
                <a:latin typeface="Calibri"/>
                <a:cs typeface="Calibri"/>
              </a:rPr>
              <a:t> </a:t>
            </a:r>
            <a:r>
              <a:rPr sz="1992" dirty="0">
                <a:latin typeface="Calibri"/>
                <a:cs typeface="Calibri"/>
              </a:rPr>
              <a:t>dikkat,</a:t>
            </a:r>
            <a:r>
              <a:rPr sz="1992" spc="501" dirty="0">
                <a:latin typeface="Calibri"/>
                <a:cs typeface="Calibri"/>
              </a:rPr>
              <a:t> </a:t>
            </a:r>
            <a:r>
              <a:rPr sz="1992" dirty="0">
                <a:latin typeface="Calibri"/>
                <a:cs typeface="Calibri"/>
              </a:rPr>
              <a:t>belirli</a:t>
            </a:r>
            <a:r>
              <a:rPr sz="1992" spc="488" dirty="0">
                <a:latin typeface="Calibri"/>
                <a:cs typeface="Calibri"/>
              </a:rPr>
              <a:t> </a:t>
            </a:r>
            <a:r>
              <a:rPr sz="1992" spc="-14" dirty="0">
                <a:latin typeface="Calibri"/>
                <a:cs typeface="Calibri"/>
              </a:rPr>
              <a:t>görevlerin 	</a:t>
            </a:r>
            <a:r>
              <a:rPr sz="1992" dirty="0">
                <a:latin typeface="Calibri"/>
                <a:cs typeface="Calibri"/>
              </a:rPr>
              <a:t>yerine</a:t>
            </a:r>
            <a:r>
              <a:rPr sz="1992" spc="337" dirty="0">
                <a:latin typeface="Calibri"/>
                <a:cs typeface="Calibri"/>
              </a:rPr>
              <a:t> </a:t>
            </a:r>
            <a:r>
              <a:rPr sz="1992" dirty="0">
                <a:latin typeface="Calibri"/>
                <a:cs typeface="Calibri"/>
              </a:rPr>
              <a:t>getirilmesine</a:t>
            </a:r>
            <a:r>
              <a:rPr sz="1992" spc="315" dirty="0">
                <a:latin typeface="Calibri"/>
                <a:cs typeface="Calibri"/>
              </a:rPr>
              <a:t> </a:t>
            </a:r>
            <a:r>
              <a:rPr sz="1992" dirty="0">
                <a:latin typeface="Calibri"/>
                <a:cs typeface="Calibri"/>
              </a:rPr>
              <a:t>ve</a:t>
            </a:r>
            <a:r>
              <a:rPr sz="1992" spc="315" dirty="0">
                <a:latin typeface="Calibri"/>
                <a:cs typeface="Calibri"/>
              </a:rPr>
              <a:t> </a:t>
            </a:r>
            <a:r>
              <a:rPr sz="1992" dirty="0">
                <a:latin typeface="Calibri"/>
                <a:cs typeface="Calibri"/>
              </a:rPr>
              <a:t>biyolojiden</a:t>
            </a:r>
            <a:r>
              <a:rPr sz="1992" spc="349" dirty="0">
                <a:latin typeface="Calibri"/>
                <a:cs typeface="Calibri"/>
              </a:rPr>
              <a:t> </a:t>
            </a:r>
            <a:r>
              <a:rPr sz="1992" dirty="0">
                <a:latin typeface="Calibri"/>
                <a:cs typeface="Calibri"/>
              </a:rPr>
              <a:t>sapmalara</a:t>
            </a:r>
            <a:r>
              <a:rPr sz="1992" spc="295" dirty="0">
                <a:latin typeface="Calibri"/>
                <a:cs typeface="Calibri"/>
              </a:rPr>
              <a:t> </a:t>
            </a:r>
            <a:r>
              <a:rPr sz="1992" dirty="0">
                <a:latin typeface="Calibri"/>
                <a:cs typeface="Calibri"/>
              </a:rPr>
              <a:t>yol</a:t>
            </a:r>
            <a:r>
              <a:rPr sz="1992" spc="337" dirty="0">
                <a:latin typeface="Calibri"/>
                <a:cs typeface="Calibri"/>
              </a:rPr>
              <a:t> </a:t>
            </a:r>
            <a:r>
              <a:rPr sz="1992" dirty="0">
                <a:latin typeface="Calibri"/>
                <a:cs typeface="Calibri"/>
              </a:rPr>
              <a:t>açtı.</a:t>
            </a:r>
            <a:r>
              <a:rPr sz="1992" spc="315" dirty="0">
                <a:latin typeface="Calibri"/>
                <a:cs typeface="Calibri"/>
              </a:rPr>
              <a:t> </a:t>
            </a:r>
            <a:r>
              <a:rPr sz="1992" dirty="0">
                <a:latin typeface="Calibri"/>
                <a:cs typeface="Calibri"/>
              </a:rPr>
              <a:t>Yapay</a:t>
            </a:r>
            <a:r>
              <a:rPr sz="1992" spc="309" dirty="0">
                <a:latin typeface="Calibri"/>
                <a:cs typeface="Calibri"/>
              </a:rPr>
              <a:t> </a:t>
            </a:r>
            <a:r>
              <a:rPr sz="1992" spc="-14" dirty="0">
                <a:latin typeface="Calibri"/>
                <a:cs typeface="Calibri"/>
              </a:rPr>
              <a:t>sinir 	</a:t>
            </a:r>
            <a:r>
              <a:rPr sz="1992" dirty="0">
                <a:latin typeface="Calibri"/>
                <a:cs typeface="Calibri"/>
              </a:rPr>
              <a:t>ağları,</a:t>
            </a:r>
            <a:r>
              <a:rPr sz="1992" spc="330" dirty="0">
                <a:latin typeface="Calibri"/>
                <a:cs typeface="Calibri"/>
              </a:rPr>
              <a:t> </a:t>
            </a:r>
            <a:r>
              <a:rPr sz="1992" b="1" dirty="0">
                <a:latin typeface="Calibri"/>
                <a:cs typeface="Calibri"/>
              </a:rPr>
              <a:t>bilgisayar</a:t>
            </a:r>
            <a:r>
              <a:rPr sz="1992" b="1" spc="357" dirty="0">
                <a:latin typeface="Calibri"/>
                <a:cs typeface="Calibri"/>
              </a:rPr>
              <a:t> </a:t>
            </a:r>
            <a:r>
              <a:rPr sz="1992" b="1" dirty="0">
                <a:latin typeface="Calibri"/>
                <a:cs typeface="Calibri"/>
              </a:rPr>
              <a:t>görme,</a:t>
            </a:r>
            <a:r>
              <a:rPr sz="1992" b="1" spc="330" dirty="0">
                <a:latin typeface="Calibri"/>
                <a:cs typeface="Calibri"/>
              </a:rPr>
              <a:t> </a:t>
            </a:r>
            <a:r>
              <a:rPr sz="1992" b="1" dirty="0">
                <a:latin typeface="Calibri"/>
                <a:cs typeface="Calibri"/>
              </a:rPr>
              <a:t>konuşma</a:t>
            </a:r>
            <a:r>
              <a:rPr sz="1992" b="1" spc="330" dirty="0">
                <a:latin typeface="Calibri"/>
                <a:cs typeface="Calibri"/>
              </a:rPr>
              <a:t> </a:t>
            </a:r>
            <a:r>
              <a:rPr sz="1992" b="1" dirty="0">
                <a:latin typeface="Calibri"/>
                <a:cs typeface="Calibri"/>
              </a:rPr>
              <a:t>tanıma,</a:t>
            </a:r>
            <a:r>
              <a:rPr sz="1992" b="1" spc="349" dirty="0">
                <a:latin typeface="Calibri"/>
                <a:cs typeface="Calibri"/>
              </a:rPr>
              <a:t> </a:t>
            </a:r>
            <a:r>
              <a:rPr sz="1992" b="1" dirty="0">
                <a:latin typeface="Calibri"/>
                <a:cs typeface="Calibri"/>
              </a:rPr>
              <a:t>makine</a:t>
            </a:r>
            <a:r>
              <a:rPr sz="1992" b="1" spc="343" dirty="0">
                <a:latin typeface="Calibri"/>
                <a:cs typeface="Calibri"/>
              </a:rPr>
              <a:t> </a:t>
            </a:r>
            <a:r>
              <a:rPr sz="1992" b="1" dirty="0">
                <a:latin typeface="Calibri"/>
                <a:cs typeface="Calibri"/>
              </a:rPr>
              <a:t>çevirisi,</a:t>
            </a:r>
            <a:r>
              <a:rPr sz="1992" b="1" spc="323" dirty="0">
                <a:latin typeface="Calibri"/>
                <a:cs typeface="Calibri"/>
              </a:rPr>
              <a:t> </a:t>
            </a:r>
            <a:r>
              <a:rPr sz="1992" b="1" spc="-14" dirty="0">
                <a:latin typeface="Calibri"/>
                <a:cs typeface="Calibri"/>
              </a:rPr>
              <a:t>sosyal 	</a:t>
            </a:r>
            <a:r>
              <a:rPr sz="1992" b="1" dirty="0">
                <a:latin typeface="Calibri"/>
                <a:cs typeface="Calibri"/>
              </a:rPr>
              <a:t>ağ</a:t>
            </a:r>
            <a:r>
              <a:rPr sz="1992" b="1" spc="419" dirty="0">
                <a:latin typeface="Calibri"/>
                <a:cs typeface="Calibri"/>
              </a:rPr>
              <a:t> </a:t>
            </a:r>
            <a:r>
              <a:rPr sz="1992" b="1" dirty="0">
                <a:latin typeface="Calibri"/>
                <a:cs typeface="Calibri"/>
              </a:rPr>
              <a:t>filtreleme,</a:t>
            </a:r>
            <a:r>
              <a:rPr sz="1992" b="1" spc="371" dirty="0">
                <a:latin typeface="Calibri"/>
                <a:cs typeface="Calibri"/>
              </a:rPr>
              <a:t> </a:t>
            </a:r>
            <a:r>
              <a:rPr sz="1992" b="1" dirty="0">
                <a:latin typeface="Calibri"/>
                <a:cs typeface="Calibri"/>
              </a:rPr>
              <a:t>oyun</a:t>
            </a:r>
            <a:r>
              <a:rPr sz="1992" b="1" spc="398" dirty="0">
                <a:latin typeface="Calibri"/>
                <a:cs typeface="Calibri"/>
              </a:rPr>
              <a:t> </a:t>
            </a:r>
            <a:r>
              <a:rPr sz="1992" b="1" dirty="0">
                <a:latin typeface="Calibri"/>
                <a:cs typeface="Calibri"/>
              </a:rPr>
              <a:t>tahtası</a:t>
            </a:r>
            <a:r>
              <a:rPr sz="1992" b="1" spc="378" dirty="0">
                <a:latin typeface="Calibri"/>
                <a:cs typeface="Calibri"/>
              </a:rPr>
              <a:t> </a:t>
            </a:r>
            <a:r>
              <a:rPr sz="1992" b="1" dirty="0">
                <a:latin typeface="Calibri"/>
                <a:cs typeface="Calibri"/>
              </a:rPr>
              <a:t>ve</a:t>
            </a:r>
            <a:r>
              <a:rPr sz="1992" b="1" spc="378" dirty="0">
                <a:latin typeface="Calibri"/>
                <a:cs typeface="Calibri"/>
              </a:rPr>
              <a:t> </a:t>
            </a:r>
            <a:r>
              <a:rPr sz="1992" b="1" dirty="0">
                <a:latin typeface="Calibri"/>
                <a:cs typeface="Calibri"/>
              </a:rPr>
              <a:t>video</a:t>
            </a:r>
            <a:r>
              <a:rPr sz="1992" b="1" spc="392" dirty="0">
                <a:latin typeface="Calibri"/>
                <a:cs typeface="Calibri"/>
              </a:rPr>
              <a:t> </a:t>
            </a:r>
            <a:r>
              <a:rPr sz="1992" b="1" dirty="0">
                <a:latin typeface="Calibri"/>
                <a:cs typeface="Calibri"/>
              </a:rPr>
              <a:t>oyunları</a:t>
            </a:r>
            <a:r>
              <a:rPr sz="1992" b="1" spc="378" dirty="0">
                <a:latin typeface="Calibri"/>
                <a:cs typeface="Calibri"/>
              </a:rPr>
              <a:t> </a:t>
            </a:r>
            <a:r>
              <a:rPr sz="1992" b="1" dirty="0">
                <a:latin typeface="Calibri"/>
                <a:cs typeface="Calibri"/>
              </a:rPr>
              <a:t>ve</a:t>
            </a:r>
            <a:r>
              <a:rPr sz="1992" b="1" spc="398" dirty="0">
                <a:latin typeface="Calibri"/>
                <a:cs typeface="Calibri"/>
              </a:rPr>
              <a:t> </a:t>
            </a:r>
            <a:r>
              <a:rPr sz="1992" b="1" dirty="0">
                <a:latin typeface="Calibri"/>
                <a:cs typeface="Calibri"/>
              </a:rPr>
              <a:t>tıbbi</a:t>
            </a:r>
            <a:r>
              <a:rPr sz="1992" b="1" spc="398" dirty="0">
                <a:latin typeface="Calibri"/>
                <a:cs typeface="Calibri"/>
              </a:rPr>
              <a:t> </a:t>
            </a:r>
            <a:r>
              <a:rPr sz="1992" b="1" dirty="0">
                <a:latin typeface="Calibri"/>
                <a:cs typeface="Calibri"/>
              </a:rPr>
              <a:t>teşhis</a:t>
            </a:r>
            <a:r>
              <a:rPr sz="1992" b="1" spc="405" dirty="0">
                <a:latin typeface="Calibri"/>
                <a:cs typeface="Calibri"/>
              </a:rPr>
              <a:t> </a:t>
            </a:r>
            <a:r>
              <a:rPr sz="1992" spc="-27" dirty="0">
                <a:latin typeface="Calibri"/>
                <a:cs typeface="Calibri"/>
              </a:rPr>
              <a:t>gibi 	</a:t>
            </a:r>
            <a:r>
              <a:rPr sz="1992" dirty="0">
                <a:latin typeface="Calibri"/>
                <a:cs typeface="Calibri"/>
              </a:rPr>
              <a:t>çeşitli</a:t>
            </a:r>
            <a:r>
              <a:rPr sz="1992" spc="62" dirty="0">
                <a:latin typeface="Calibri"/>
                <a:cs typeface="Calibri"/>
              </a:rPr>
              <a:t> </a:t>
            </a:r>
            <a:r>
              <a:rPr sz="1992" dirty="0">
                <a:latin typeface="Calibri"/>
                <a:cs typeface="Calibri"/>
              </a:rPr>
              <a:t>görevlerde</a:t>
            </a:r>
            <a:r>
              <a:rPr sz="1992" spc="110" dirty="0">
                <a:latin typeface="Calibri"/>
                <a:cs typeface="Calibri"/>
              </a:rPr>
              <a:t> </a:t>
            </a:r>
            <a:r>
              <a:rPr sz="1992" spc="-14" dirty="0">
                <a:latin typeface="Calibri"/>
                <a:cs typeface="Calibri"/>
              </a:rPr>
              <a:t>kullanılmıştır.</a:t>
            </a:r>
            <a:endParaRPr sz="1992" dirty="0">
              <a:latin typeface="Calibri"/>
              <a:cs typeface="Calibri"/>
            </a:endParaRPr>
          </a:p>
          <a:p>
            <a:pPr marL="274774" marR="6978" indent="-258201" algn="just">
              <a:lnSpc>
                <a:spcPct val="92200"/>
              </a:lnSpc>
              <a:spcBef>
                <a:spcPts val="1140"/>
              </a:spcBef>
              <a:buFont typeface="Arial MT"/>
              <a:buChar char="•"/>
              <a:tabLst>
                <a:tab pos="276519" algn="l"/>
              </a:tabLst>
            </a:pPr>
            <a:r>
              <a:rPr sz="1992" b="1" dirty="0">
                <a:latin typeface="Calibri"/>
                <a:cs typeface="Calibri"/>
              </a:rPr>
              <a:t>Derin</a:t>
            </a:r>
            <a:r>
              <a:rPr sz="1992" b="1" spc="185" dirty="0">
                <a:latin typeface="Calibri"/>
                <a:cs typeface="Calibri"/>
              </a:rPr>
              <a:t> </a:t>
            </a:r>
            <a:r>
              <a:rPr sz="1992" b="1" dirty="0">
                <a:latin typeface="Calibri"/>
                <a:cs typeface="Calibri"/>
              </a:rPr>
              <a:t>öğrenme</a:t>
            </a:r>
            <a:r>
              <a:rPr sz="1992" b="1" spc="185" dirty="0">
                <a:latin typeface="Calibri"/>
                <a:cs typeface="Calibri"/>
              </a:rPr>
              <a:t> </a:t>
            </a:r>
            <a:r>
              <a:rPr sz="1992" dirty="0">
                <a:latin typeface="Calibri"/>
                <a:cs typeface="Calibri"/>
              </a:rPr>
              <a:t>yapay</a:t>
            </a:r>
            <a:r>
              <a:rPr sz="1992" spc="172" dirty="0">
                <a:latin typeface="Calibri"/>
                <a:cs typeface="Calibri"/>
              </a:rPr>
              <a:t> </a:t>
            </a:r>
            <a:r>
              <a:rPr sz="1992" dirty="0">
                <a:latin typeface="Calibri"/>
                <a:cs typeface="Calibri"/>
              </a:rPr>
              <a:t>bir</a:t>
            </a:r>
            <a:r>
              <a:rPr sz="1992" spc="192" dirty="0">
                <a:latin typeface="Calibri"/>
                <a:cs typeface="Calibri"/>
              </a:rPr>
              <a:t> </a:t>
            </a:r>
            <a:r>
              <a:rPr sz="1992" dirty="0">
                <a:latin typeface="Calibri"/>
                <a:cs typeface="Calibri"/>
              </a:rPr>
              <a:t>sinir</a:t>
            </a:r>
            <a:r>
              <a:rPr sz="1992" spc="185" dirty="0">
                <a:latin typeface="Calibri"/>
                <a:cs typeface="Calibri"/>
              </a:rPr>
              <a:t> </a:t>
            </a:r>
            <a:r>
              <a:rPr sz="1992" dirty="0">
                <a:latin typeface="Calibri"/>
                <a:cs typeface="Calibri"/>
              </a:rPr>
              <a:t>ağında</a:t>
            </a:r>
            <a:r>
              <a:rPr sz="1992" spc="192" dirty="0">
                <a:latin typeface="Calibri"/>
                <a:cs typeface="Calibri"/>
              </a:rPr>
              <a:t> </a:t>
            </a:r>
            <a:r>
              <a:rPr sz="1992" b="1" dirty="0">
                <a:latin typeface="Calibri"/>
                <a:cs typeface="Calibri"/>
              </a:rPr>
              <a:t>birden</a:t>
            </a:r>
            <a:r>
              <a:rPr sz="1992" b="1" spc="192" dirty="0">
                <a:latin typeface="Calibri"/>
                <a:cs typeface="Calibri"/>
              </a:rPr>
              <a:t> </a:t>
            </a:r>
            <a:r>
              <a:rPr sz="1992" b="1" dirty="0">
                <a:latin typeface="Calibri"/>
                <a:cs typeface="Calibri"/>
              </a:rPr>
              <a:t>fazla</a:t>
            </a:r>
            <a:r>
              <a:rPr sz="1992" b="1" spc="192" dirty="0">
                <a:latin typeface="Calibri"/>
                <a:cs typeface="Calibri"/>
              </a:rPr>
              <a:t> </a:t>
            </a:r>
            <a:r>
              <a:rPr sz="1992" b="1" dirty="0">
                <a:latin typeface="Calibri"/>
                <a:cs typeface="Calibri"/>
              </a:rPr>
              <a:t>gizli</a:t>
            </a:r>
            <a:r>
              <a:rPr sz="1992" b="1" spc="172" dirty="0">
                <a:latin typeface="Calibri"/>
                <a:cs typeface="Calibri"/>
              </a:rPr>
              <a:t> </a:t>
            </a:r>
            <a:r>
              <a:rPr sz="1992" b="1" spc="-14" dirty="0">
                <a:latin typeface="Calibri"/>
                <a:cs typeface="Calibri"/>
              </a:rPr>
              <a:t>katmandan 	</a:t>
            </a:r>
            <a:r>
              <a:rPr sz="1992" b="1" dirty="0">
                <a:latin typeface="Calibri"/>
                <a:cs typeface="Calibri"/>
              </a:rPr>
              <a:t>oluşur</a:t>
            </a:r>
            <a:r>
              <a:rPr sz="1992" dirty="0">
                <a:latin typeface="Calibri"/>
                <a:cs typeface="Calibri"/>
              </a:rPr>
              <a:t>.</a:t>
            </a:r>
            <a:r>
              <a:rPr sz="1992" spc="412" dirty="0">
                <a:latin typeface="Calibri"/>
                <a:cs typeface="Calibri"/>
              </a:rPr>
              <a:t> </a:t>
            </a:r>
            <a:r>
              <a:rPr sz="1992" dirty="0">
                <a:latin typeface="Calibri"/>
                <a:cs typeface="Calibri"/>
              </a:rPr>
              <a:t>Bu</a:t>
            </a:r>
            <a:r>
              <a:rPr sz="1992" spc="392" dirty="0">
                <a:latin typeface="Calibri"/>
                <a:cs typeface="Calibri"/>
              </a:rPr>
              <a:t> </a:t>
            </a:r>
            <a:r>
              <a:rPr sz="1992" dirty="0">
                <a:latin typeface="Calibri"/>
                <a:cs typeface="Calibri"/>
              </a:rPr>
              <a:t>yaklaşım,</a:t>
            </a:r>
            <a:r>
              <a:rPr sz="1992" spc="398" dirty="0">
                <a:latin typeface="Calibri"/>
                <a:cs typeface="Calibri"/>
              </a:rPr>
              <a:t> </a:t>
            </a:r>
            <a:r>
              <a:rPr sz="1992" dirty="0">
                <a:latin typeface="Calibri"/>
                <a:cs typeface="Calibri"/>
              </a:rPr>
              <a:t>insan</a:t>
            </a:r>
            <a:r>
              <a:rPr sz="1992" spc="412" dirty="0">
                <a:latin typeface="Calibri"/>
                <a:cs typeface="Calibri"/>
              </a:rPr>
              <a:t> </a:t>
            </a:r>
            <a:r>
              <a:rPr sz="1992" dirty="0">
                <a:latin typeface="Calibri"/>
                <a:cs typeface="Calibri"/>
              </a:rPr>
              <a:t>beyninin</a:t>
            </a:r>
            <a:r>
              <a:rPr sz="1992" spc="405" dirty="0">
                <a:latin typeface="Calibri"/>
                <a:cs typeface="Calibri"/>
              </a:rPr>
              <a:t> </a:t>
            </a:r>
            <a:r>
              <a:rPr sz="1992" dirty="0">
                <a:latin typeface="Calibri"/>
                <a:cs typeface="Calibri"/>
              </a:rPr>
              <a:t>ışığı</a:t>
            </a:r>
            <a:r>
              <a:rPr sz="1992" spc="405" dirty="0">
                <a:latin typeface="Calibri"/>
                <a:cs typeface="Calibri"/>
              </a:rPr>
              <a:t> </a:t>
            </a:r>
            <a:r>
              <a:rPr sz="1992" dirty="0">
                <a:latin typeface="Calibri"/>
                <a:cs typeface="Calibri"/>
              </a:rPr>
              <a:t>ve</a:t>
            </a:r>
            <a:r>
              <a:rPr sz="1992" spc="426" dirty="0">
                <a:latin typeface="Calibri"/>
                <a:cs typeface="Calibri"/>
              </a:rPr>
              <a:t> </a:t>
            </a:r>
            <a:r>
              <a:rPr sz="1992" dirty="0">
                <a:latin typeface="Calibri"/>
                <a:cs typeface="Calibri"/>
              </a:rPr>
              <a:t>sesi</a:t>
            </a:r>
            <a:r>
              <a:rPr sz="1992" spc="398" dirty="0">
                <a:latin typeface="Calibri"/>
                <a:cs typeface="Calibri"/>
              </a:rPr>
              <a:t> </a:t>
            </a:r>
            <a:r>
              <a:rPr sz="1992" dirty="0">
                <a:latin typeface="Calibri"/>
                <a:cs typeface="Calibri"/>
              </a:rPr>
              <a:t>görme</a:t>
            </a:r>
            <a:r>
              <a:rPr sz="1992" spc="426" dirty="0">
                <a:latin typeface="Calibri"/>
                <a:cs typeface="Calibri"/>
              </a:rPr>
              <a:t> </a:t>
            </a:r>
            <a:r>
              <a:rPr sz="1992" dirty="0">
                <a:latin typeface="Calibri"/>
                <a:cs typeface="Calibri"/>
              </a:rPr>
              <a:t>ve</a:t>
            </a:r>
            <a:r>
              <a:rPr sz="1992" spc="405" dirty="0">
                <a:latin typeface="Calibri"/>
                <a:cs typeface="Calibri"/>
              </a:rPr>
              <a:t> </a:t>
            </a:r>
            <a:r>
              <a:rPr sz="1992" spc="-14" dirty="0">
                <a:latin typeface="Calibri"/>
                <a:cs typeface="Calibri"/>
              </a:rPr>
              <a:t>işitme 	</a:t>
            </a:r>
            <a:r>
              <a:rPr sz="1992" dirty="0">
                <a:latin typeface="Calibri"/>
                <a:cs typeface="Calibri"/>
              </a:rPr>
              <a:t>biçimini</a:t>
            </a:r>
            <a:r>
              <a:rPr sz="1992" spc="330" dirty="0">
                <a:latin typeface="Calibri"/>
                <a:cs typeface="Calibri"/>
              </a:rPr>
              <a:t>  </a:t>
            </a:r>
            <a:r>
              <a:rPr sz="1992" dirty="0">
                <a:latin typeface="Calibri"/>
                <a:cs typeface="Calibri"/>
              </a:rPr>
              <a:t>modellemeye</a:t>
            </a:r>
            <a:r>
              <a:rPr sz="1992" spc="330" dirty="0">
                <a:latin typeface="Calibri"/>
                <a:cs typeface="Calibri"/>
              </a:rPr>
              <a:t>  </a:t>
            </a:r>
            <a:r>
              <a:rPr sz="1992" dirty="0">
                <a:latin typeface="Calibri"/>
                <a:cs typeface="Calibri"/>
              </a:rPr>
              <a:t>çalışır.</a:t>
            </a:r>
            <a:r>
              <a:rPr sz="1992" spc="330" dirty="0">
                <a:latin typeface="Calibri"/>
                <a:cs typeface="Calibri"/>
              </a:rPr>
              <a:t>  </a:t>
            </a:r>
            <a:r>
              <a:rPr sz="1992" dirty="0">
                <a:latin typeface="Calibri"/>
                <a:cs typeface="Calibri"/>
              </a:rPr>
              <a:t>Derin</a:t>
            </a:r>
            <a:r>
              <a:rPr sz="1992" spc="330" dirty="0">
                <a:latin typeface="Calibri"/>
                <a:cs typeface="Calibri"/>
              </a:rPr>
              <a:t>  </a:t>
            </a:r>
            <a:r>
              <a:rPr sz="1992" dirty="0">
                <a:latin typeface="Calibri"/>
                <a:cs typeface="Calibri"/>
              </a:rPr>
              <a:t>öğrenmenin</a:t>
            </a:r>
            <a:r>
              <a:rPr sz="1992" spc="315" dirty="0">
                <a:latin typeface="Calibri"/>
                <a:cs typeface="Calibri"/>
              </a:rPr>
              <a:t>  </a:t>
            </a:r>
            <a:r>
              <a:rPr sz="1992" dirty="0">
                <a:latin typeface="Calibri"/>
                <a:cs typeface="Calibri"/>
              </a:rPr>
              <a:t>bazı</a:t>
            </a:r>
            <a:r>
              <a:rPr sz="1992" spc="337" dirty="0">
                <a:latin typeface="Calibri"/>
                <a:cs typeface="Calibri"/>
              </a:rPr>
              <a:t>  </a:t>
            </a:r>
            <a:r>
              <a:rPr sz="1992" spc="-14" dirty="0">
                <a:latin typeface="Calibri"/>
                <a:cs typeface="Calibri"/>
              </a:rPr>
              <a:t>başarılı 	</a:t>
            </a:r>
            <a:r>
              <a:rPr sz="1992" dirty="0">
                <a:latin typeface="Calibri"/>
                <a:cs typeface="Calibri"/>
              </a:rPr>
              <a:t>uygulamaları</a:t>
            </a:r>
            <a:r>
              <a:rPr sz="1992" spc="157" dirty="0">
                <a:latin typeface="Calibri"/>
                <a:cs typeface="Calibri"/>
              </a:rPr>
              <a:t> </a:t>
            </a:r>
            <a:r>
              <a:rPr sz="1992" b="1" dirty="0">
                <a:latin typeface="Calibri"/>
                <a:cs typeface="Calibri"/>
              </a:rPr>
              <a:t>bilgisayarla</a:t>
            </a:r>
            <a:r>
              <a:rPr sz="1992" b="1" spc="89" dirty="0">
                <a:latin typeface="Calibri"/>
                <a:cs typeface="Calibri"/>
              </a:rPr>
              <a:t> </a:t>
            </a:r>
            <a:r>
              <a:rPr sz="1992" b="1" dirty="0">
                <a:latin typeface="Calibri"/>
                <a:cs typeface="Calibri"/>
              </a:rPr>
              <a:t>görme</a:t>
            </a:r>
            <a:r>
              <a:rPr sz="1992" b="1" spc="62" dirty="0">
                <a:latin typeface="Calibri"/>
                <a:cs typeface="Calibri"/>
              </a:rPr>
              <a:t> </a:t>
            </a:r>
            <a:r>
              <a:rPr sz="1992" b="1" dirty="0">
                <a:latin typeface="Calibri"/>
                <a:cs typeface="Calibri"/>
              </a:rPr>
              <a:t>ve</a:t>
            </a:r>
            <a:r>
              <a:rPr sz="1992" b="1" spc="89" dirty="0">
                <a:latin typeface="Calibri"/>
                <a:cs typeface="Calibri"/>
              </a:rPr>
              <a:t> </a:t>
            </a:r>
            <a:r>
              <a:rPr sz="1992" b="1" dirty="0">
                <a:latin typeface="Calibri"/>
                <a:cs typeface="Calibri"/>
              </a:rPr>
              <a:t>konuşma</a:t>
            </a:r>
            <a:r>
              <a:rPr sz="1992" b="1" spc="62" dirty="0">
                <a:latin typeface="Calibri"/>
                <a:cs typeface="Calibri"/>
              </a:rPr>
              <a:t> </a:t>
            </a:r>
            <a:r>
              <a:rPr sz="1992" b="1" spc="-14" dirty="0">
                <a:latin typeface="Calibri"/>
                <a:cs typeface="Calibri"/>
              </a:rPr>
              <a:t>tanıma</a:t>
            </a:r>
            <a:r>
              <a:rPr sz="1992" spc="-14" dirty="0">
                <a:latin typeface="Calibri"/>
                <a:cs typeface="Calibri"/>
              </a:rPr>
              <a:t>dır.</a:t>
            </a:r>
            <a:endParaRPr sz="1992" dirty="0">
              <a:latin typeface="Calibri"/>
              <a:cs typeface="Calibri"/>
            </a:endParaRPr>
          </a:p>
        </p:txBody>
      </p:sp>
      <p:pic>
        <p:nvPicPr>
          <p:cNvPr id="4" name="object 4"/>
          <p:cNvPicPr/>
          <p:nvPr/>
        </p:nvPicPr>
        <p:blipFill>
          <a:blip r:embed="rId2" cstate="print"/>
          <a:stretch>
            <a:fillRect/>
          </a:stretch>
        </p:blipFill>
        <p:spPr>
          <a:xfrm>
            <a:off x="833242" y="1787362"/>
            <a:ext cx="4208648" cy="4804244"/>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pic>
        <p:nvPicPr>
          <p:cNvPr id="6" name="object 6"/>
          <p:cNvPicPr/>
          <p:nvPr/>
        </p:nvPicPr>
        <p:blipFill>
          <a:blip r:embed="rId4" cstate="print"/>
          <a:stretch>
            <a:fillRect/>
          </a:stretch>
        </p:blipFill>
        <p:spPr>
          <a:xfrm>
            <a:off x="7325055" y="4470162"/>
            <a:ext cx="3615347" cy="3027778"/>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801" y="364158"/>
            <a:ext cx="11506200" cy="715180"/>
          </a:xfrm>
          <a:prstGeom prst="rect">
            <a:avLst/>
          </a:prstGeom>
        </p:spPr>
        <p:txBody>
          <a:bodyPr vert="horz" wrap="square" lIns="0" tIns="17446" rIns="0" bIns="0" rtlCol="0">
            <a:spAutoFit/>
          </a:bodyPr>
          <a:lstStyle/>
          <a:p>
            <a:pPr marL="17446">
              <a:spcBef>
                <a:spcPts val="137"/>
              </a:spcBef>
            </a:pPr>
            <a:r>
              <a:rPr sz="4533" dirty="0"/>
              <a:t>Artifical</a:t>
            </a:r>
            <a:r>
              <a:rPr sz="4533" spc="-172" dirty="0"/>
              <a:t> </a:t>
            </a:r>
            <a:r>
              <a:rPr sz="4533" dirty="0"/>
              <a:t>Neural</a:t>
            </a:r>
            <a:r>
              <a:rPr sz="4533" spc="-172" dirty="0"/>
              <a:t> </a:t>
            </a:r>
            <a:r>
              <a:rPr sz="4533" spc="-14" dirty="0"/>
              <a:t>Networks</a:t>
            </a:r>
            <a:r>
              <a:rPr sz="4533" spc="-144" dirty="0"/>
              <a:t> </a:t>
            </a:r>
            <a:r>
              <a:rPr sz="4533" spc="-41" dirty="0"/>
              <a:t>(Yapay</a:t>
            </a:r>
            <a:r>
              <a:rPr sz="4533" spc="-157" dirty="0"/>
              <a:t> </a:t>
            </a:r>
            <a:r>
              <a:rPr sz="4533" dirty="0"/>
              <a:t>Sinir</a:t>
            </a:r>
            <a:r>
              <a:rPr sz="4533" spc="-172" dirty="0"/>
              <a:t> </a:t>
            </a:r>
            <a:r>
              <a:rPr sz="4533" spc="-14" dirty="0"/>
              <a:t>Ağları)</a:t>
            </a:r>
            <a:endParaRPr sz="4533" dirty="0"/>
          </a:p>
        </p:txBody>
      </p:sp>
      <p:sp>
        <p:nvSpPr>
          <p:cNvPr id="3" name="object 3"/>
          <p:cNvSpPr txBox="1"/>
          <p:nvPr/>
        </p:nvSpPr>
        <p:spPr>
          <a:xfrm>
            <a:off x="1037701" y="1186333"/>
            <a:ext cx="8015778" cy="865063"/>
          </a:xfrm>
          <a:prstGeom prst="rect">
            <a:avLst/>
          </a:prstGeom>
        </p:spPr>
        <p:txBody>
          <a:bodyPr vert="horz" wrap="square" lIns="0" tIns="135210" rIns="0" bIns="0" rtlCol="0">
            <a:spAutoFit/>
          </a:bodyPr>
          <a:lstStyle/>
          <a:p>
            <a:pPr marL="275647" indent="-258201">
              <a:spcBef>
                <a:spcPts val="1065"/>
              </a:spcBef>
              <a:buFont typeface="Arial MT"/>
              <a:buChar char="•"/>
              <a:tabLst>
                <a:tab pos="275647" algn="l"/>
              </a:tabLst>
            </a:pPr>
            <a:r>
              <a:rPr sz="1992" b="1" dirty="0">
                <a:latin typeface="Calibri"/>
                <a:cs typeface="Calibri"/>
              </a:rPr>
              <a:t>Aktivasyon</a:t>
            </a:r>
            <a:r>
              <a:rPr sz="1992" b="1" spc="82" dirty="0">
                <a:latin typeface="Calibri"/>
                <a:cs typeface="Calibri"/>
              </a:rPr>
              <a:t> </a:t>
            </a:r>
            <a:r>
              <a:rPr sz="1992" b="1" spc="-14" dirty="0">
                <a:latin typeface="Calibri"/>
                <a:cs typeface="Calibri"/>
              </a:rPr>
              <a:t>fonksiyonları:</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Nöronun</a:t>
            </a:r>
            <a:r>
              <a:rPr sz="1992" spc="82" dirty="0">
                <a:latin typeface="Calibri"/>
                <a:cs typeface="Calibri"/>
              </a:rPr>
              <a:t> </a:t>
            </a:r>
            <a:r>
              <a:rPr sz="1992" dirty="0">
                <a:latin typeface="Calibri"/>
                <a:cs typeface="Calibri"/>
              </a:rPr>
              <a:t>çıktısının</a:t>
            </a:r>
            <a:r>
              <a:rPr sz="1992" spc="62" dirty="0">
                <a:latin typeface="Calibri"/>
                <a:cs typeface="Calibri"/>
              </a:rPr>
              <a:t> </a:t>
            </a:r>
            <a:r>
              <a:rPr sz="1992" dirty="0">
                <a:latin typeface="Calibri"/>
                <a:cs typeface="Calibri"/>
              </a:rPr>
              <a:t>genliğini</a:t>
            </a:r>
            <a:r>
              <a:rPr sz="1992" spc="89" dirty="0">
                <a:latin typeface="Calibri"/>
                <a:cs typeface="Calibri"/>
              </a:rPr>
              <a:t> </a:t>
            </a:r>
            <a:r>
              <a:rPr sz="1992" dirty="0">
                <a:latin typeface="Calibri"/>
                <a:cs typeface="Calibri"/>
              </a:rPr>
              <a:t>sınırladığı</a:t>
            </a:r>
            <a:r>
              <a:rPr sz="1992" spc="76" dirty="0">
                <a:latin typeface="Calibri"/>
                <a:cs typeface="Calibri"/>
              </a:rPr>
              <a:t> </a:t>
            </a:r>
            <a:r>
              <a:rPr sz="1992" dirty="0">
                <a:latin typeface="Calibri"/>
                <a:cs typeface="Calibri"/>
              </a:rPr>
              <a:t>için</a:t>
            </a:r>
            <a:r>
              <a:rPr sz="1992" spc="82" dirty="0">
                <a:latin typeface="Calibri"/>
                <a:cs typeface="Calibri"/>
              </a:rPr>
              <a:t> </a:t>
            </a:r>
            <a:r>
              <a:rPr sz="1992" dirty="0">
                <a:latin typeface="Calibri"/>
                <a:cs typeface="Calibri"/>
              </a:rPr>
              <a:t>limit</a:t>
            </a:r>
            <a:r>
              <a:rPr sz="1992" spc="41" dirty="0">
                <a:latin typeface="Calibri"/>
                <a:cs typeface="Calibri"/>
              </a:rPr>
              <a:t> </a:t>
            </a:r>
            <a:r>
              <a:rPr sz="1992" dirty="0">
                <a:latin typeface="Calibri"/>
                <a:cs typeface="Calibri"/>
              </a:rPr>
              <a:t>işlevi</a:t>
            </a:r>
            <a:r>
              <a:rPr sz="1992" spc="55" dirty="0">
                <a:latin typeface="Calibri"/>
                <a:cs typeface="Calibri"/>
              </a:rPr>
              <a:t> </a:t>
            </a:r>
            <a:r>
              <a:rPr sz="1992" dirty="0">
                <a:latin typeface="Calibri"/>
                <a:cs typeface="Calibri"/>
              </a:rPr>
              <a:t>olarak</a:t>
            </a:r>
            <a:r>
              <a:rPr sz="1992" spc="82" dirty="0">
                <a:latin typeface="Calibri"/>
                <a:cs typeface="Calibri"/>
              </a:rPr>
              <a:t> </a:t>
            </a:r>
            <a:r>
              <a:rPr sz="1992" dirty="0">
                <a:latin typeface="Calibri"/>
                <a:cs typeface="Calibri"/>
              </a:rPr>
              <a:t>da</a:t>
            </a:r>
            <a:r>
              <a:rPr sz="1992" spc="55" dirty="0">
                <a:latin typeface="Calibri"/>
                <a:cs typeface="Calibri"/>
              </a:rPr>
              <a:t> </a:t>
            </a:r>
            <a:r>
              <a:rPr sz="1992" spc="-14" dirty="0">
                <a:latin typeface="Calibri"/>
                <a:cs typeface="Calibri"/>
              </a:rPr>
              <a:t>adlandırılır.</a:t>
            </a:r>
            <a:endParaRPr sz="1992">
              <a:latin typeface="Calibri"/>
              <a:cs typeface="Calibri"/>
            </a:endParaRPr>
          </a:p>
        </p:txBody>
      </p:sp>
      <p:pic>
        <p:nvPicPr>
          <p:cNvPr id="4" name="object 4"/>
          <p:cNvPicPr/>
          <p:nvPr/>
        </p:nvPicPr>
        <p:blipFill>
          <a:blip r:embed="rId2" cstate="print"/>
          <a:stretch>
            <a:fillRect/>
          </a:stretch>
        </p:blipFill>
        <p:spPr>
          <a:xfrm>
            <a:off x="1039180" y="2598290"/>
            <a:ext cx="12145205" cy="4021465"/>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801" y="364158"/>
            <a:ext cx="11277600" cy="715180"/>
          </a:xfrm>
          <a:prstGeom prst="rect">
            <a:avLst/>
          </a:prstGeom>
        </p:spPr>
        <p:txBody>
          <a:bodyPr vert="horz" wrap="square" lIns="0" tIns="17446" rIns="0" bIns="0" rtlCol="0">
            <a:spAutoFit/>
          </a:bodyPr>
          <a:lstStyle/>
          <a:p>
            <a:pPr marL="17446">
              <a:spcBef>
                <a:spcPts val="137"/>
              </a:spcBef>
            </a:pPr>
            <a:r>
              <a:rPr sz="4533" dirty="0"/>
              <a:t>3</a:t>
            </a:r>
            <a:r>
              <a:rPr sz="4533" spc="-27" dirty="0"/>
              <a:t> </a:t>
            </a:r>
            <a:r>
              <a:rPr sz="4533" dirty="0"/>
              <a:t>–</a:t>
            </a:r>
            <a:r>
              <a:rPr sz="4533" spc="-34" dirty="0"/>
              <a:t> </a:t>
            </a:r>
            <a:r>
              <a:rPr sz="4533" spc="-14" dirty="0"/>
              <a:t>Kümeleme</a:t>
            </a:r>
            <a:endParaRPr sz="4533" dirty="0"/>
          </a:p>
        </p:txBody>
      </p:sp>
      <p:sp>
        <p:nvSpPr>
          <p:cNvPr id="3" name="object 3"/>
          <p:cNvSpPr txBox="1"/>
          <p:nvPr/>
        </p:nvSpPr>
        <p:spPr>
          <a:xfrm>
            <a:off x="1037701" y="1257573"/>
            <a:ext cx="8286198" cy="728715"/>
          </a:xfrm>
          <a:prstGeom prst="rect">
            <a:avLst/>
          </a:prstGeom>
        </p:spPr>
        <p:txBody>
          <a:bodyPr vert="horz" wrap="square" lIns="0" tIns="63680" rIns="0" bIns="0" rtlCol="0">
            <a:spAutoFit/>
          </a:bodyPr>
          <a:lstStyle/>
          <a:p>
            <a:pPr marL="275647" indent="-258201">
              <a:spcBef>
                <a:spcPts val="501"/>
              </a:spcBef>
              <a:buFont typeface="Arial MT"/>
              <a:buChar char="•"/>
              <a:tabLst>
                <a:tab pos="275647" algn="l"/>
              </a:tabLst>
            </a:pPr>
            <a:r>
              <a:rPr sz="1992" dirty="0">
                <a:latin typeface="Calibri"/>
                <a:cs typeface="Calibri"/>
              </a:rPr>
              <a:t>Özetlemek</a:t>
            </a:r>
            <a:r>
              <a:rPr sz="1992" spc="62" dirty="0">
                <a:latin typeface="Calibri"/>
                <a:cs typeface="Calibri"/>
              </a:rPr>
              <a:t> </a:t>
            </a:r>
            <a:r>
              <a:rPr sz="1992" dirty="0">
                <a:latin typeface="Calibri"/>
                <a:cs typeface="Calibri"/>
              </a:rPr>
              <a:t>veya</a:t>
            </a:r>
            <a:r>
              <a:rPr sz="1992" spc="62" dirty="0">
                <a:latin typeface="Calibri"/>
                <a:cs typeface="Calibri"/>
              </a:rPr>
              <a:t> </a:t>
            </a:r>
            <a:r>
              <a:rPr sz="1992" dirty="0">
                <a:latin typeface="Calibri"/>
                <a:cs typeface="Calibri"/>
              </a:rPr>
              <a:t>verileri</a:t>
            </a:r>
            <a:r>
              <a:rPr sz="1992" spc="82" dirty="0">
                <a:latin typeface="Calibri"/>
                <a:cs typeface="Calibri"/>
              </a:rPr>
              <a:t> </a:t>
            </a:r>
            <a:r>
              <a:rPr sz="1992" dirty="0">
                <a:latin typeface="Calibri"/>
                <a:cs typeface="Calibri"/>
              </a:rPr>
              <a:t>yapılandırmak</a:t>
            </a:r>
            <a:r>
              <a:rPr sz="1992" spc="110" dirty="0">
                <a:latin typeface="Calibri"/>
                <a:cs typeface="Calibri"/>
              </a:rPr>
              <a:t> </a:t>
            </a:r>
            <a:r>
              <a:rPr sz="1992" dirty="0">
                <a:latin typeface="Calibri"/>
                <a:cs typeface="Calibri"/>
              </a:rPr>
              <a:t>için</a:t>
            </a:r>
            <a:r>
              <a:rPr sz="1992" spc="89" dirty="0">
                <a:latin typeface="Calibri"/>
                <a:cs typeface="Calibri"/>
              </a:rPr>
              <a:t> </a:t>
            </a:r>
            <a:r>
              <a:rPr sz="1992" dirty="0">
                <a:latin typeface="Calibri"/>
                <a:cs typeface="Calibri"/>
              </a:rPr>
              <a:t>kümeleme</a:t>
            </a:r>
            <a:r>
              <a:rPr sz="1992" spc="82" dirty="0">
                <a:latin typeface="Calibri"/>
                <a:cs typeface="Calibri"/>
              </a:rPr>
              <a:t> </a:t>
            </a:r>
            <a:r>
              <a:rPr sz="1992" dirty="0">
                <a:latin typeface="Calibri"/>
                <a:cs typeface="Calibri"/>
              </a:rPr>
              <a:t>algoritmaları</a:t>
            </a:r>
            <a:r>
              <a:rPr sz="1992" spc="110" dirty="0">
                <a:latin typeface="Calibri"/>
                <a:cs typeface="Calibri"/>
              </a:rPr>
              <a:t> </a:t>
            </a:r>
            <a:r>
              <a:rPr sz="1992" spc="-14" dirty="0">
                <a:latin typeface="Calibri"/>
                <a:cs typeface="Calibri"/>
              </a:rPr>
              <a:t>kullanılır.</a:t>
            </a:r>
            <a:endParaRPr sz="1992">
              <a:latin typeface="Calibri"/>
              <a:cs typeface="Calibri"/>
            </a:endParaRPr>
          </a:p>
          <a:p>
            <a:pPr marL="792048" lvl="1" indent="-255584">
              <a:spcBef>
                <a:spcPts val="385"/>
              </a:spcBef>
              <a:buFont typeface="Arial MT"/>
              <a:buChar char="•"/>
              <a:tabLst>
                <a:tab pos="792048" algn="l"/>
              </a:tabLst>
            </a:pPr>
            <a:r>
              <a:rPr sz="1992" dirty="0">
                <a:latin typeface="Calibri"/>
                <a:cs typeface="Calibri"/>
              </a:rPr>
              <a:t>K-</a:t>
            </a:r>
            <a:r>
              <a:rPr sz="1992" spc="-14" dirty="0">
                <a:latin typeface="Calibri"/>
                <a:cs typeface="Calibri"/>
              </a:rPr>
              <a:t>Means</a:t>
            </a:r>
            <a:endParaRPr sz="1992">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7147467" y="2058509"/>
            <a:ext cx="5721741" cy="548307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7111" y="364158"/>
            <a:ext cx="11640489" cy="715180"/>
          </a:xfrm>
          <a:prstGeom prst="rect">
            <a:avLst/>
          </a:prstGeom>
        </p:spPr>
        <p:txBody>
          <a:bodyPr vert="horz" wrap="square" lIns="0" tIns="17446" rIns="0" bIns="0" rtlCol="0">
            <a:spAutoFit/>
          </a:bodyPr>
          <a:lstStyle/>
          <a:p>
            <a:pPr marL="17446">
              <a:spcBef>
                <a:spcPts val="137"/>
              </a:spcBef>
            </a:pPr>
            <a:r>
              <a:rPr sz="4533" spc="-41" dirty="0"/>
              <a:t>Yapay</a:t>
            </a:r>
            <a:r>
              <a:rPr sz="4533" spc="-165" dirty="0"/>
              <a:t> </a:t>
            </a:r>
            <a:r>
              <a:rPr sz="4533" dirty="0"/>
              <a:t>Zeka,</a:t>
            </a:r>
            <a:r>
              <a:rPr sz="4533" spc="-179" dirty="0"/>
              <a:t> </a:t>
            </a:r>
            <a:r>
              <a:rPr sz="4533" dirty="0"/>
              <a:t>Makine</a:t>
            </a:r>
            <a:r>
              <a:rPr sz="4533" spc="-165" dirty="0"/>
              <a:t> </a:t>
            </a:r>
            <a:r>
              <a:rPr sz="4533" dirty="0"/>
              <a:t>Öğrenmesi,</a:t>
            </a:r>
            <a:r>
              <a:rPr sz="4533" spc="-179" dirty="0"/>
              <a:t> </a:t>
            </a:r>
            <a:r>
              <a:rPr sz="4533" dirty="0"/>
              <a:t>Derin</a:t>
            </a:r>
            <a:r>
              <a:rPr sz="4533" spc="-137" dirty="0"/>
              <a:t> </a:t>
            </a:r>
            <a:r>
              <a:rPr sz="4533" spc="-14" dirty="0"/>
              <a:t>Öğrenme</a:t>
            </a:r>
            <a:endParaRPr sz="4533" dirty="0"/>
          </a:p>
        </p:txBody>
      </p:sp>
      <p:pic>
        <p:nvPicPr>
          <p:cNvPr id="3" name="object 3"/>
          <p:cNvPicPr/>
          <p:nvPr/>
        </p:nvPicPr>
        <p:blipFill>
          <a:blip r:embed="rId2" cstate="print"/>
          <a:stretch>
            <a:fillRect/>
          </a:stretch>
        </p:blipFill>
        <p:spPr>
          <a:xfrm>
            <a:off x="907112" y="2551780"/>
            <a:ext cx="12066191" cy="3851413"/>
          </a:xfrm>
          <a:prstGeom prst="rect">
            <a:avLst/>
          </a:prstGeom>
        </p:spPr>
      </p:pic>
      <p:pic>
        <p:nvPicPr>
          <p:cNvPr id="4" name="object 4"/>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001" y="364158"/>
            <a:ext cx="11430000" cy="715180"/>
          </a:xfrm>
          <a:prstGeom prst="rect">
            <a:avLst/>
          </a:prstGeom>
        </p:spPr>
        <p:txBody>
          <a:bodyPr vert="horz" wrap="square" lIns="0" tIns="17446" rIns="0" bIns="0" rtlCol="0">
            <a:spAutoFit/>
          </a:bodyPr>
          <a:lstStyle/>
          <a:p>
            <a:pPr marL="17446">
              <a:spcBef>
                <a:spcPts val="137"/>
              </a:spcBef>
            </a:pPr>
            <a:r>
              <a:rPr sz="4533" spc="-27" dirty="0"/>
              <a:t>K-</a:t>
            </a:r>
            <a:r>
              <a:rPr sz="4533" dirty="0"/>
              <a:t>Means</a:t>
            </a:r>
            <a:r>
              <a:rPr sz="4533" spc="-82" dirty="0"/>
              <a:t> </a:t>
            </a:r>
            <a:r>
              <a:rPr sz="4533" dirty="0"/>
              <a:t>Clustering</a:t>
            </a:r>
            <a:r>
              <a:rPr sz="4533" spc="-110" dirty="0"/>
              <a:t> </a:t>
            </a:r>
            <a:r>
              <a:rPr sz="4533" spc="-27" dirty="0"/>
              <a:t>(K-</a:t>
            </a:r>
            <a:r>
              <a:rPr sz="4533" dirty="0"/>
              <a:t>Ortalama</a:t>
            </a:r>
            <a:r>
              <a:rPr sz="4533" spc="-96" dirty="0"/>
              <a:t> </a:t>
            </a:r>
            <a:r>
              <a:rPr sz="4533" spc="-14" dirty="0" err="1"/>
              <a:t>Kümeleme</a:t>
            </a:r>
            <a:r>
              <a:rPr sz="4533" spc="-14" dirty="0"/>
              <a:t>)</a:t>
            </a:r>
            <a:endParaRPr sz="4533" dirty="0"/>
          </a:p>
        </p:txBody>
      </p:sp>
      <p:sp>
        <p:nvSpPr>
          <p:cNvPr id="3" name="object 3"/>
          <p:cNvSpPr txBox="1"/>
          <p:nvPr/>
        </p:nvSpPr>
        <p:spPr>
          <a:xfrm>
            <a:off x="4894112" y="1297807"/>
            <a:ext cx="7892781" cy="2727209"/>
          </a:xfrm>
          <a:prstGeom prst="rect">
            <a:avLst/>
          </a:prstGeom>
        </p:spPr>
        <p:txBody>
          <a:bodyPr vert="horz" wrap="square" lIns="0" tIns="47105" rIns="0" bIns="0" rtlCol="0">
            <a:spAutoFit/>
          </a:bodyPr>
          <a:lstStyle/>
          <a:p>
            <a:pPr marL="274774" marR="6978" indent="-258201" algn="just">
              <a:lnSpc>
                <a:spcPct val="92200"/>
              </a:lnSpc>
              <a:spcBef>
                <a:spcPts val="371"/>
              </a:spcBef>
              <a:buFont typeface="Arial MT"/>
              <a:buChar char="•"/>
              <a:tabLst>
                <a:tab pos="276519" algn="l"/>
              </a:tabLst>
            </a:pPr>
            <a:r>
              <a:rPr sz="1992" dirty="0">
                <a:latin typeface="Calibri"/>
                <a:cs typeface="Calibri"/>
              </a:rPr>
              <a:t>N</a:t>
            </a:r>
            <a:r>
              <a:rPr sz="1992" spc="639" dirty="0">
                <a:latin typeface="Calibri"/>
                <a:cs typeface="Calibri"/>
              </a:rPr>
              <a:t> </a:t>
            </a:r>
            <a:r>
              <a:rPr sz="1992" dirty="0">
                <a:latin typeface="Calibri"/>
                <a:cs typeface="Calibri"/>
              </a:rPr>
              <a:t>adet</a:t>
            </a:r>
            <a:r>
              <a:rPr sz="1992" spc="646" dirty="0">
                <a:latin typeface="Calibri"/>
                <a:cs typeface="Calibri"/>
              </a:rPr>
              <a:t> </a:t>
            </a:r>
            <a:r>
              <a:rPr sz="1992" dirty="0">
                <a:latin typeface="Calibri"/>
                <a:cs typeface="Calibri"/>
              </a:rPr>
              <a:t>veri</a:t>
            </a:r>
            <a:r>
              <a:rPr sz="1992" spc="611" dirty="0">
                <a:latin typeface="Calibri"/>
                <a:cs typeface="Calibri"/>
              </a:rPr>
              <a:t> </a:t>
            </a:r>
            <a:r>
              <a:rPr sz="1992" dirty="0">
                <a:latin typeface="Calibri"/>
                <a:cs typeface="Calibri"/>
              </a:rPr>
              <a:t>nesnesinden</a:t>
            </a:r>
            <a:r>
              <a:rPr sz="1992" spc="646" dirty="0">
                <a:latin typeface="Calibri"/>
                <a:cs typeface="Calibri"/>
              </a:rPr>
              <a:t> </a:t>
            </a:r>
            <a:r>
              <a:rPr sz="1992" dirty="0">
                <a:latin typeface="Calibri"/>
                <a:cs typeface="Calibri"/>
              </a:rPr>
              <a:t>oluşan</a:t>
            </a:r>
            <a:r>
              <a:rPr sz="1992" spc="665" dirty="0">
                <a:latin typeface="Calibri"/>
                <a:cs typeface="Calibri"/>
              </a:rPr>
              <a:t> </a:t>
            </a:r>
            <a:r>
              <a:rPr sz="1992" dirty="0">
                <a:latin typeface="Calibri"/>
                <a:cs typeface="Calibri"/>
              </a:rPr>
              <a:t>bir</a:t>
            </a:r>
            <a:r>
              <a:rPr sz="1992" spc="639" dirty="0">
                <a:latin typeface="Calibri"/>
                <a:cs typeface="Calibri"/>
              </a:rPr>
              <a:t> </a:t>
            </a:r>
            <a:r>
              <a:rPr sz="1992" dirty="0">
                <a:latin typeface="Calibri"/>
                <a:cs typeface="Calibri"/>
              </a:rPr>
              <a:t>veri</a:t>
            </a:r>
            <a:r>
              <a:rPr sz="1992" spc="631" dirty="0">
                <a:latin typeface="Calibri"/>
                <a:cs typeface="Calibri"/>
              </a:rPr>
              <a:t> </a:t>
            </a:r>
            <a:r>
              <a:rPr sz="1992" dirty="0">
                <a:latin typeface="Calibri"/>
                <a:cs typeface="Calibri"/>
              </a:rPr>
              <a:t>kümesini</a:t>
            </a:r>
            <a:r>
              <a:rPr sz="1992" spc="611" dirty="0">
                <a:latin typeface="Calibri"/>
                <a:cs typeface="Calibri"/>
              </a:rPr>
              <a:t> </a:t>
            </a:r>
            <a:r>
              <a:rPr sz="1992" b="1" dirty="0">
                <a:latin typeface="Calibri"/>
                <a:cs typeface="Calibri"/>
              </a:rPr>
              <a:t>giriş</a:t>
            </a:r>
            <a:r>
              <a:rPr sz="1992" b="1" spc="618" dirty="0">
                <a:latin typeface="Calibri"/>
                <a:cs typeface="Calibri"/>
              </a:rPr>
              <a:t> </a:t>
            </a:r>
            <a:r>
              <a:rPr sz="1992" b="1" spc="-14" dirty="0">
                <a:latin typeface="Calibri"/>
                <a:cs typeface="Calibri"/>
              </a:rPr>
              <a:t>parametresi 	</a:t>
            </a:r>
            <a:r>
              <a:rPr sz="1992" dirty="0">
                <a:latin typeface="Calibri"/>
                <a:cs typeface="Calibri"/>
              </a:rPr>
              <a:t>olarak</a:t>
            </a:r>
            <a:r>
              <a:rPr sz="1992" spc="562" dirty="0">
                <a:latin typeface="Calibri"/>
                <a:cs typeface="Calibri"/>
              </a:rPr>
              <a:t> </a:t>
            </a:r>
            <a:r>
              <a:rPr sz="1992" dirty="0">
                <a:latin typeface="Calibri"/>
                <a:cs typeface="Calibri"/>
              </a:rPr>
              <a:t>verilen</a:t>
            </a:r>
            <a:r>
              <a:rPr sz="1992" spc="577" dirty="0">
                <a:latin typeface="Calibri"/>
                <a:cs typeface="Calibri"/>
              </a:rPr>
              <a:t> </a:t>
            </a:r>
            <a:r>
              <a:rPr sz="1992" b="1" dirty="0">
                <a:latin typeface="Calibri"/>
                <a:cs typeface="Calibri"/>
              </a:rPr>
              <a:t>K</a:t>
            </a:r>
            <a:r>
              <a:rPr sz="1992" b="1" spc="596" dirty="0">
                <a:latin typeface="Calibri"/>
                <a:cs typeface="Calibri"/>
              </a:rPr>
              <a:t> </a:t>
            </a:r>
            <a:r>
              <a:rPr sz="1992" b="1" dirty="0">
                <a:latin typeface="Calibri"/>
                <a:cs typeface="Calibri"/>
              </a:rPr>
              <a:t>adet</a:t>
            </a:r>
            <a:r>
              <a:rPr sz="1992" b="1" spc="584" dirty="0">
                <a:latin typeface="Calibri"/>
                <a:cs typeface="Calibri"/>
              </a:rPr>
              <a:t> </a:t>
            </a:r>
            <a:r>
              <a:rPr sz="1992" b="1" dirty="0">
                <a:latin typeface="Calibri"/>
                <a:cs typeface="Calibri"/>
              </a:rPr>
              <a:t>kümeye</a:t>
            </a:r>
            <a:r>
              <a:rPr sz="1992" b="1" spc="562" dirty="0">
                <a:latin typeface="Calibri"/>
                <a:cs typeface="Calibri"/>
              </a:rPr>
              <a:t> </a:t>
            </a:r>
            <a:r>
              <a:rPr sz="1992" b="1" dirty="0">
                <a:latin typeface="Calibri"/>
                <a:cs typeface="Calibri"/>
              </a:rPr>
              <a:t>bölümlemektir</a:t>
            </a:r>
            <a:r>
              <a:rPr sz="1992" dirty="0">
                <a:latin typeface="Calibri"/>
                <a:cs typeface="Calibri"/>
              </a:rPr>
              <a:t>.</a:t>
            </a:r>
            <a:r>
              <a:rPr sz="1992" spc="570" dirty="0">
                <a:latin typeface="Calibri"/>
                <a:cs typeface="Calibri"/>
              </a:rPr>
              <a:t> </a:t>
            </a:r>
            <a:r>
              <a:rPr sz="1992" dirty="0">
                <a:latin typeface="Calibri"/>
                <a:cs typeface="Calibri"/>
              </a:rPr>
              <a:t>Amaç,</a:t>
            </a:r>
            <a:r>
              <a:rPr sz="1992" spc="570" dirty="0">
                <a:latin typeface="Calibri"/>
                <a:cs typeface="Calibri"/>
              </a:rPr>
              <a:t> </a:t>
            </a:r>
            <a:r>
              <a:rPr sz="1992" spc="-14" dirty="0">
                <a:latin typeface="Calibri"/>
                <a:cs typeface="Calibri"/>
              </a:rPr>
              <a:t>gerçekleştirilen 	</a:t>
            </a:r>
            <a:r>
              <a:rPr sz="1992" dirty="0">
                <a:latin typeface="Calibri"/>
                <a:cs typeface="Calibri"/>
              </a:rPr>
              <a:t>bölümleme</a:t>
            </a:r>
            <a:r>
              <a:rPr sz="1992" spc="604" dirty="0">
                <a:latin typeface="Calibri"/>
                <a:cs typeface="Calibri"/>
              </a:rPr>
              <a:t>  </a:t>
            </a:r>
            <a:r>
              <a:rPr sz="1992" dirty="0">
                <a:latin typeface="Calibri"/>
                <a:cs typeface="Calibri"/>
              </a:rPr>
              <a:t>işlemi</a:t>
            </a:r>
            <a:r>
              <a:rPr sz="1992" spc="611" dirty="0">
                <a:latin typeface="Calibri"/>
                <a:cs typeface="Calibri"/>
              </a:rPr>
              <a:t>  </a:t>
            </a:r>
            <a:r>
              <a:rPr sz="1992" dirty="0">
                <a:latin typeface="Calibri"/>
                <a:cs typeface="Calibri"/>
              </a:rPr>
              <a:t>sonunda</a:t>
            </a:r>
            <a:r>
              <a:rPr sz="1992" spc="596" dirty="0">
                <a:latin typeface="Calibri"/>
                <a:cs typeface="Calibri"/>
              </a:rPr>
              <a:t>  </a:t>
            </a:r>
            <a:r>
              <a:rPr sz="1992" dirty="0">
                <a:latin typeface="Calibri"/>
                <a:cs typeface="Calibri"/>
              </a:rPr>
              <a:t>elde</a:t>
            </a:r>
            <a:r>
              <a:rPr sz="1992" spc="604" dirty="0">
                <a:latin typeface="Calibri"/>
                <a:cs typeface="Calibri"/>
              </a:rPr>
              <a:t>  </a:t>
            </a:r>
            <a:r>
              <a:rPr sz="1992" dirty="0">
                <a:latin typeface="Calibri"/>
                <a:cs typeface="Calibri"/>
              </a:rPr>
              <a:t>edilen</a:t>
            </a:r>
            <a:r>
              <a:rPr sz="1992" spc="604" dirty="0">
                <a:latin typeface="Calibri"/>
                <a:cs typeface="Calibri"/>
              </a:rPr>
              <a:t>  </a:t>
            </a:r>
            <a:r>
              <a:rPr sz="1992" dirty="0">
                <a:latin typeface="Calibri"/>
                <a:cs typeface="Calibri"/>
              </a:rPr>
              <a:t>kümelerin,</a:t>
            </a:r>
            <a:r>
              <a:rPr sz="1992" spc="611" dirty="0">
                <a:latin typeface="Calibri"/>
                <a:cs typeface="Calibri"/>
              </a:rPr>
              <a:t>  </a:t>
            </a:r>
            <a:r>
              <a:rPr sz="1992" b="1" dirty="0">
                <a:latin typeface="Calibri"/>
                <a:cs typeface="Calibri"/>
              </a:rPr>
              <a:t>küme</a:t>
            </a:r>
            <a:r>
              <a:rPr sz="1992" b="1" spc="591" dirty="0">
                <a:latin typeface="Calibri"/>
                <a:cs typeface="Calibri"/>
              </a:rPr>
              <a:t>  </a:t>
            </a:r>
            <a:r>
              <a:rPr sz="1992" b="1" spc="-34" dirty="0">
                <a:latin typeface="Calibri"/>
                <a:cs typeface="Calibri"/>
              </a:rPr>
              <a:t>içi 	</a:t>
            </a:r>
            <a:r>
              <a:rPr sz="1992" b="1" dirty="0">
                <a:latin typeface="Calibri"/>
                <a:cs typeface="Calibri"/>
              </a:rPr>
              <a:t>benzerliklerinin</a:t>
            </a:r>
            <a:r>
              <a:rPr sz="1992" b="1" spc="371" dirty="0">
                <a:latin typeface="Calibri"/>
                <a:cs typeface="Calibri"/>
              </a:rPr>
              <a:t>  </a:t>
            </a:r>
            <a:r>
              <a:rPr sz="1992" b="1" dirty="0">
                <a:latin typeface="Calibri"/>
                <a:cs typeface="Calibri"/>
              </a:rPr>
              <a:t>maksimum</a:t>
            </a:r>
            <a:r>
              <a:rPr sz="1992" b="1" spc="357" dirty="0">
                <a:latin typeface="Calibri"/>
                <a:cs typeface="Calibri"/>
              </a:rPr>
              <a:t>  </a:t>
            </a:r>
            <a:r>
              <a:rPr sz="1992" b="1" dirty="0">
                <a:latin typeface="Calibri"/>
                <a:cs typeface="Calibri"/>
              </a:rPr>
              <a:t>ve</a:t>
            </a:r>
            <a:r>
              <a:rPr sz="1992" b="1" spc="357" dirty="0">
                <a:latin typeface="Calibri"/>
                <a:cs typeface="Calibri"/>
              </a:rPr>
              <a:t>  </a:t>
            </a:r>
            <a:r>
              <a:rPr sz="1992" b="1" dirty="0">
                <a:latin typeface="Calibri"/>
                <a:cs typeface="Calibri"/>
              </a:rPr>
              <a:t>kümeler</a:t>
            </a:r>
            <a:r>
              <a:rPr sz="1992" b="1" spc="364" dirty="0">
                <a:latin typeface="Calibri"/>
                <a:cs typeface="Calibri"/>
              </a:rPr>
              <a:t>  </a:t>
            </a:r>
            <a:r>
              <a:rPr sz="1992" b="1" dirty="0">
                <a:latin typeface="Calibri"/>
                <a:cs typeface="Calibri"/>
              </a:rPr>
              <a:t>arası</a:t>
            </a:r>
            <a:r>
              <a:rPr sz="1992" b="1" spc="364" dirty="0">
                <a:latin typeface="Calibri"/>
                <a:cs typeface="Calibri"/>
              </a:rPr>
              <a:t>  </a:t>
            </a:r>
            <a:r>
              <a:rPr sz="1992" b="1" dirty="0">
                <a:latin typeface="Calibri"/>
                <a:cs typeface="Calibri"/>
              </a:rPr>
              <a:t>benzerliklerinin</a:t>
            </a:r>
            <a:r>
              <a:rPr sz="1992" b="1" spc="371" dirty="0">
                <a:latin typeface="Calibri"/>
                <a:cs typeface="Calibri"/>
              </a:rPr>
              <a:t>  </a:t>
            </a:r>
            <a:r>
              <a:rPr sz="1992" b="1" spc="-34" dirty="0">
                <a:latin typeface="Calibri"/>
                <a:cs typeface="Calibri"/>
              </a:rPr>
              <a:t>ise 	</a:t>
            </a:r>
            <a:r>
              <a:rPr sz="1992" b="1" dirty="0">
                <a:latin typeface="Calibri"/>
                <a:cs typeface="Calibri"/>
              </a:rPr>
              <a:t>minimum</a:t>
            </a:r>
            <a:r>
              <a:rPr sz="1992" b="1" spc="185" dirty="0">
                <a:latin typeface="Calibri"/>
                <a:cs typeface="Calibri"/>
              </a:rPr>
              <a:t> </a:t>
            </a:r>
            <a:r>
              <a:rPr sz="1992" b="1" dirty="0">
                <a:latin typeface="Calibri"/>
                <a:cs typeface="Calibri"/>
              </a:rPr>
              <a:t>olmasını</a:t>
            </a:r>
            <a:r>
              <a:rPr sz="1992" b="1" spc="185" dirty="0">
                <a:latin typeface="Calibri"/>
                <a:cs typeface="Calibri"/>
              </a:rPr>
              <a:t> </a:t>
            </a:r>
            <a:r>
              <a:rPr sz="1992" b="1" spc="-14" dirty="0">
                <a:latin typeface="Calibri"/>
                <a:cs typeface="Calibri"/>
              </a:rPr>
              <a:t>sağlamaktır</a:t>
            </a:r>
            <a:r>
              <a:rPr sz="1992" spc="-14" dirty="0">
                <a:latin typeface="Calibri"/>
                <a:cs typeface="Calibri"/>
              </a:rPr>
              <a:t>.</a:t>
            </a:r>
            <a:endParaRPr sz="1992">
              <a:latin typeface="Calibri"/>
              <a:cs typeface="Calibri"/>
            </a:endParaRPr>
          </a:p>
          <a:p>
            <a:pPr marL="274774" marR="6978" indent="-258201" algn="just">
              <a:lnSpc>
                <a:spcPct val="92200"/>
              </a:lnSpc>
              <a:spcBef>
                <a:spcPts val="1125"/>
              </a:spcBef>
              <a:buFont typeface="Arial MT"/>
              <a:buChar char="•"/>
              <a:tabLst>
                <a:tab pos="276519" algn="l"/>
              </a:tabLst>
            </a:pPr>
            <a:r>
              <a:rPr sz="1992" dirty="0">
                <a:latin typeface="Calibri"/>
                <a:cs typeface="Calibri"/>
              </a:rPr>
              <a:t>Öncelikle</a:t>
            </a:r>
            <a:r>
              <a:rPr sz="1992" spc="137" dirty="0">
                <a:latin typeface="Calibri"/>
                <a:cs typeface="Calibri"/>
              </a:rPr>
              <a:t> </a:t>
            </a:r>
            <a:r>
              <a:rPr sz="1992" dirty="0">
                <a:latin typeface="Calibri"/>
                <a:cs typeface="Calibri"/>
              </a:rPr>
              <a:t>her</a:t>
            </a:r>
            <a:r>
              <a:rPr sz="1992" spc="117" dirty="0">
                <a:latin typeface="Calibri"/>
                <a:cs typeface="Calibri"/>
              </a:rPr>
              <a:t> </a:t>
            </a:r>
            <a:r>
              <a:rPr sz="1992" dirty="0">
                <a:latin typeface="Calibri"/>
                <a:cs typeface="Calibri"/>
              </a:rPr>
              <a:t>kümenin</a:t>
            </a:r>
            <a:r>
              <a:rPr sz="1992" spc="151" dirty="0">
                <a:latin typeface="Calibri"/>
                <a:cs typeface="Calibri"/>
              </a:rPr>
              <a:t> </a:t>
            </a:r>
            <a:r>
              <a:rPr sz="1992" dirty="0">
                <a:latin typeface="Calibri"/>
                <a:cs typeface="Calibri"/>
              </a:rPr>
              <a:t>merkez</a:t>
            </a:r>
            <a:r>
              <a:rPr sz="1992" spc="151" dirty="0">
                <a:latin typeface="Calibri"/>
                <a:cs typeface="Calibri"/>
              </a:rPr>
              <a:t> </a:t>
            </a:r>
            <a:r>
              <a:rPr sz="1992" dirty="0">
                <a:latin typeface="Calibri"/>
                <a:cs typeface="Calibri"/>
              </a:rPr>
              <a:t>noktasını</a:t>
            </a:r>
            <a:r>
              <a:rPr sz="1992" spc="110" dirty="0">
                <a:latin typeface="Calibri"/>
                <a:cs typeface="Calibri"/>
              </a:rPr>
              <a:t> </a:t>
            </a:r>
            <a:r>
              <a:rPr sz="1992" dirty="0">
                <a:latin typeface="Calibri"/>
                <a:cs typeface="Calibri"/>
              </a:rPr>
              <a:t>veya</a:t>
            </a:r>
            <a:r>
              <a:rPr sz="1992" spc="144" dirty="0">
                <a:latin typeface="Calibri"/>
                <a:cs typeface="Calibri"/>
              </a:rPr>
              <a:t> </a:t>
            </a:r>
            <a:r>
              <a:rPr sz="1992" dirty="0">
                <a:latin typeface="Calibri"/>
                <a:cs typeface="Calibri"/>
              </a:rPr>
              <a:t>ortalamasını</a:t>
            </a:r>
            <a:r>
              <a:rPr sz="1992" spc="110" dirty="0">
                <a:latin typeface="Calibri"/>
                <a:cs typeface="Calibri"/>
              </a:rPr>
              <a:t> </a:t>
            </a:r>
            <a:r>
              <a:rPr sz="1992" dirty="0">
                <a:latin typeface="Calibri"/>
                <a:cs typeface="Calibri"/>
              </a:rPr>
              <a:t>temsil</a:t>
            </a:r>
            <a:r>
              <a:rPr sz="1992" spc="137" dirty="0">
                <a:latin typeface="Calibri"/>
                <a:cs typeface="Calibri"/>
              </a:rPr>
              <a:t> </a:t>
            </a:r>
            <a:r>
              <a:rPr sz="1992" spc="-14" dirty="0">
                <a:latin typeface="Calibri"/>
                <a:cs typeface="Calibri"/>
              </a:rPr>
              <a:t>etmek 	</a:t>
            </a:r>
            <a:r>
              <a:rPr sz="1992" dirty="0">
                <a:latin typeface="Calibri"/>
                <a:cs typeface="Calibri"/>
              </a:rPr>
              <a:t>üzere</a:t>
            </a:r>
            <a:r>
              <a:rPr sz="1992" spc="522" dirty="0">
                <a:latin typeface="Calibri"/>
                <a:cs typeface="Calibri"/>
              </a:rPr>
              <a:t> </a:t>
            </a:r>
            <a:r>
              <a:rPr sz="1992" b="1" dirty="0">
                <a:latin typeface="Calibri"/>
                <a:cs typeface="Calibri"/>
              </a:rPr>
              <a:t>K</a:t>
            </a:r>
            <a:r>
              <a:rPr sz="1992" b="1" spc="556" dirty="0">
                <a:latin typeface="Calibri"/>
                <a:cs typeface="Calibri"/>
              </a:rPr>
              <a:t> </a:t>
            </a:r>
            <a:r>
              <a:rPr sz="1992" b="1" dirty="0">
                <a:latin typeface="Calibri"/>
                <a:cs typeface="Calibri"/>
              </a:rPr>
              <a:t>adet</a:t>
            </a:r>
            <a:r>
              <a:rPr sz="1992" b="1" spc="529" dirty="0">
                <a:latin typeface="Calibri"/>
                <a:cs typeface="Calibri"/>
              </a:rPr>
              <a:t> </a:t>
            </a:r>
            <a:r>
              <a:rPr sz="1992" b="1" dirty="0">
                <a:latin typeface="Calibri"/>
                <a:cs typeface="Calibri"/>
              </a:rPr>
              <a:t>nesne</a:t>
            </a:r>
            <a:r>
              <a:rPr sz="1992" b="1" spc="522" dirty="0">
                <a:latin typeface="Calibri"/>
                <a:cs typeface="Calibri"/>
              </a:rPr>
              <a:t> </a:t>
            </a:r>
            <a:r>
              <a:rPr sz="1992" b="1" dirty="0">
                <a:latin typeface="Calibri"/>
                <a:cs typeface="Calibri"/>
              </a:rPr>
              <a:t>rastgele</a:t>
            </a:r>
            <a:r>
              <a:rPr sz="1992" b="1" spc="522" dirty="0">
                <a:latin typeface="Calibri"/>
                <a:cs typeface="Calibri"/>
              </a:rPr>
              <a:t> </a:t>
            </a:r>
            <a:r>
              <a:rPr sz="1992" b="1" dirty="0">
                <a:latin typeface="Calibri"/>
                <a:cs typeface="Calibri"/>
              </a:rPr>
              <a:t>seçilir</a:t>
            </a:r>
            <a:r>
              <a:rPr sz="1992" dirty="0">
                <a:latin typeface="Calibri"/>
                <a:cs typeface="Calibri"/>
              </a:rPr>
              <a:t>.</a:t>
            </a:r>
            <a:r>
              <a:rPr sz="1992" spc="522" dirty="0">
                <a:latin typeface="Calibri"/>
                <a:cs typeface="Calibri"/>
              </a:rPr>
              <a:t> </a:t>
            </a:r>
            <a:r>
              <a:rPr sz="1992" dirty="0">
                <a:latin typeface="Calibri"/>
                <a:cs typeface="Calibri"/>
              </a:rPr>
              <a:t>Kalan</a:t>
            </a:r>
            <a:r>
              <a:rPr sz="1992" spc="543" dirty="0">
                <a:latin typeface="Calibri"/>
                <a:cs typeface="Calibri"/>
              </a:rPr>
              <a:t> </a:t>
            </a:r>
            <a:r>
              <a:rPr sz="1992" dirty="0">
                <a:latin typeface="Calibri"/>
                <a:cs typeface="Calibri"/>
              </a:rPr>
              <a:t>diğer</a:t>
            </a:r>
            <a:r>
              <a:rPr sz="1992" spc="556" dirty="0">
                <a:latin typeface="Calibri"/>
                <a:cs typeface="Calibri"/>
              </a:rPr>
              <a:t> </a:t>
            </a:r>
            <a:r>
              <a:rPr sz="1992" dirty="0">
                <a:latin typeface="Calibri"/>
                <a:cs typeface="Calibri"/>
              </a:rPr>
              <a:t>nesneler,</a:t>
            </a:r>
            <a:r>
              <a:rPr sz="1992" spc="522" dirty="0">
                <a:latin typeface="Calibri"/>
                <a:cs typeface="Calibri"/>
              </a:rPr>
              <a:t> </a:t>
            </a:r>
            <a:r>
              <a:rPr sz="1992" spc="-14" dirty="0">
                <a:latin typeface="Calibri"/>
                <a:cs typeface="Calibri"/>
              </a:rPr>
              <a:t>kümelerin 	</a:t>
            </a:r>
            <a:r>
              <a:rPr sz="1992" dirty="0">
                <a:latin typeface="Calibri"/>
                <a:cs typeface="Calibri"/>
              </a:rPr>
              <a:t>ortalama</a:t>
            </a:r>
            <a:r>
              <a:rPr sz="1992" spc="330" dirty="0">
                <a:latin typeface="Calibri"/>
                <a:cs typeface="Calibri"/>
              </a:rPr>
              <a:t>  </a:t>
            </a:r>
            <a:r>
              <a:rPr sz="1992" dirty="0">
                <a:latin typeface="Calibri"/>
                <a:cs typeface="Calibri"/>
              </a:rPr>
              <a:t>değerlerine</a:t>
            </a:r>
            <a:r>
              <a:rPr sz="1992" spc="343" dirty="0">
                <a:latin typeface="Calibri"/>
                <a:cs typeface="Calibri"/>
              </a:rPr>
              <a:t>  </a:t>
            </a:r>
            <a:r>
              <a:rPr sz="1992" dirty="0">
                <a:latin typeface="Calibri"/>
                <a:cs typeface="Calibri"/>
              </a:rPr>
              <a:t>olan</a:t>
            </a:r>
            <a:r>
              <a:rPr sz="1992" spc="323" dirty="0">
                <a:latin typeface="Calibri"/>
                <a:cs typeface="Calibri"/>
              </a:rPr>
              <a:t>  </a:t>
            </a:r>
            <a:r>
              <a:rPr sz="1992" dirty="0">
                <a:latin typeface="Calibri"/>
                <a:cs typeface="Calibri"/>
              </a:rPr>
              <a:t>uzaklıkları</a:t>
            </a:r>
            <a:r>
              <a:rPr sz="1992" spc="330" dirty="0">
                <a:latin typeface="Calibri"/>
                <a:cs typeface="Calibri"/>
              </a:rPr>
              <a:t>  </a:t>
            </a:r>
            <a:r>
              <a:rPr sz="1992" dirty="0">
                <a:latin typeface="Calibri"/>
                <a:cs typeface="Calibri"/>
              </a:rPr>
              <a:t>dikkate</a:t>
            </a:r>
            <a:r>
              <a:rPr sz="1992" spc="337" dirty="0">
                <a:latin typeface="Calibri"/>
                <a:cs typeface="Calibri"/>
              </a:rPr>
              <a:t>  </a:t>
            </a:r>
            <a:r>
              <a:rPr sz="1992" dirty="0">
                <a:latin typeface="Calibri"/>
                <a:cs typeface="Calibri"/>
              </a:rPr>
              <a:t>alınarak</a:t>
            </a:r>
            <a:r>
              <a:rPr sz="1992" spc="330" dirty="0">
                <a:latin typeface="Calibri"/>
                <a:cs typeface="Calibri"/>
              </a:rPr>
              <a:t>  </a:t>
            </a:r>
            <a:r>
              <a:rPr sz="1992" dirty="0">
                <a:latin typeface="Calibri"/>
                <a:cs typeface="Calibri"/>
              </a:rPr>
              <a:t>en</a:t>
            </a:r>
            <a:r>
              <a:rPr sz="1992" spc="337" dirty="0">
                <a:latin typeface="Calibri"/>
                <a:cs typeface="Calibri"/>
              </a:rPr>
              <a:t>  </a:t>
            </a:r>
            <a:r>
              <a:rPr sz="1992" spc="-14" dirty="0">
                <a:latin typeface="Calibri"/>
                <a:cs typeface="Calibri"/>
              </a:rPr>
              <a:t>benzer 	</a:t>
            </a:r>
            <a:r>
              <a:rPr sz="1992" dirty="0">
                <a:latin typeface="Calibri"/>
                <a:cs typeface="Calibri"/>
              </a:rPr>
              <a:t>oldukları</a:t>
            </a:r>
            <a:r>
              <a:rPr sz="1992" spc="343" dirty="0">
                <a:latin typeface="Calibri"/>
                <a:cs typeface="Calibri"/>
              </a:rPr>
              <a:t> </a:t>
            </a:r>
            <a:r>
              <a:rPr sz="1992" b="1" dirty="0">
                <a:latin typeface="Calibri"/>
                <a:cs typeface="Calibri"/>
              </a:rPr>
              <a:t>kümelere</a:t>
            </a:r>
            <a:r>
              <a:rPr sz="1992" b="1" spc="337" dirty="0">
                <a:latin typeface="Calibri"/>
                <a:cs typeface="Calibri"/>
              </a:rPr>
              <a:t> </a:t>
            </a:r>
            <a:r>
              <a:rPr sz="1992" dirty="0">
                <a:latin typeface="Calibri"/>
                <a:cs typeface="Calibri"/>
              </a:rPr>
              <a:t>dahil</a:t>
            </a:r>
            <a:r>
              <a:rPr sz="1992" spc="337" dirty="0">
                <a:latin typeface="Calibri"/>
                <a:cs typeface="Calibri"/>
              </a:rPr>
              <a:t> </a:t>
            </a:r>
            <a:r>
              <a:rPr sz="1992" dirty="0">
                <a:latin typeface="Calibri"/>
                <a:cs typeface="Calibri"/>
              </a:rPr>
              <a:t>edilir.</a:t>
            </a:r>
            <a:r>
              <a:rPr sz="1992" spc="378" dirty="0">
                <a:latin typeface="Calibri"/>
                <a:cs typeface="Calibri"/>
              </a:rPr>
              <a:t> </a:t>
            </a:r>
            <a:r>
              <a:rPr sz="1992" dirty="0">
                <a:latin typeface="Calibri"/>
                <a:cs typeface="Calibri"/>
              </a:rPr>
              <a:t>Daha</a:t>
            </a:r>
            <a:r>
              <a:rPr sz="1992" spc="343" dirty="0">
                <a:latin typeface="Calibri"/>
                <a:cs typeface="Calibri"/>
              </a:rPr>
              <a:t> </a:t>
            </a:r>
            <a:r>
              <a:rPr sz="1992" dirty="0">
                <a:latin typeface="Calibri"/>
                <a:cs typeface="Calibri"/>
              </a:rPr>
              <a:t>sonra,</a:t>
            </a:r>
            <a:r>
              <a:rPr sz="1992" spc="357" dirty="0">
                <a:latin typeface="Calibri"/>
                <a:cs typeface="Calibri"/>
              </a:rPr>
              <a:t> </a:t>
            </a:r>
            <a:r>
              <a:rPr sz="1992" dirty="0">
                <a:latin typeface="Calibri"/>
                <a:cs typeface="Calibri"/>
              </a:rPr>
              <a:t>her</a:t>
            </a:r>
            <a:r>
              <a:rPr sz="1992" spc="364" dirty="0">
                <a:latin typeface="Calibri"/>
                <a:cs typeface="Calibri"/>
              </a:rPr>
              <a:t> </a:t>
            </a:r>
            <a:r>
              <a:rPr sz="1992" dirty="0">
                <a:latin typeface="Calibri"/>
                <a:cs typeface="Calibri"/>
              </a:rPr>
              <a:t>bir</a:t>
            </a:r>
            <a:r>
              <a:rPr sz="1992" spc="343" dirty="0">
                <a:latin typeface="Calibri"/>
                <a:cs typeface="Calibri"/>
              </a:rPr>
              <a:t> </a:t>
            </a:r>
            <a:r>
              <a:rPr sz="1992" dirty="0">
                <a:latin typeface="Calibri"/>
                <a:cs typeface="Calibri"/>
              </a:rPr>
              <a:t>kümenin</a:t>
            </a:r>
            <a:r>
              <a:rPr sz="1992" spc="343" dirty="0">
                <a:latin typeface="Calibri"/>
                <a:cs typeface="Calibri"/>
              </a:rPr>
              <a:t> </a:t>
            </a:r>
            <a:r>
              <a:rPr sz="1992" spc="-14" dirty="0">
                <a:latin typeface="Calibri"/>
                <a:cs typeface="Calibri"/>
              </a:rPr>
              <a:t>ortalama</a:t>
            </a:r>
            <a:endParaRPr sz="1992">
              <a:latin typeface="Calibri"/>
              <a:cs typeface="Calibri"/>
            </a:endParaRPr>
          </a:p>
        </p:txBody>
      </p:sp>
      <p:sp>
        <p:nvSpPr>
          <p:cNvPr id="4" name="object 4"/>
          <p:cNvSpPr txBox="1"/>
          <p:nvPr/>
        </p:nvSpPr>
        <p:spPr>
          <a:xfrm>
            <a:off x="5153716" y="3960902"/>
            <a:ext cx="6783185" cy="330342"/>
          </a:xfrm>
          <a:prstGeom prst="rect">
            <a:avLst/>
          </a:prstGeom>
        </p:spPr>
        <p:txBody>
          <a:bodyPr vert="horz" wrap="square" lIns="0" tIns="23553" rIns="0" bIns="0" rtlCol="0">
            <a:spAutoFit/>
          </a:bodyPr>
          <a:lstStyle/>
          <a:p>
            <a:pPr marL="17446">
              <a:spcBef>
                <a:spcPts val="185"/>
              </a:spcBef>
              <a:tabLst>
                <a:tab pos="899341" algn="l"/>
                <a:tab pos="2511349" algn="l"/>
                <a:tab pos="3167319" algn="l"/>
                <a:tab pos="3990770" algn="l"/>
                <a:tab pos="5334984" algn="l"/>
                <a:tab pos="6521311" algn="l"/>
              </a:tabLst>
            </a:pPr>
            <a:r>
              <a:rPr sz="1992" spc="-14" dirty="0">
                <a:latin typeface="Calibri"/>
                <a:cs typeface="Calibri"/>
              </a:rPr>
              <a:t>değeri</a:t>
            </a:r>
            <a:r>
              <a:rPr sz="1992" dirty="0">
                <a:latin typeface="Calibri"/>
                <a:cs typeface="Calibri"/>
              </a:rPr>
              <a:t>	</a:t>
            </a:r>
            <a:r>
              <a:rPr sz="1992" spc="-14" dirty="0">
                <a:latin typeface="Calibri"/>
                <a:cs typeface="Calibri"/>
              </a:rPr>
              <a:t>hesaplanarak</a:t>
            </a:r>
            <a:r>
              <a:rPr sz="1992" dirty="0">
                <a:latin typeface="Calibri"/>
                <a:cs typeface="Calibri"/>
              </a:rPr>
              <a:t>	</a:t>
            </a:r>
            <a:r>
              <a:rPr sz="1992" spc="-27" dirty="0">
                <a:latin typeface="Calibri"/>
                <a:cs typeface="Calibri"/>
              </a:rPr>
              <a:t>yeni</a:t>
            </a:r>
            <a:r>
              <a:rPr sz="1992" dirty="0">
                <a:latin typeface="Calibri"/>
                <a:cs typeface="Calibri"/>
              </a:rPr>
              <a:t>	</a:t>
            </a:r>
            <a:r>
              <a:rPr sz="1992" b="1" spc="-27" dirty="0">
                <a:latin typeface="Calibri"/>
                <a:cs typeface="Calibri"/>
              </a:rPr>
              <a:t>küme</a:t>
            </a:r>
            <a:r>
              <a:rPr sz="1992" b="1" dirty="0">
                <a:latin typeface="Calibri"/>
                <a:cs typeface="Calibri"/>
              </a:rPr>
              <a:t>	</a:t>
            </a:r>
            <a:r>
              <a:rPr sz="1992" b="1" spc="-14" dirty="0">
                <a:latin typeface="Calibri"/>
                <a:cs typeface="Calibri"/>
              </a:rPr>
              <a:t>merkezleri</a:t>
            </a:r>
            <a:r>
              <a:rPr sz="1992" b="1" dirty="0">
                <a:latin typeface="Calibri"/>
                <a:cs typeface="Calibri"/>
              </a:rPr>
              <a:t>	</a:t>
            </a:r>
            <a:r>
              <a:rPr sz="1992" b="1" spc="-14" dirty="0">
                <a:latin typeface="Calibri"/>
                <a:cs typeface="Calibri"/>
              </a:rPr>
              <a:t>belirlenir</a:t>
            </a:r>
            <a:r>
              <a:rPr sz="1992" b="1" dirty="0">
                <a:latin typeface="Calibri"/>
                <a:cs typeface="Calibri"/>
              </a:rPr>
              <a:t>	</a:t>
            </a:r>
            <a:r>
              <a:rPr sz="1992" spc="-34" dirty="0">
                <a:latin typeface="Calibri"/>
                <a:cs typeface="Calibri"/>
              </a:rPr>
              <a:t>ve</a:t>
            </a:r>
            <a:endParaRPr sz="1992">
              <a:latin typeface="Calibri"/>
              <a:cs typeface="Calibri"/>
            </a:endParaRPr>
          </a:p>
        </p:txBody>
      </p:sp>
      <p:sp>
        <p:nvSpPr>
          <p:cNvPr id="5" name="object 5"/>
          <p:cNvSpPr txBox="1"/>
          <p:nvPr/>
        </p:nvSpPr>
        <p:spPr>
          <a:xfrm>
            <a:off x="5153717" y="3960902"/>
            <a:ext cx="7630211" cy="617989"/>
          </a:xfrm>
          <a:prstGeom prst="rect">
            <a:avLst/>
          </a:prstGeom>
        </p:spPr>
        <p:txBody>
          <a:bodyPr vert="horz" wrap="square" lIns="0" tIns="53212" rIns="0" bIns="0" rtlCol="0">
            <a:spAutoFit/>
          </a:bodyPr>
          <a:lstStyle/>
          <a:p>
            <a:pPr marL="17446" marR="6978" indent="6963567">
              <a:lnSpc>
                <a:spcPts val="2198"/>
              </a:lnSpc>
              <a:spcBef>
                <a:spcPts val="419"/>
              </a:spcBef>
              <a:tabLst>
                <a:tab pos="1365149" algn="l"/>
                <a:tab pos="2509606" algn="l"/>
                <a:tab pos="3836373" algn="l"/>
                <a:tab pos="5068932" algn="l"/>
                <a:tab pos="6265727" algn="l"/>
                <a:tab pos="6792596" algn="l"/>
              </a:tabLst>
            </a:pPr>
            <a:r>
              <a:rPr sz="1992" spc="-14" dirty="0">
                <a:latin typeface="Calibri"/>
                <a:cs typeface="Calibri"/>
              </a:rPr>
              <a:t>tekrar nesnelerin</a:t>
            </a:r>
            <a:r>
              <a:rPr sz="1992" dirty="0">
                <a:latin typeface="Calibri"/>
                <a:cs typeface="Calibri"/>
              </a:rPr>
              <a:t>	</a:t>
            </a:r>
            <a:r>
              <a:rPr sz="1992" b="1" spc="-14" dirty="0">
                <a:latin typeface="Calibri"/>
                <a:cs typeface="Calibri"/>
              </a:rPr>
              <a:t>merkeze</a:t>
            </a:r>
            <a:r>
              <a:rPr sz="1992" b="1" dirty="0">
                <a:latin typeface="Calibri"/>
                <a:cs typeface="Calibri"/>
              </a:rPr>
              <a:t>	</a:t>
            </a:r>
            <a:r>
              <a:rPr sz="1992" b="1" spc="-14" dirty="0">
                <a:latin typeface="Calibri"/>
                <a:cs typeface="Calibri"/>
              </a:rPr>
              <a:t>uzaklıkları</a:t>
            </a:r>
            <a:r>
              <a:rPr sz="1992" b="1" dirty="0">
                <a:latin typeface="Calibri"/>
                <a:cs typeface="Calibri"/>
              </a:rPr>
              <a:t>	</a:t>
            </a:r>
            <a:r>
              <a:rPr sz="1992" b="1" spc="-14" dirty="0">
                <a:latin typeface="Calibri"/>
                <a:cs typeface="Calibri"/>
              </a:rPr>
              <a:t>incelenir</a:t>
            </a:r>
            <a:r>
              <a:rPr sz="1992" spc="-14" dirty="0">
                <a:latin typeface="Calibri"/>
                <a:cs typeface="Calibri"/>
              </a:rPr>
              <a:t>.</a:t>
            </a:r>
            <a:r>
              <a:rPr sz="1992" dirty="0">
                <a:latin typeface="Calibri"/>
                <a:cs typeface="Calibri"/>
              </a:rPr>
              <a:t>	</a:t>
            </a:r>
            <a:r>
              <a:rPr sz="1992" spc="-14" dirty="0">
                <a:latin typeface="Calibri"/>
                <a:cs typeface="Calibri"/>
              </a:rPr>
              <a:t>Herhangi</a:t>
            </a:r>
            <a:r>
              <a:rPr sz="1992" dirty="0">
                <a:latin typeface="Calibri"/>
                <a:cs typeface="Calibri"/>
              </a:rPr>
              <a:t>	</a:t>
            </a:r>
            <a:r>
              <a:rPr sz="1992" spc="-34" dirty="0">
                <a:latin typeface="Calibri"/>
                <a:cs typeface="Calibri"/>
              </a:rPr>
              <a:t>bir</a:t>
            </a:r>
            <a:r>
              <a:rPr sz="1992" dirty="0">
                <a:latin typeface="Calibri"/>
                <a:cs typeface="Calibri"/>
              </a:rPr>
              <a:t>	</a:t>
            </a:r>
            <a:r>
              <a:rPr sz="1992" spc="-14" dirty="0">
                <a:latin typeface="Calibri"/>
                <a:cs typeface="Calibri"/>
              </a:rPr>
              <a:t>değişim</a:t>
            </a:r>
            <a:endParaRPr sz="1992">
              <a:latin typeface="Calibri"/>
              <a:cs typeface="Calibri"/>
            </a:endParaRPr>
          </a:p>
        </p:txBody>
      </p:sp>
      <p:sp>
        <p:nvSpPr>
          <p:cNvPr id="6" name="object 6"/>
          <p:cNvSpPr txBox="1"/>
          <p:nvPr/>
        </p:nvSpPr>
        <p:spPr>
          <a:xfrm>
            <a:off x="5153716" y="4467618"/>
            <a:ext cx="7628467" cy="2264732"/>
          </a:xfrm>
          <a:prstGeom prst="rect">
            <a:avLst/>
          </a:prstGeom>
        </p:spPr>
        <p:txBody>
          <a:bodyPr vert="horz" wrap="square" lIns="0" tIns="75891" rIns="0" bIns="0" rtlCol="0">
            <a:spAutoFit/>
          </a:bodyPr>
          <a:lstStyle/>
          <a:p>
            <a:pPr marL="17446">
              <a:spcBef>
                <a:spcPts val="596"/>
              </a:spcBef>
            </a:pPr>
            <a:r>
              <a:rPr sz="1992" dirty="0">
                <a:latin typeface="Calibri"/>
                <a:cs typeface="Calibri"/>
              </a:rPr>
              <a:t>olmayıncaya</a:t>
            </a:r>
            <a:r>
              <a:rPr sz="1992" spc="89" dirty="0">
                <a:latin typeface="Calibri"/>
                <a:cs typeface="Calibri"/>
              </a:rPr>
              <a:t> </a:t>
            </a:r>
            <a:r>
              <a:rPr sz="1992" dirty="0">
                <a:latin typeface="Calibri"/>
                <a:cs typeface="Calibri"/>
              </a:rPr>
              <a:t>kadar</a:t>
            </a:r>
            <a:r>
              <a:rPr sz="1992" spc="69" dirty="0">
                <a:latin typeface="Calibri"/>
                <a:cs typeface="Calibri"/>
              </a:rPr>
              <a:t> </a:t>
            </a:r>
            <a:r>
              <a:rPr sz="1992" b="1" dirty="0">
                <a:latin typeface="Calibri"/>
                <a:cs typeface="Calibri"/>
              </a:rPr>
              <a:t>algoritma</a:t>
            </a:r>
            <a:r>
              <a:rPr sz="1992" b="1" spc="27" dirty="0">
                <a:latin typeface="Calibri"/>
                <a:cs typeface="Calibri"/>
              </a:rPr>
              <a:t> </a:t>
            </a:r>
            <a:r>
              <a:rPr sz="1992" b="1" dirty="0">
                <a:latin typeface="Calibri"/>
                <a:cs typeface="Calibri"/>
              </a:rPr>
              <a:t>tekrarlamaya</a:t>
            </a:r>
            <a:r>
              <a:rPr sz="1992" b="1" spc="55" dirty="0">
                <a:latin typeface="Calibri"/>
                <a:cs typeface="Calibri"/>
              </a:rPr>
              <a:t> </a:t>
            </a:r>
            <a:r>
              <a:rPr sz="1992" dirty="0">
                <a:latin typeface="Calibri"/>
                <a:cs typeface="Calibri"/>
              </a:rPr>
              <a:t>devam</a:t>
            </a:r>
            <a:r>
              <a:rPr sz="1992" spc="89" dirty="0">
                <a:latin typeface="Calibri"/>
                <a:cs typeface="Calibri"/>
              </a:rPr>
              <a:t> </a:t>
            </a:r>
            <a:r>
              <a:rPr sz="1992" spc="-14" dirty="0">
                <a:latin typeface="Calibri"/>
                <a:cs typeface="Calibri"/>
              </a:rPr>
              <a:t>eder.</a:t>
            </a:r>
            <a:endParaRPr sz="1992">
              <a:latin typeface="Calibri"/>
              <a:cs typeface="Calibri"/>
            </a:endParaRPr>
          </a:p>
          <a:p>
            <a:pPr marL="533847" indent="-257328">
              <a:spcBef>
                <a:spcPts val="405"/>
              </a:spcBef>
              <a:buFont typeface="Arial MT"/>
              <a:buChar char="•"/>
              <a:tabLst>
                <a:tab pos="533847" algn="l"/>
              </a:tabLst>
            </a:pPr>
            <a:r>
              <a:rPr sz="1786" dirty="0">
                <a:latin typeface="Calibri"/>
                <a:cs typeface="Calibri"/>
              </a:rPr>
              <a:t>Algoritma</a:t>
            </a:r>
            <a:r>
              <a:rPr sz="1786" spc="14" dirty="0">
                <a:latin typeface="Calibri"/>
                <a:cs typeface="Calibri"/>
              </a:rPr>
              <a:t> </a:t>
            </a:r>
            <a:r>
              <a:rPr sz="1786" dirty="0">
                <a:latin typeface="Calibri"/>
                <a:cs typeface="Calibri"/>
              </a:rPr>
              <a:t>temel</a:t>
            </a:r>
            <a:r>
              <a:rPr sz="1786" spc="21" dirty="0">
                <a:latin typeface="Calibri"/>
                <a:cs typeface="Calibri"/>
              </a:rPr>
              <a:t> </a:t>
            </a:r>
            <a:r>
              <a:rPr sz="1786" dirty="0">
                <a:latin typeface="Calibri"/>
                <a:cs typeface="Calibri"/>
              </a:rPr>
              <a:t>olarak</a:t>
            </a:r>
            <a:r>
              <a:rPr sz="1786" spc="7" dirty="0">
                <a:latin typeface="Calibri"/>
                <a:cs typeface="Calibri"/>
              </a:rPr>
              <a:t> </a:t>
            </a:r>
            <a:r>
              <a:rPr sz="1786" dirty="0">
                <a:latin typeface="Calibri"/>
                <a:cs typeface="Calibri"/>
              </a:rPr>
              <a:t>4</a:t>
            </a:r>
            <a:r>
              <a:rPr sz="1786" spc="41" dirty="0">
                <a:latin typeface="Calibri"/>
                <a:cs typeface="Calibri"/>
              </a:rPr>
              <a:t> </a:t>
            </a:r>
            <a:r>
              <a:rPr sz="1786" dirty="0">
                <a:latin typeface="Calibri"/>
                <a:cs typeface="Calibri"/>
              </a:rPr>
              <a:t>aşamadan</a:t>
            </a:r>
            <a:r>
              <a:rPr sz="1786" spc="-34" dirty="0">
                <a:latin typeface="Calibri"/>
                <a:cs typeface="Calibri"/>
              </a:rPr>
              <a:t> </a:t>
            </a:r>
            <a:r>
              <a:rPr sz="1786" spc="-14" dirty="0">
                <a:latin typeface="Calibri"/>
                <a:cs typeface="Calibri"/>
              </a:rPr>
              <a:t>oluşur:</a:t>
            </a:r>
            <a:endParaRPr sz="1786">
              <a:latin typeface="Calibri"/>
              <a:cs typeface="Calibri"/>
            </a:endParaRPr>
          </a:p>
          <a:p>
            <a:pPr marL="533847" indent="-257328">
              <a:spcBef>
                <a:spcPts val="378"/>
              </a:spcBef>
              <a:buFont typeface="Arial MT"/>
              <a:buChar char="•"/>
              <a:tabLst>
                <a:tab pos="533847" algn="l"/>
              </a:tabLst>
            </a:pPr>
            <a:r>
              <a:rPr sz="1786" dirty="0">
                <a:latin typeface="Calibri"/>
                <a:cs typeface="Calibri"/>
              </a:rPr>
              <a:t>1.</a:t>
            </a:r>
            <a:r>
              <a:rPr sz="1786" spc="-27" dirty="0">
                <a:latin typeface="Calibri"/>
                <a:cs typeface="Calibri"/>
              </a:rPr>
              <a:t> </a:t>
            </a:r>
            <a:r>
              <a:rPr sz="1786" dirty="0">
                <a:latin typeface="Calibri"/>
                <a:cs typeface="Calibri"/>
              </a:rPr>
              <a:t>Küme merkezlerinin</a:t>
            </a:r>
            <a:r>
              <a:rPr sz="1786" spc="7" dirty="0">
                <a:latin typeface="Calibri"/>
                <a:cs typeface="Calibri"/>
              </a:rPr>
              <a:t> </a:t>
            </a:r>
            <a:r>
              <a:rPr sz="1786" spc="-14" dirty="0">
                <a:latin typeface="Calibri"/>
                <a:cs typeface="Calibri"/>
              </a:rPr>
              <a:t>belirlenmesi</a:t>
            </a:r>
            <a:endParaRPr sz="1786">
              <a:latin typeface="Calibri"/>
              <a:cs typeface="Calibri"/>
            </a:endParaRPr>
          </a:p>
          <a:p>
            <a:pPr marL="533847" indent="-257328">
              <a:spcBef>
                <a:spcPts val="378"/>
              </a:spcBef>
              <a:buFont typeface="Arial MT"/>
              <a:buChar char="•"/>
              <a:tabLst>
                <a:tab pos="533847" algn="l"/>
              </a:tabLst>
            </a:pPr>
            <a:r>
              <a:rPr sz="1786" dirty="0">
                <a:latin typeface="Calibri"/>
                <a:cs typeface="Calibri"/>
              </a:rPr>
              <a:t>2.</a:t>
            </a:r>
            <a:r>
              <a:rPr sz="1786" spc="-14" dirty="0">
                <a:latin typeface="Calibri"/>
                <a:cs typeface="Calibri"/>
              </a:rPr>
              <a:t> </a:t>
            </a:r>
            <a:r>
              <a:rPr sz="1786" dirty="0">
                <a:latin typeface="Calibri"/>
                <a:cs typeface="Calibri"/>
              </a:rPr>
              <a:t>Merkez</a:t>
            </a:r>
            <a:r>
              <a:rPr sz="1786" spc="34" dirty="0">
                <a:latin typeface="Calibri"/>
                <a:cs typeface="Calibri"/>
              </a:rPr>
              <a:t> </a:t>
            </a:r>
            <a:r>
              <a:rPr sz="1786" dirty="0">
                <a:latin typeface="Calibri"/>
                <a:cs typeface="Calibri"/>
              </a:rPr>
              <a:t>dışındaki</a:t>
            </a:r>
            <a:r>
              <a:rPr sz="1786" spc="-41" dirty="0">
                <a:latin typeface="Calibri"/>
                <a:cs typeface="Calibri"/>
              </a:rPr>
              <a:t> </a:t>
            </a:r>
            <a:r>
              <a:rPr sz="1786" dirty="0">
                <a:latin typeface="Calibri"/>
                <a:cs typeface="Calibri"/>
              </a:rPr>
              <a:t>verilerin</a:t>
            </a:r>
            <a:r>
              <a:rPr sz="1786" spc="21" dirty="0">
                <a:latin typeface="Calibri"/>
                <a:cs typeface="Calibri"/>
              </a:rPr>
              <a:t> </a:t>
            </a:r>
            <a:r>
              <a:rPr sz="1786" b="1" dirty="0">
                <a:latin typeface="Calibri"/>
                <a:cs typeface="Calibri"/>
              </a:rPr>
              <a:t>mesafe</a:t>
            </a:r>
            <a:r>
              <a:rPr sz="1786" dirty="0">
                <a:latin typeface="Calibri"/>
                <a:cs typeface="Calibri"/>
              </a:rPr>
              <a:t>lerine</a:t>
            </a:r>
            <a:r>
              <a:rPr sz="1786" spc="14" dirty="0">
                <a:latin typeface="Calibri"/>
                <a:cs typeface="Calibri"/>
              </a:rPr>
              <a:t> </a:t>
            </a:r>
            <a:r>
              <a:rPr sz="1786" dirty="0">
                <a:latin typeface="Calibri"/>
                <a:cs typeface="Calibri"/>
              </a:rPr>
              <a:t>göre</a:t>
            </a:r>
            <a:r>
              <a:rPr sz="1786" spc="14" dirty="0">
                <a:latin typeface="Calibri"/>
                <a:cs typeface="Calibri"/>
              </a:rPr>
              <a:t> </a:t>
            </a:r>
            <a:r>
              <a:rPr sz="1786" spc="-14" dirty="0">
                <a:latin typeface="Calibri"/>
                <a:cs typeface="Calibri"/>
              </a:rPr>
              <a:t>kümelendirilmesi</a:t>
            </a:r>
            <a:endParaRPr sz="1786">
              <a:latin typeface="Calibri"/>
              <a:cs typeface="Calibri"/>
            </a:endParaRPr>
          </a:p>
          <a:p>
            <a:pPr marL="533847" marR="6978" indent="-258201">
              <a:lnSpc>
                <a:spcPts val="1964"/>
              </a:lnSpc>
              <a:spcBef>
                <a:spcPts val="596"/>
              </a:spcBef>
              <a:buFont typeface="Arial MT"/>
              <a:buChar char="•"/>
              <a:tabLst>
                <a:tab pos="533847" algn="l"/>
              </a:tabLst>
            </a:pPr>
            <a:r>
              <a:rPr sz="1786" dirty="0">
                <a:latin typeface="Calibri"/>
                <a:cs typeface="Calibri"/>
              </a:rPr>
              <a:t>3.</a:t>
            </a:r>
            <a:r>
              <a:rPr sz="1786" spc="254" dirty="0">
                <a:latin typeface="Calibri"/>
                <a:cs typeface="Calibri"/>
              </a:rPr>
              <a:t> </a:t>
            </a:r>
            <a:r>
              <a:rPr sz="1786" dirty="0">
                <a:latin typeface="Calibri"/>
                <a:cs typeface="Calibri"/>
              </a:rPr>
              <a:t>Yapılan</a:t>
            </a:r>
            <a:r>
              <a:rPr sz="1786" spc="247" dirty="0">
                <a:latin typeface="Calibri"/>
                <a:cs typeface="Calibri"/>
              </a:rPr>
              <a:t> </a:t>
            </a:r>
            <a:r>
              <a:rPr sz="1786" dirty="0">
                <a:latin typeface="Calibri"/>
                <a:cs typeface="Calibri"/>
              </a:rPr>
              <a:t>kümelendirmeye</a:t>
            </a:r>
            <a:r>
              <a:rPr sz="1786" spc="247" dirty="0">
                <a:latin typeface="Calibri"/>
                <a:cs typeface="Calibri"/>
              </a:rPr>
              <a:t> </a:t>
            </a:r>
            <a:r>
              <a:rPr sz="1786" dirty="0">
                <a:latin typeface="Calibri"/>
                <a:cs typeface="Calibri"/>
              </a:rPr>
              <a:t>göre</a:t>
            </a:r>
            <a:r>
              <a:rPr sz="1786" spc="254" dirty="0">
                <a:latin typeface="Calibri"/>
                <a:cs typeface="Calibri"/>
              </a:rPr>
              <a:t> </a:t>
            </a:r>
            <a:r>
              <a:rPr sz="1786" b="1" dirty="0">
                <a:latin typeface="Calibri"/>
                <a:cs typeface="Calibri"/>
              </a:rPr>
              <a:t>yeni</a:t>
            </a:r>
            <a:r>
              <a:rPr sz="1786" b="1" spc="247" dirty="0">
                <a:latin typeface="Calibri"/>
                <a:cs typeface="Calibri"/>
              </a:rPr>
              <a:t> </a:t>
            </a:r>
            <a:r>
              <a:rPr sz="1786" b="1" dirty="0">
                <a:latin typeface="Calibri"/>
                <a:cs typeface="Calibri"/>
              </a:rPr>
              <a:t>merkezlerin</a:t>
            </a:r>
            <a:r>
              <a:rPr sz="1786" b="1" spc="247" dirty="0">
                <a:latin typeface="Calibri"/>
                <a:cs typeface="Calibri"/>
              </a:rPr>
              <a:t> </a:t>
            </a:r>
            <a:r>
              <a:rPr sz="1786" b="1" dirty="0">
                <a:latin typeface="Calibri"/>
                <a:cs typeface="Calibri"/>
              </a:rPr>
              <a:t>belirlenmesi</a:t>
            </a:r>
            <a:r>
              <a:rPr sz="1786" b="1" spc="240" dirty="0">
                <a:latin typeface="Calibri"/>
                <a:cs typeface="Calibri"/>
              </a:rPr>
              <a:t> </a:t>
            </a:r>
            <a:r>
              <a:rPr sz="1786" dirty="0">
                <a:latin typeface="Calibri"/>
                <a:cs typeface="Calibri"/>
              </a:rPr>
              <a:t>(veya</a:t>
            </a:r>
            <a:r>
              <a:rPr sz="1786" spc="268" dirty="0">
                <a:latin typeface="Calibri"/>
                <a:cs typeface="Calibri"/>
              </a:rPr>
              <a:t> </a:t>
            </a:r>
            <a:r>
              <a:rPr sz="1786" spc="-27" dirty="0">
                <a:latin typeface="Calibri"/>
                <a:cs typeface="Calibri"/>
              </a:rPr>
              <a:t>eski </a:t>
            </a:r>
            <a:r>
              <a:rPr sz="1786" dirty="0">
                <a:latin typeface="Calibri"/>
                <a:cs typeface="Calibri"/>
              </a:rPr>
              <a:t>merkezlerin</a:t>
            </a:r>
            <a:r>
              <a:rPr sz="1786" spc="-14" dirty="0">
                <a:latin typeface="Calibri"/>
                <a:cs typeface="Calibri"/>
              </a:rPr>
              <a:t> </a:t>
            </a:r>
            <a:r>
              <a:rPr sz="1786" dirty="0">
                <a:latin typeface="Calibri"/>
                <a:cs typeface="Calibri"/>
              </a:rPr>
              <a:t>yeni</a:t>
            </a:r>
            <a:r>
              <a:rPr sz="1786" spc="-41" dirty="0">
                <a:latin typeface="Calibri"/>
                <a:cs typeface="Calibri"/>
              </a:rPr>
              <a:t> </a:t>
            </a:r>
            <a:r>
              <a:rPr sz="1786" dirty="0">
                <a:latin typeface="Calibri"/>
                <a:cs typeface="Calibri"/>
              </a:rPr>
              <a:t>merkeze </a:t>
            </a:r>
            <a:r>
              <a:rPr sz="1786" spc="-14" dirty="0">
                <a:latin typeface="Calibri"/>
                <a:cs typeface="Calibri"/>
              </a:rPr>
              <a:t>kaydırılması)</a:t>
            </a:r>
            <a:endParaRPr sz="1786">
              <a:latin typeface="Calibri"/>
              <a:cs typeface="Calibri"/>
            </a:endParaRPr>
          </a:p>
          <a:p>
            <a:pPr marL="533847" indent="-257328">
              <a:spcBef>
                <a:spcPts val="337"/>
              </a:spcBef>
              <a:buFont typeface="Arial MT"/>
              <a:buChar char="•"/>
              <a:tabLst>
                <a:tab pos="533847" algn="l"/>
              </a:tabLst>
            </a:pPr>
            <a:r>
              <a:rPr sz="1786" dirty="0">
                <a:latin typeface="Calibri"/>
                <a:cs typeface="Calibri"/>
              </a:rPr>
              <a:t>4.</a:t>
            </a:r>
            <a:r>
              <a:rPr sz="1786" spc="-14" dirty="0">
                <a:latin typeface="Calibri"/>
                <a:cs typeface="Calibri"/>
              </a:rPr>
              <a:t> </a:t>
            </a:r>
            <a:r>
              <a:rPr sz="1786" dirty="0">
                <a:latin typeface="Calibri"/>
                <a:cs typeface="Calibri"/>
              </a:rPr>
              <a:t>Kararlı</a:t>
            </a:r>
            <a:r>
              <a:rPr sz="1786" spc="21" dirty="0">
                <a:latin typeface="Calibri"/>
                <a:cs typeface="Calibri"/>
              </a:rPr>
              <a:t> </a:t>
            </a:r>
            <a:r>
              <a:rPr sz="1786" dirty="0">
                <a:latin typeface="Calibri"/>
                <a:cs typeface="Calibri"/>
              </a:rPr>
              <a:t>hale</a:t>
            </a:r>
            <a:r>
              <a:rPr sz="1786" spc="-14" dirty="0">
                <a:latin typeface="Calibri"/>
                <a:cs typeface="Calibri"/>
              </a:rPr>
              <a:t> </a:t>
            </a:r>
            <a:r>
              <a:rPr sz="1786" dirty="0">
                <a:latin typeface="Calibri"/>
                <a:cs typeface="Calibri"/>
              </a:rPr>
              <a:t>(</a:t>
            </a:r>
            <a:r>
              <a:rPr sz="1786" b="1" dirty="0">
                <a:latin typeface="Calibri"/>
                <a:cs typeface="Calibri"/>
              </a:rPr>
              <a:t>stable</a:t>
            </a:r>
            <a:r>
              <a:rPr sz="1786" b="1" spc="-14" dirty="0">
                <a:latin typeface="Calibri"/>
                <a:cs typeface="Calibri"/>
              </a:rPr>
              <a:t> </a:t>
            </a:r>
            <a:r>
              <a:rPr sz="1786" b="1" dirty="0">
                <a:latin typeface="Calibri"/>
                <a:cs typeface="Calibri"/>
              </a:rPr>
              <a:t>state</a:t>
            </a:r>
            <a:r>
              <a:rPr sz="1786" dirty="0">
                <a:latin typeface="Calibri"/>
                <a:cs typeface="Calibri"/>
              </a:rPr>
              <a:t>)</a:t>
            </a:r>
            <a:r>
              <a:rPr sz="1786" spc="14" dirty="0">
                <a:latin typeface="Calibri"/>
                <a:cs typeface="Calibri"/>
              </a:rPr>
              <a:t> </a:t>
            </a:r>
            <a:r>
              <a:rPr sz="1786" dirty="0">
                <a:latin typeface="Calibri"/>
                <a:cs typeface="Calibri"/>
              </a:rPr>
              <a:t>gelinene</a:t>
            </a:r>
            <a:r>
              <a:rPr sz="1786" spc="-14" dirty="0">
                <a:latin typeface="Calibri"/>
                <a:cs typeface="Calibri"/>
              </a:rPr>
              <a:t> </a:t>
            </a:r>
            <a:r>
              <a:rPr sz="1786" dirty="0">
                <a:latin typeface="Calibri"/>
                <a:cs typeface="Calibri"/>
              </a:rPr>
              <a:t>kadar</a:t>
            </a:r>
            <a:r>
              <a:rPr sz="1786" spc="-21" dirty="0">
                <a:latin typeface="Calibri"/>
                <a:cs typeface="Calibri"/>
              </a:rPr>
              <a:t> </a:t>
            </a:r>
            <a:r>
              <a:rPr sz="1786" dirty="0">
                <a:latin typeface="Calibri"/>
                <a:cs typeface="Calibri"/>
              </a:rPr>
              <a:t>2.</a:t>
            </a:r>
            <a:r>
              <a:rPr sz="1786" spc="14" dirty="0">
                <a:latin typeface="Calibri"/>
                <a:cs typeface="Calibri"/>
              </a:rPr>
              <a:t> </a:t>
            </a:r>
            <a:r>
              <a:rPr sz="1786" dirty="0">
                <a:latin typeface="Calibri"/>
                <a:cs typeface="Calibri"/>
              </a:rPr>
              <a:t>ve</a:t>
            </a:r>
            <a:r>
              <a:rPr sz="1786" spc="-14" dirty="0">
                <a:latin typeface="Calibri"/>
                <a:cs typeface="Calibri"/>
              </a:rPr>
              <a:t> </a:t>
            </a:r>
            <a:r>
              <a:rPr sz="1786" dirty="0">
                <a:latin typeface="Calibri"/>
                <a:cs typeface="Calibri"/>
              </a:rPr>
              <a:t>3.</a:t>
            </a:r>
            <a:r>
              <a:rPr sz="1786" spc="21" dirty="0">
                <a:latin typeface="Calibri"/>
                <a:cs typeface="Calibri"/>
              </a:rPr>
              <a:t> </a:t>
            </a:r>
            <a:r>
              <a:rPr sz="1786" dirty="0">
                <a:latin typeface="Calibri"/>
                <a:cs typeface="Calibri"/>
              </a:rPr>
              <a:t>adımların</a:t>
            </a:r>
            <a:r>
              <a:rPr sz="1786" spc="-14" dirty="0">
                <a:latin typeface="Calibri"/>
                <a:cs typeface="Calibri"/>
              </a:rPr>
              <a:t> </a:t>
            </a:r>
            <a:r>
              <a:rPr sz="1786" b="1" spc="-14" dirty="0">
                <a:latin typeface="Calibri"/>
                <a:cs typeface="Calibri"/>
              </a:rPr>
              <a:t>tekrarlanması</a:t>
            </a:r>
            <a:r>
              <a:rPr sz="1786" spc="-14" dirty="0">
                <a:latin typeface="Calibri"/>
                <a:cs typeface="Calibri"/>
              </a:rPr>
              <a:t>.</a:t>
            </a:r>
            <a:endParaRPr sz="1786">
              <a:latin typeface="Calibri"/>
              <a:cs typeface="Calibri"/>
            </a:endParaRPr>
          </a:p>
        </p:txBody>
      </p:sp>
      <p:pic>
        <p:nvPicPr>
          <p:cNvPr id="7" name="object 7"/>
          <p:cNvPicPr/>
          <p:nvPr/>
        </p:nvPicPr>
        <p:blipFill>
          <a:blip r:embed="rId2" cstate="print"/>
          <a:stretch>
            <a:fillRect/>
          </a:stretch>
        </p:blipFill>
        <p:spPr>
          <a:xfrm>
            <a:off x="12601231" y="73798"/>
            <a:ext cx="1102358" cy="1115875"/>
          </a:xfrm>
          <a:prstGeom prst="rect">
            <a:avLst/>
          </a:prstGeom>
        </p:spPr>
      </p:pic>
      <p:pic>
        <p:nvPicPr>
          <p:cNvPr id="8" name="object 8"/>
          <p:cNvPicPr/>
          <p:nvPr/>
        </p:nvPicPr>
        <p:blipFill>
          <a:blip r:embed="rId3" cstate="print"/>
          <a:stretch>
            <a:fillRect/>
          </a:stretch>
        </p:blipFill>
        <p:spPr>
          <a:xfrm>
            <a:off x="301128" y="2215171"/>
            <a:ext cx="4434099" cy="3244937"/>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001" y="364158"/>
            <a:ext cx="11506200" cy="715180"/>
          </a:xfrm>
          <a:prstGeom prst="rect">
            <a:avLst/>
          </a:prstGeom>
        </p:spPr>
        <p:txBody>
          <a:bodyPr vert="horz" wrap="square" lIns="0" tIns="17446" rIns="0" bIns="0" rtlCol="0">
            <a:spAutoFit/>
          </a:bodyPr>
          <a:lstStyle/>
          <a:p>
            <a:pPr marL="17446">
              <a:spcBef>
                <a:spcPts val="137"/>
              </a:spcBef>
            </a:pPr>
            <a:r>
              <a:rPr sz="4533" spc="-14" dirty="0"/>
              <a:t>Öznitelik</a:t>
            </a:r>
            <a:r>
              <a:rPr sz="4533" spc="-137" dirty="0"/>
              <a:t> </a:t>
            </a:r>
            <a:r>
              <a:rPr sz="4533" dirty="0"/>
              <a:t>Seçim</a:t>
            </a:r>
            <a:r>
              <a:rPr sz="4533" spc="-110" dirty="0"/>
              <a:t> </a:t>
            </a:r>
            <a:r>
              <a:rPr sz="4533" spc="-14" dirty="0"/>
              <a:t>Algoritmaları</a:t>
            </a:r>
            <a:endParaRPr sz="4533" dirty="0"/>
          </a:p>
        </p:txBody>
      </p:sp>
      <p:sp>
        <p:nvSpPr>
          <p:cNvPr id="3" name="object 3"/>
          <p:cNvSpPr txBox="1"/>
          <p:nvPr/>
        </p:nvSpPr>
        <p:spPr>
          <a:xfrm>
            <a:off x="4347617" y="1276958"/>
            <a:ext cx="8437983" cy="3224209"/>
          </a:xfrm>
          <a:prstGeom prst="rect">
            <a:avLst/>
          </a:prstGeom>
        </p:spPr>
        <p:txBody>
          <a:bodyPr vert="horz" wrap="square" lIns="0" tIns="76764" rIns="0" bIns="0" rtlCol="0">
            <a:spAutoFit/>
          </a:bodyPr>
          <a:lstStyle/>
          <a:p>
            <a:pPr marL="273902" marR="6978" indent="-257328" algn="just">
              <a:lnSpc>
                <a:spcPct val="80000"/>
              </a:lnSpc>
              <a:spcBef>
                <a:spcPts val="604"/>
              </a:spcBef>
              <a:buFont typeface="Arial MT"/>
              <a:buChar char="•"/>
              <a:tabLst>
                <a:tab pos="276519" algn="l"/>
              </a:tabLst>
            </a:pPr>
            <a:r>
              <a:rPr sz="1923" dirty="0">
                <a:latin typeface="Calibri"/>
                <a:cs typeface="Calibri"/>
              </a:rPr>
              <a:t>Makine</a:t>
            </a:r>
            <a:r>
              <a:rPr sz="1923" spc="302" dirty="0">
                <a:latin typeface="Calibri"/>
                <a:cs typeface="Calibri"/>
              </a:rPr>
              <a:t> </a:t>
            </a:r>
            <a:r>
              <a:rPr sz="1923" dirty="0">
                <a:latin typeface="Calibri"/>
                <a:cs typeface="Calibri"/>
              </a:rPr>
              <a:t>öğrenmesi</a:t>
            </a:r>
            <a:r>
              <a:rPr sz="1923" spc="323" dirty="0">
                <a:latin typeface="Calibri"/>
                <a:cs typeface="Calibri"/>
              </a:rPr>
              <a:t> </a:t>
            </a:r>
            <a:r>
              <a:rPr sz="1923" dirty="0">
                <a:latin typeface="Calibri"/>
                <a:cs typeface="Calibri"/>
              </a:rPr>
              <a:t>algoritmaları</a:t>
            </a:r>
            <a:r>
              <a:rPr sz="1923" spc="309" dirty="0">
                <a:latin typeface="Calibri"/>
                <a:cs typeface="Calibri"/>
              </a:rPr>
              <a:t> </a:t>
            </a:r>
            <a:r>
              <a:rPr sz="1923" dirty="0">
                <a:latin typeface="Calibri"/>
                <a:cs typeface="Calibri"/>
              </a:rPr>
              <a:t>sınıflandırma</a:t>
            </a:r>
            <a:r>
              <a:rPr sz="1923" spc="302" dirty="0">
                <a:latin typeface="Calibri"/>
                <a:cs typeface="Calibri"/>
              </a:rPr>
              <a:t> </a:t>
            </a:r>
            <a:r>
              <a:rPr sz="1923" dirty="0">
                <a:latin typeface="Calibri"/>
                <a:cs typeface="Calibri"/>
              </a:rPr>
              <a:t>yaparken</a:t>
            </a:r>
            <a:r>
              <a:rPr sz="1923" spc="330" dirty="0">
                <a:latin typeface="Calibri"/>
                <a:cs typeface="Calibri"/>
              </a:rPr>
              <a:t> </a:t>
            </a:r>
            <a:r>
              <a:rPr sz="1923" dirty="0">
                <a:latin typeface="Calibri"/>
                <a:cs typeface="Calibri"/>
              </a:rPr>
              <a:t>en</a:t>
            </a:r>
            <a:r>
              <a:rPr sz="1923" spc="330" dirty="0">
                <a:latin typeface="Calibri"/>
                <a:cs typeface="Calibri"/>
              </a:rPr>
              <a:t> </a:t>
            </a:r>
            <a:r>
              <a:rPr sz="1923" dirty="0">
                <a:latin typeface="Calibri"/>
                <a:cs typeface="Calibri"/>
              </a:rPr>
              <a:t>önemli</a:t>
            </a:r>
            <a:r>
              <a:rPr sz="1923" spc="323" dirty="0">
                <a:latin typeface="Calibri"/>
                <a:cs typeface="Calibri"/>
              </a:rPr>
              <a:t> </a:t>
            </a:r>
            <a:r>
              <a:rPr sz="1923" spc="-14" dirty="0">
                <a:latin typeface="Calibri"/>
                <a:cs typeface="Calibri"/>
              </a:rPr>
              <a:t>noktalardan 	</a:t>
            </a:r>
            <a:r>
              <a:rPr sz="1923" dirty="0">
                <a:latin typeface="Calibri"/>
                <a:cs typeface="Calibri"/>
              </a:rPr>
              <a:t>biri</a:t>
            </a:r>
            <a:r>
              <a:rPr sz="1923" spc="-55" dirty="0">
                <a:latin typeface="Calibri"/>
                <a:cs typeface="Calibri"/>
              </a:rPr>
              <a:t> </a:t>
            </a:r>
            <a:r>
              <a:rPr sz="1923" b="1" dirty="0">
                <a:latin typeface="Calibri"/>
                <a:cs typeface="Calibri"/>
              </a:rPr>
              <a:t>hangi</a:t>
            </a:r>
            <a:r>
              <a:rPr sz="1923" b="1" spc="-55" dirty="0">
                <a:latin typeface="Calibri"/>
                <a:cs typeface="Calibri"/>
              </a:rPr>
              <a:t> </a:t>
            </a:r>
            <a:r>
              <a:rPr sz="1923" b="1" spc="-14" dirty="0">
                <a:latin typeface="Calibri"/>
                <a:cs typeface="Calibri"/>
              </a:rPr>
              <a:t>değişkenlerin</a:t>
            </a:r>
            <a:r>
              <a:rPr sz="1923" b="1" spc="-41" dirty="0">
                <a:latin typeface="Calibri"/>
                <a:cs typeface="Calibri"/>
              </a:rPr>
              <a:t> </a:t>
            </a:r>
            <a:r>
              <a:rPr sz="1923" b="1" dirty="0">
                <a:latin typeface="Calibri"/>
                <a:cs typeface="Calibri"/>
              </a:rPr>
              <a:t>etkili</a:t>
            </a:r>
            <a:r>
              <a:rPr sz="1923" b="1" spc="-55" dirty="0">
                <a:latin typeface="Calibri"/>
                <a:cs typeface="Calibri"/>
              </a:rPr>
              <a:t> </a:t>
            </a:r>
            <a:r>
              <a:rPr sz="1923" b="1" dirty="0">
                <a:latin typeface="Calibri"/>
                <a:cs typeface="Calibri"/>
              </a:rPr>
              <a:t>olduğunu</a:t>
            </a:r>
            <a:r>
              <a:rPr sz="1923" b="1" spc="-62" dirty="0">
                <a:latin typeface="Calibri"/>
                <a:cs typeface="Calibri"/>
              </a:rPr>
              <a:t> </a:t>
            </a:r>
            <a:r>
              <a:rPr sz="1923" b="1" spc="-14" dirty="0">
                <a:latin typeface="Calibri"/>
                <a:cs typeface="Calibri"/>
              </a:rPr>
              <a:t>öğrenmektir</a:t>
            </a:r>
            <a:r>
              <a:rPr sz="1923" spc="-14" dirty="0">
                <a:latin typeface="Calibri"/>
                <a:cs typeface="Calibri"/>
              </a:rPr>
              <a:t>.</a:t>
            </a:r>
            <a:endParaRPr sz="1923">
              <a:latin typeface="Calibri"/>
              <a:cs typeface="Calibri"/>
            </a:endParaRPr>
          </a:p>
          <a:p>
            <a:pPr marL="273902" marR="7851" indent="-257328" algn="just">
              <a:lnSpc>
                <a:spcPct val="80400"/>
              </a:lnSpc>
              <a:spcBef>
                <a:spcPts val="1125"/>
              </a:spcBef>
              <a:buFont typeface="Arial MT"/>
              <a:buChar char="•"/>
              <a:tabLst>
                <a:tab pos="276519" algn="l"/>
              </a:tabLst>
            </a:pPr>
            <a:r>
              <a:rPr sz="1923" dirty="0">
                <a:latin typeface="Calibri"/>
                <a:cs typeface="Calibri"/>
              </a:rPr>
              <a:t>Sınıflandırma</a:t>
            </a:r>
            <a:r>
              <a:rPr sz="1923" spc="508" dirty="0">
                <a:latin typeface="Calibri"/>
                <a:cs typeface="Calibri"/>
              </a:rPr>
              <a:t>  </a:t>
            </a:r>
            <a:r>
              <a:rPr sz="1923" dirty="0">
                <a:latin typeface="Calibri"/>
                <a:cs typeface="Calibri"/>
              </a:rPr>
              <a:t>algoritmalarında</a:t>
            </a:r>
            <a:r>
              <a:rPr sz="1923" spc="508" dirty="0">
                <a:latin typeface="Calibri"/>
                <a:cs typeface="Calibri"/>
              </a:rPr>
              <a:t>  </a:t>
            </a:r>
            <a:r>
              <a:rPr sz="1923" dirty="0">
                <a:latin typeface="Calibri"/>
                <a:cs typeface="Calibri"/>
              </a:rPr>
              <a:t>kullanılan</a:t>
            </a:r>
            <a:r>
              <a:rPr sz="1923" spc="501" dirty="0">
                <a:latin typeface="Calibri"/>
                <a:cs typeface="Calibri"/>
              </a:rPr>
              <a:t>  </a:t>
            </a:r>
            <a:r>
              <a:rPr sz="1923" dirty="0">
                <a:latin typeface="Calibri"/>
                <a:cs typeface="Calibri"/>
              </a:rPr>
              <a:t>değişken</a:t>
            </a:r>
            <a:r>
              <a:rPr sz="1923" spc="501" dirty="0">
                <a:latin typeface="Calibri"/>
                <a:cs typeface="Calibri"/>
              </a:rPr>
              <a:t>  </a:t>
            </a:r>
            <a:r>
              <a:rPr sz="1923" dirty="0">
                <a:latin typeface="Calibri"/>
                <a:cs typeface="Calibri"/>
              </a:rPr>
              <a:t>sayısının</a:t>
            </a:r>
            <a:r>
              <a:rPr sz="1923" spc="501" dirty="0">
                <a:latin typeface="Calibri"/>
                <a:cs typeface="Calibri"/>
              </a:rPr>
              <a:t>  </a:t>
            </a:r>
            <a:r>
              <a:rPr sz="1923" spc="-14" dirty="0">
                <a:latin typeface="Calibri"/>
                <a:cs typeface="Calibri"/>
              </a:rPr>
              <a:t>olabildiğince 	</a:t>
            </a:r>
            <a:r>
              <a:rPr sz="1923" dirty="0">
                <a:latin typeface="Calibri"/>
                <a:cs typeface="Calibri"/>
              </a:rPr>
              <a:t>azaltılması</a:t>
            </a:r>
            <a:r>
              <a:rPr sz="1923" spc="185" dirty="0">
                <a:latin typeface="Calibri"/>
                <a:cs typeface="Calibri"/>
              </a:rPr>
              <a:t>  </a:t>
            </a:r>
            <a:r>
              <a:rPr sz="1923" dirty="0">
                <a:latin typeface="Calibri"/>
                <a:cs typeface="Calibri"/>
              </a:rPr>
              <a:t>ve</a:t>
            </a:r>
            <a:r>
              <a:rPr sz="1923" spc="185" dirty="0">
                <a:latin typeface="Calibri"/>
                <a:cs typeface="Calibri"/>
              </a:rPr>
              <a:t>  </a:t>
            </a:r>
            <a:r>
              <a:rPr sz="1923" dirty="0">
                <a:latin typeface="Calibri"/>
                <a:cs typeface="Calibri"/>
              </a:rPr>
              <a:t>sınıflandırma</a:t>
            </a:r>
            <a:r>
              <a:rPr sz="1923" spc="185" dirty="0">
                <a:latin typeface="Calibri"/>
                <a:cs typeface="Calibri"/>
              </a:rPr>
              <a:t>  </a:t>
            </a:r>
            <a:r>
              <a:rPr sz="1923" dirty="0">
                <a:latin typeface="Calibri"/>
                <a:cs typeface="Calibri"/>
              </a:rPr>
              <a:t>sonuçlarında</a:t>
            </a:r>
            <a:r>
              <a:rPr sz="1923" spc="185" dirty="0">
                <a:latin typeface="Calibri"/>
                <a:cs typeface="Calibri"/>
              </a:rPr>
              <a:t>  </a:t>
            </a:r>
            <a:r>
              <a:rPr sz="1923" dirty="0">
                <a:latin typeface="Calibri"/>
                <a:cs typeface="Calibri"/>
              </a:rPr>
              <a:t>bunu</a:t>
            </a:r>
            <a:r>
              <a:rPr sz="1923" spc="192" dirty="0">
                <a:latin typeface="Calibri"/>
                <a:cs typeface="Calibri"/>
              </a:rPr>
              <a:t>  </a:t>
            </a:r>
            <a:r>
              <a:rPr sz="1923" dirty="0">
                <a:latin typeface="Calibri"/>
                <a:cs typeface="Calibri"/>
              </a:rPr>
              <a:t>yaparken</a:t>
            </a:r>
            <a:r>
              <a:rPr sz="1923" spc="199" dirty="0">
                <a:latin typeface="Calibri"/>
                <a:cs typeface="Calibri"/>
              </a:rPr>
              <a:t>  </a:t>
            </a:r>
            <a:r>
              <a:rPr sz="1923" dirty="0">
                <a:latin typeface="Calibri"/>
                <a:cs typeface="Calibri"/>
              </a:rPr>
              <a:t>önemli</a:t>
            </a:r>
            <a:r>
              <a:rPr sz="1923" spc="185" dirty="0">
                <a:latin typeface="Calibri"/>
                <a:cs typeface="Calibri"/>
              </a:rPr>
              <a:t>  </a:t>
            </a:r>
            <a:r>
              <a:rPr sz="1923" dirty="0">
                <a:latin typeface="Calibri"/>
                <a:cs typeface="Calibri"/>
              </a:rPr>
              <a:t>bir</a:t>
            </a:r>
            <a:r>
              <a:rPr sz="1923" spc="192" dirty="0">
                <a:latin typeface="Calibri"/>
                <a:cs typeface="Calibri"/>
              </a:rPr>
              <a:t>  </a:t>
            </a:r>
            <a:r>
              <a:rPr sz="1923" spc="-14" dirty="0">
                <a:latin typeface="Calibri"/>
                <a:cs typeface="Calibri"/>
              </a:rPr>
              <a:t>düşüş 	</a:t>
            </a:r>
            <a:r>
              <a:rPr sz="1923" dirty="0">
                <a:latin typeface="Calibri"/>
                <a:cs typeface="Calibri"/>
              </a:rPr>
              <a:t>olmaması</a:t>
            </a:r>
            <a:r>
              <a:rPr sz="1923" spc="-62" dirty="0">
                <a:latin typeface="Calibri"/>
                <a:cs typeface="Calibri"/>
              </a:rPr>
              <a:t> </a:t>
            </a:r>
            <a:r>
              <a:rPr sz="1923" dirty="0">
                <a:latin typeface="Calibri"/>
                <a:cs typeface="Calibri"/>
              </a:rPr>
              <a:t>son</a:t>
            </a:r>
            <a:r>
              <a:rPr sz="1923" spc="-69" dirty="0">
                <a:latin typeface="Calibri"/>
                <a:cs typeface="Calibri"/>
              </a:rPr>
              <a:t> </a:t>
            </a:r>
            <a:r>
              <a:rPr sz="1923" dirty="0">
                <a:latin typeface="Calibri"/>
                <a:cs typeface="Calibri"/>
              </a:rPr>
              <a:t>derece</a:t>
            </a:r>
            <a:r>
              <a:rPr sz="1923" spc="-27" dirty="0">
                <a:latin typeface="Calibri"/>
                <a:cs typeface="Calibri"/>
              </a:rPr>
              <a:t> </a:t>
            </a:r>
            <a:r>
              <a:rPr sz="1923" spc="-14" dirty="0">
                <a:latin typeface="Calibri"/>
                <a:cs typeface="Calibri"/>
              </a:rPr>
              <a:t>önemlidir.</a:t>
            </a:r>
            <a:endParaRPr sz="1923">
              <a:latin typeface="Calibri"/>
              <a:cs typeface="Calibri"/>
            </a:endParaRPr>
          </a:p>
          <a:p>
            <a:pPr marL="273902" marR="7851" indent="-257328" algn="just">
              <a:lnSpc>
                <a:spcPts val="1841"/>
              </a:lnSpc>
              <a:spcBef>
                <a:spcPts val="1125"/>
              </a:spcBef>
              <a:buFont typeface="Arial MT"/>
              <a:buChar char="•"/>
              <a:tabLst>
                <a:tab pos="276519" algn="l"/>
              </a:tabLst>
            </a:pPr>
            <a:r>
              <a:rPr sz="1923" dirty="0">
                <a:latin typeface="Calibri"/>
                <a:cs typeface="Calibri"/>
              </a:rPr>
              <a:t>Veri</a:t>
            </a:r>
            <a:r>
              <a:rPr sz="1923" spc="371" dirty="0">
                <a:latin typeface="Calibri"/>
                <a:cs typeface="Calibri"/>
              </a:rPr>
              <a:t> </a:t>
            </a:r>
            <a:r>
              <a:rPr sz="1923" dirty="0">
                <a:latin typeface="Calibri"/>
                <a:cs typeface="Calibri"/>
              </a:rPr>
              <a:t>setindeki</a:t>
            </a:r>
            <a:r>
              <a:rPr sz="1923" spc="398" dirty="0">
                <a:latin typeface="Calibri"/>
                <a:cs typeface="Calibri"/>
              </a:rPr>
              <a:t> </a:t>
            </a:r>
            <a:r>
              <a:rPr sz="1923" dirty="0">
                <a:latin typeface="Calibri"/>
                <a:cs typeface="Calibri"/>
              </a:rPr>
              <a:t>bazı</a:t>
            </a:r>
            <a:r>
              <a:rPr sz="1923" spc="412" dirty="0">
                <a:latin typeface="Calibri"/>
                <a:cs typeface="Calibri"/>
              </a:rPr>
              <a:t> </a:t>
            </a:r>
            <a:r>
              <a:rPr sz="1923" dirty="0">
                <a:latin typeface="Calibri"/>
                <a:cs typeface="Calibri"/>
              </a:rPr>
              <a:t>özniteliklerde</a:t>
            </a:r>
            <a:r>
              <a:rPr sz="1923" spc="398" dirty="0">
                <a:latin typeface="Calibri"/>
                <a:cs typeface="Calibri"/>
              </a:rPr>
              <a:t> </a:t>
            </a:r>
            <a:r>
              <a:rPr sz="1923" dirty="0">
                <a:latin typeface="Calibri"/>
                <a:cs typeface="Calibri"/>
              </a:rPr>
              <a:t>önemli</a:t>
            </a:r>
            <a:r>
              <a:rPr sz="1923" spc="378" dirty="0">
                <a:latin typeface="Calibri"/>
                <a:cs typeface="Calibri"/>
              </a:rPr>
              <a:t> </a:t>
            </a:r>
            <a:r>
              <a:rPr sz="1923" dirty="0">
                <a:latin typeface="Calibri"/>
                <a:cs typeface="Calibri"/>
              </a:rPr>
              <a:t>bilgi</a:t>
            </a:r>
            <a:r>
              <a:rPr sz="1923" spc="371" dirty="0">
                <a:latin typeface="Calibri"/>
                <a:cs typeface="Calibri"/>
              </a:rPr>
              <a:t> </a:t>
            </a:r>
            <a:r>
              <a:rPr sz="1923" dirty="0">
                <a:latin typeface="Calibri"/>
                <a:cs typeface="Calibri"/>
              </a:rPr>
              <a:t>bulunmaz.</a:t>
            </a:r>
            <a:r>
              <a:rPr sz="1923" spc="392" dirty="0">
                <a:latin typeface="Calibri"/>
                <a:cs typeface="Calibri"/>
              </a:rPr>
              <a:t> </a:t>
            </a:r>
            <a:r>
              <a:rPr sz="1923" dirty="0">
                <a:latin typeface="Calibri"/>
                <a:cs typeface="Calibri"/>
              </a:rPr>
              <a:t>Öznitelik</a:t>
            </a:r>
            <a:r>
              <a:rPr sz="1923" spc="385" dirty="0">
                <a:latin typeface="Calibri"/>
                <a:cs typeface="Calibri"/>
              </a:rPr>
              <a:t> </a:t>
            </a:r>
            <a:r>
              <a:rPr sz="1923" dirty="0">
                <a:latin typeface="Calibri"/>
                <a:cs typeface="Calibri"/>
              </a:rPr>
              <a:t>seçimi,</a:t>
            </a:r>
            <a:r>
              <a:rPr sz="1923" spc="378" dirty="0">
                <a:latin typeface="Calibri"/>
                <a:cs typeface="Calibri"/>
              </a:rPr>
              <a:t> </a:t>
            </a:r>
            <a:r>
              <a:rPr sz="1923" spc="-27" dirty="0">
                <a:latin typeface="Calibri"/>
                <a:cs typeface="Calibri"/>
              </a:rPr>
              <a:t>veri 	</a:t>
            </a:r>
            <a:r>
              <a:rPr sz="1923" dirty="0">
                <a:latin typeface="Calibri"/>
                <a:cs typeface="Calibri"/>
              </a:rPr>
              <a:t>setindeki</a:t>
            </a:r>
            <a:r>
              <a:rPr sz="1923" spc="-7" dirty="0">
                <a:latin typeface="Calibri"/>
                <a:cs typeface="Calibri"/>
              </a:rPr>
              <a:t> </a:t>
            </a:r>
            <a:r>
              <a:rPr sz="1923" spc="-14" dirty="0">
                <a:latin typeface="Calibri"/>
                <a:cs typeface="Calibri"/>
              </a:rPr>
              <a:t>özniteliklerden</a:t>
            </a:r>
            <a:r>
              <a:rPr sz="1923" spc="-41" dirty="0">
                <a:latin typeface="Calibri"/>
                <a:cs typeface="Calibri"/>
              </a:rPr>
              <a:t> </a:t>
            </a:r>
            <a:r>
              <a:rPr sz="1923" b="1" dirty="0">
                <a:latin typeface="Calibri"/>
                <a:cs typeface="Calibri"/>
              </a:rPr>
              <a:t>yeni</a:t>
            </a:r>
            <a:r>
              <a:rPr sz="1923" b="1" spc="-34" dirty="0">
                <a:latin typeface="Calibri"/>
                <a:cs typeface="Calibri"/>
              </a:rPr>
              <a:t> </a:t>
            </a:r>
            <a:r>
              <a:rPr sz="1923" b="1" dirty="0">
                <a:latin typeface="Calibri"/>
                <a:cs typeface="Calibri"/>
              </a:rPr>
              <a:t>bir</a:t>
            </a:r>
            <a:r>
              <a:rPr sz="1923" b="1" spc="-55" dirty="0">
                <a:latin typeface="Calibri"/>
                <a:cs typeface="Calibri"/>
              </a:rPr>
              <a:t> </a:t>
            </a:r>
            <a:r>
              <a:rPr sz="1923" b="1" spc="-14" dirty="0">
                <a:latin typeface="Calibri"/>
                <a:cs typeface="Calibri"/>
              </a:rPr>
              <a:t>öznitelik</a:t>
            </a:r>
            <a:r>
              <a:rPr sz="1923" b="1" spc="-82" dirty="0">
                <a:latin typeface="Calibri"/>
                <a:cs typeface="Calibri"/>
              </a:rPr>
              <a:t> </a:t>
            </a:r>
            <a:r>
              <a:rPr sz="1923" b="1" dirty="0">
                <a:latin typeface="Calibri"/>
                <a:cs typeface="Calibri"/>
              </a:rPr>
              <a:t>alt</a:t>
            </a:r>
            <a:r>
              <a:rPr sz="1923" b="1" spc="-41" dirty="0">
                <a:latin typeface="Calibri"/>
                <a:cs typeface="Calibri"/>
              </a:rPr>
              <a:t> </a:t>
            </a:r>
            <a:r>
              <a:rPr sz="1923" b="1" dirty="0">
                <a:latin typeface="Calibri"/>
                <a:cs typeface="Calibri"/>
              </a:rPr>
              <a:t>kümesi</a:t>
            </a:r>
            <a:r>
              <a:rPr sz="1923" b="1" spc="-55" dirty="0">
                <a:latin typeface="Calibri"/>
                <a:cs typeface="Calibri"/>
              </a:rPr>
              <a:t> </a:t>
            </a:r>
            <a:r>
              <a:rPr sz="1923" b="1" spc="-14" dirty="0">
                <a:latin typeface="Calibri"/>
                <a:cs typeface="Calibri"/>
              </a:rPr>
              <a:t>oluşturarak</a:t>
            </a:r>
            <a:r>
              <a:rPr sz="1923" b="1" spc="-62" dirty="0">
                <a:latin typeface="Calibri"/>
                <a:cs typeface="Calibri"/>
              </a:rPr>
              <a:t> </a:t>
            </a:r>
            <a:r>
              <a:rPr sz="1923" b="1" spc="-14" dirty="0">
                <a:latin typeface="Calibri"/>
                <a:cs typeface="Calibri"/>
              </a:rPr>
              <a:t>düzenlenir</a:t>
            </a:r>
            <a:r>
              <a:rPr sz="1923" spc="-14" dirty="0">
                <a:latin typeface="Calibri"/>
                <a:cs typeface="Calibri"/>
              </a:rPr>
              <a:t>.</a:t>
            </a:r>
            <a:endParaRPr sz="1923">
              <a:latin typeface="Calibri"/>
              <a:cs typeface="Calibri"/>
            </a:endParaRPr>
          </a:p>
          <a:p>
            <a:pPr marL="273902" marR="6978" indent="-257328" algn="just">
              <a:lnSpc>
                <a:spcPts val="1841"/>
              </a:lnSpc>
              <a:spcBef>
                <a:spcPts val="1147"/>
              </a:spcBef>
              <a:buFont typeface="Arial MT"/>
              <a:buChar char="•"/>
              <a:tabLst>
                <a:tab pos="276519" algn="l"/>
              </a:tabLst>
            </a:pPr>
            <a:r>
              <a:rPr sz="1923" dirty="0">
                <a:latin typeface="Calibri"/>
                <a:cs typeface="Calibri"/>
              </a:rPr>
              <a:t>Öznitelik</a:t>
            </a:r>
            <a:r>
              <a:rPr sz="1923" spc="-14" dirty="0">
                <a:latin typeface="Calibri"/>
                <a:cs typeface="Calibri"/>
              </a:rPr>
              <a:t> </a:t>
            </a:r>
            <a:r>
              <a:rPr sz="1923" dirty="0">
                <a:latin typeface="Calibri"/>
                <a:cs typeface="Calibri"/>
              </a:rPr>
              <a:t>seçimi</a:t>
            </a:r>
            <a:r>
              <a:rPr sz="1923" spc="14" dirty="0">
                <a:latin typeface="Calibri"/>
                <a:cs typeface="Calibri"/>
              </a:rPr>
              <a:t> </a:t>
            </a:r>
            <a:r>
              <a:rPr sz="1923" dirty="0">
                <a:latin typeface="Calibri"/>
                <a:cs typeface="Calibri"/>
              </a:rPr>
              <a:t>yapılmasındaki</a:t>
            </a:r>
            <a:r>
              <a:rPr sz="1923" spc="-7" dirty="0">
                <a:latin typeface="Calibri"/>
                <a:cs typeface="Calibri"/>
              </a:rPr>
              <a:t> </a:t>
            </a:r>
            <a:r>
              <a:rPr sz="1923" dirty="0">
                <a:latin typeface="Calibri"/>
                <a:cs typeface="Calibri"/>
              </a:rPr>
              <a:t>önemli</a:t>
            </a:r>
            <a:r>
              <a:rPr sz="1923" spc="-7" dirty="0">
                <a:latin typeface="Calibri"/>
                <a:cs typeface="Calibri"/>
              </a:rPr>
              <a:t> </a:t>
            </a:r>
            <a:r>
              <a:rPr sz="1923" dirty="0">
                <a:latin typeface="Calibri"/>
                <a:cs typeface="Calibri"/>
              </a:rPr>
              <a:t>noktalardan</a:t>
            </a:r>
            <a:r>
              <a:rPr sz="1923" spc="7" dirty="0">
                <a:latin typeface="Calibri"/>
                <a:cs typeface="Calibri"/>
              </a:rPr>
              <a:t> </a:t>
            </a:r>
            <a:r>
              <a:rPr sz="1923" dirty="0">
                <a:latin typeface="Calibri"/>
                <a:cs typeface="Calibri"/>
              </a:rPr>
              <a:t>biri</a:t>
            </a:r>
            <a:r>
              <a:rPr sz="1923" spc="14" dirty="0">
                <a:latin typeface="Calibri"/>
                <a:cs typeface="Calibri"/>
              </a:rPr>
              <a:t> </a:t>
            </a:r>
            <a:r>
              <a:rPr sz="1923" dirty="0">
                <a:latin typeface="Calibri"/>
                <a:cs typeface="Calibri"/>
              </a:rPr>
              <a:t>de,</a:t>
            </a:r>
            <a:r>
              <a:rPr sz="1923" spc="27" dirty="0">
                <a:latin typeface="Calibri"/>
                <a:cs typeface="Calibri"/>
              </a:rPr>
              <a:t> </a:t>
            </a:r>
            <a:r>
              <a:rPr sz="1923" dirty="0">
                <a:latin typeface="Calibri"/>
                <a:cs typeface="Calibri"/>
              </a:rPr>
              <a:t>örnek</a:t>
            </a:r>
            <a:r>
              <a:rPr sz="1923" spc="21" dirty="0">
                <a:latin typeface="Calibri"/>
                <a:cs typeface="Calibri"/>
              </a:rPr>
              <a:t> </a:t>
            </a:r>
            <a:r>
              <a:rPr sz="1923" dirty="0">
                <a:latin typeface="Calibri"/>
                <a:cs typeface="Calibri"/>
              </a:rPr>
              <a:t>sayısının</a:t>
            </a:r>
            <a:r>
              <a:rPr sz="1923" spc="7" dirty="0">
                <a:latin typeface="Calibri"/>
                <a:cs typeface="Calibri"/>
              </a:rPr>
              <a:t> </a:t>
            </a:r>
            <a:r>
              <a:rPr sz="1923" spc="-14" dirty="0">
                <a:latin typeface="Calibri"/>
                <a:cs typeface="Calibri"/>
              </a:rPr>
              <a:t>düşük, 	</a:t>
            </a:r>
            <a:r>
              <a:rPr sz="1923" dirty="0">
                <a:latin typeface="Calibri"/>
                <a:cs typeface="Calibri"/>
              </a:rPr>
              <a:t>nitelik</a:t>
            </a:r>
            <a:r>
              <a:rPr sz="1923" spc="227" dirty="0">
                <a:latin typeface="Calibri"/>
                <a:cs typeface="Calibri"/>
              </a:rPr>
              <a:t> </a:t>
            </a:r>
            <a:r>
              <a:rPr sz="1923" dirty="0">
                <a:latin typeface="Calibri"/>
                <a:cs typeface="Calibri"/>
              </a:rPr>
              <a:t>sayısının</a:t>
            </a:r>
            <a:r>
              <a:rPr sz="1923" spc="206" dirty="0">
                <a:latin typeface="Calibri"/>
                <a:cs typeface="Calibri"/>
              </a:rPr>
              <a:t> </a:t>
            </a:r>
            <a:r>
              <a:rPr sz="1923" dirty="0">
                <a:latin typeface="Calibri"/>
                <a:cs typeface="Calibri"/>
              </a:rPr>
              <a:t>ise</a:t>
            </a:r>
            <a:r>
              <a:rPr sz="1923" spc="227" dirty="0">
                <a:latin typeface="Calibri"/>
                <a:cs typeface="Calibri"/>
              </a:rPr>
              <a:t> </a:t>
            </a:r>
            <a:r>
              <a:rPr sz="1923" dirty="0">
                <a:latin typeface="Calibri"/>
                <a:cs typeface="Calibri"/>
              </a:rPr>
              <a:t>fazla</a:t>
            </a:r>
            <a:r>
              <a:rPr sz="1923" spc="220" dirty="0">
                <a:latin typeface="Calibri"/>
                <a:cs typeface="Calibri"/>
              </a:rPr>
              <a:t> </a:t>
            </a:r>
            <a:r>
              <a:rPr sz="1923" dirty="0">
                <a:latin typeface="Calibri"/>
                <a:cs typeface="Calibri"/>
              </a:rPr>
              <a:t>olduğu</a:t>
            </a:r>
            <a:r>
              <a:rPr sz="1923" spc="213" dirty="0">
                <a:latin typeface="Calibri"/>
                <a:cs typeface="Calibri"/>
              </a:rPr>
              <a:t> </a:t>
            </a:r>
            <a:r>
              <a:rPr sz="1923" dirty="0">
                <a:latin typeface="Calibri"/>
                <a:cs typeface="Calibri"/>
              </a:rPr>
              <a:t>durumlarda</a:t>
            </a:r>
            <a:r>
              <a:rPr sz="1923" spc="220" dirty="0">
                <a:latin typeface="Calibri"/>
                <a:cs typeface="Calibri"/>
              </a:rPr>
              <a:t> </a:t>
            </a:r>
            <a:r>
              <a:rPr sz="1923" dirty="0">
                <a:latin typeface="Calibri"/>
                <a:cs typeface="Calibri"/>
              </a:rPr>
              <a:t>makine</a:t>
            </a:r>
            <a:r>
              <a:rPr sz="1923" spc="240" dirty="0">
                <a:latin typeface="Calibri"/>
                <a:cs typeface="Calibri"/>
              </a:rPr>
              <a:t> </a:t>
            </a:r>
            <a:r>
              <a:rPr sz="1923" dirty="0">
                <a:latin typeface="Calibri"/>
                <a:cs typeface="Calibri"/>
              </a:rPr>
              <a:t>öğrenmesi</a:t>
            </a:r>
            <a:r>
              <a:rPr sz="1923" spc="220" dirty="0">
                <a:latin typeface="Calibri"/>
                <a:cs typeface="Calibri"/>
              </a:rPr>
              <a:t> </a:t>
            </a:r>
            <a:r>
              <a:rPr sz="1923" spc="-14" dirty="0">
                <a:latin typeface="Calibri"/>
                <a:cs typeface="Calibri"/>
              </a:rPr>
              <a:t>algoritmalarının 	</a:t>
            </a:r>
            <a:r>
              <a:rPr sz="1923" dirty="0">
                <a:latin typeface="Calibri"/>
                <a:cs typeface="Calibri"/>
              </a:rPr>
              <a:t>işlem</a:t>
            </a:r>
            <a:r>
              <a:rPr sz="1923" spc="-27" dirty="0">
                <a:latin typeface="Calibri"/>
                <a:cs typeface="Calibri"/>
              </a:rPr>
              <a:t> </a:t>
            </a:r>
            <a:r>
              <a:rPr sz="1923" spc="-14" dirty="0">
                <a:latin typeface="Calibri"/>
                <a:cs typeface="Calibri"/>
              </a:rPr>
              <a:t>yapmasının</a:t>
            </a:r>
            <a:r>
              <a:rPr sz="1923" spc="-34" dirty="0">
                <a:latin typeface="Calibri"/>
                <a:cs typeface="Calibri"/>
              </a:rPr>
              <a:t> </a:t>
            </a:r>
            <a:r>
              <a:rPr sz="1923" dirty="0">
                <a:latin typeface="Calibri"/>
                <a:cs typeface="Calibri"/>
              </a:rPr>
              <a:t>zor</a:t>
            </a:r>
            <a:r>
              <a:rPr sz="1923" spc="-27" dirty="0">
                <a:latin typeface="Calibri"/>
                <a:cs typeface="Calibri"/>
              </a:rPr>
              <a:t> </a:t>
            </a:r>
            <a:r>
              <a:rPr sz="1923" spc="-14" dirty="0">
                <a:latin typeface="Calibri"/>
                <a:cs typeface="Calibri"/>
              </a:rPr>
              <a:t>olmasıdır.</a:t>
            </a:r>
            <a:endParaRPr sz="1923">
              <a:latin typeface="Calibri"/>
              <a:cs typeface="Calibri"/>
            </a:endParaRPr>
          </a:p>
          <a:p>
            <a:pPr marL="274774" indent="-257328" algn="just">
              <a:spcBef>
                <a:spcPts val="699"/>
              </a:spcBef>
              <a:buFont typeface="Arial MT"/>
              <a:buChar char="•"/>
              <a:tabLst>
                <a:tab pos="274774" algn="l"/>
              </a:tabLst>
            </a:pPr>
            <a:r>
              <a:rPr sz="1923" dirty="0">
                <a:latin typeface="Calibri"/>
                <a:cs typeface="Calibri"/>
              </a:rPr>
              <a:t>Öznitelik</a:t>
            </a:r>
            <a:r>
              <a:rPr sz="1923" spc="-41" dirty="0">
                <a:latin typeface="Calibri"/>
                <a:cs typeface="Calibri"/>
              </a:rPr>
              <a:t> </a:t>
            </a:r>
            <a:r>
              <a:rPr sz="1923" dirty="0">
                <a:latin typeface="Calibri"/>
                <a:cs typeface="Calibri"/>
              </a:rPr>
              <a:t>seçimi;</a:t>
            </a:r>
            <a:r>
              <a:rPr sz="1923" spc="-48" dirty="0">
                <a:latin typeface="Calibri"/>
                <a:cs typeface="Calibri"/>
              </a:rPr>
              <a:t> </a:t>
            </a:r>
            <a:r>
              <a:rPr sz="1923" dirty="0">
                <a:latin typeface="Calibri"/>
                <a:cs typeface="Calibri"/>
              </a:rPr>
              <a:t>filtre</a:t>
            </a:r>
            <a:r>
              <a:rPr sz="1923" spc="-55" dirty="0">
                <a:latin typeface="Calibri"/>
                <a:cs typeface="Calibri"/>
              </a:rPr>
              <a:t> </a:t>
            </a:r>
            <a:r>
              <a:rPr sz="1923" dirty="0">
                <a:latin typeface="Calibri"/>
                <a:cs typeface="Calibri"/>
              </a:rPr>
              <a:t>modelli,</a:t>
            </a:r>
            <a:r>
              <a:rPr sz="1923" spc="-62" dirty="0">
                <a:latin typeface="Calibri"/>
                <a:cs typeface="Calibri"/>
              </a:rPr>
              <a:t> </a:t>
            </a:r>
            <a:r>
              <a:rPr sz="1923" dirty="0">
                <a:latin typeface="Calibri"/>
                <a:cs typeface="Calibri"/>
              </a:rPr>
              <a:t>sarmal</a:t>
            </a:r>
            <a:r>
              <a:rPr sz="1923" spc="-82" dirty="0">
                <a:latin typeface="Calibri"/>
                <a:cs typeface="Calibri"/>
              </a:rPr>
              <a:t> </a:t>
            </a:r>
            <a:r>
              <a:rPr sz="1923" dirty="0">
                <a:latin typeface="Calibri"/>
                <a:cs typeface="Calibri"/>
              </a:rPr>
              <a:t>modelli</a:t>
            </a:r>
            <a:r>
              <a:rPr sz="1923" spc="-48" dirty="0">
                <a:latin typeface="Calibri"/>
                <a:cs typeface="Calibri"/>
              </a:rPr>
              <a:t> </a:t>
            </a:r>
            <a:r>
              <a:rPr sz="1923" dirty="0">
                <a:latin typeface="Calibri"/>
                <a:cs typeface="Calibri"/>
              </a:rPr>
              <a:t>ve</a:t>
            </a:r>
            <a:r>
              <a:rPr sz="1923" spc="-55" dirty="0">
                <a:latin typeface="Calibri"/>
                <a:cs typeface="Calibri"/>
              </a:rPr>
              <a:t> </a:t>
            </a:r>
            <a:r>
              <a:rPr sz="1923" dirty="0">
                <a:latin typeface="Calibri"/>
                <a:cs typeface="Calibri"/>
              </a:rPr>
              <a:t>gömülü</a:t>
            </a:r>
            <a:r>
              <a:rPr sz="1923" spc="-62" dirty="0">
                <a:latin typeface="Calibri"/>
                <a:cs typeface="Calibri"/>
              </a:rPr>
              <a:t> </a:t>
            </a:r>
            <a:r>
              <a:rPr sz="1923" dirty="0">
                <a:latin typeface="Calibri"/>
                <a:cs typeface="Calibri"/>
              </a:rPr>
              <a:t>modelli</a:t>
            </a:r>
            <a:r>
              <a:rPr sz="1923" spc="-41" dirty="0">
                <a:latin typeface="Calibri"/>
                <a:cs typeface="Calibri"/>
              </a:rPr>
              <a:t> </a:t>
            </a:r>
            <a:r>
              <a:rPr sz="1923" spc="-14" dirty="0">
                <a:latin typeface="Calibri"/>
                <a:cs typeface="Calibri"/>
              </a:rPr>
              <a:t>algoritmalardır.</a:t>
            </a:r>
            <a:endParaRPr sz="1923">
              <a:latin typeface="Calibri"/>
              <a:cs typeface="Calibri"/>
            </a:endParaRPr>
          </a:p>
        </p:txBody>
      </p:sp>
      <p:sp>
        <p:nvSpPr>
          <p:cNvPr id="4" name="object 4"/>
          <p:cNvSpPr txBox="1"/>
          <p:nvPr/>
        </p:nvSpPr>
        <p:spPr>
          <a:xfrm>
            <a:off x="4866847" y="4513608"/>
            <a:ext cx="7918078" cy="2235431"/>
          </a:xfrm>
          <a:prstGeom prst="rect">
            <a:avLst/>
          </a:prstGeom>
        </p:spPr>
        <p:txBody>
          <a:bodyPr vert="horz" wrap="square" lIns="0" tIns="72401" rIns="0" bIns="0" rtlCol="0">
            <a:spAutoFit/>
          </a:bodyPr>
          <a:lstStyle/>
          <a:p>
            <a:pPr marL="274774" marR="7851" indent="-258201" algn="just">
              <a:lnSpc>
                <a:spcPct val="81100"/>
              </a:lnSpc>
              <a:spcBef>
                <a:spcPts val="569"/>
              </a:spcBef>
              <a:buFont typeface="Arial MT"/>
              <a:buChar char="•"/>
              <a:tabLst>
                <a:tab pos="274774" algn="l"/>
              </a:tabLst>
            </a:pPr>
            <a:r>
              <a:rPr sz="1786" dirty="0">
                <a:latin typeface="Calibri"/>
                <a:cs typeface="Calibri"/>
              </a:rPr>
              <a:t>Filtre</a:t>
            </a:r>
            <a:r>
              <a:rPr sz="1786" spc="261" dirty="0">
                <a:latin typeface="Calibri"/>
                <a:cs typeface="Calibri"/>
              </a:rPr>
              <a:t> </a:t>
            </a:r>
            <a:r>
              <a:rPr sz="1786" dirty="0">
                <a:latin typeface="Calibri"/>
                <a:cs typeface="Calibri"/>
              </a:rPr>
              <a:t>modelli</a:t>
            </a:r>
            <a:r>
              <a:rPr sz="1786" spc="254" dirty="0">
                <a:latin typeface="Calibri"/>
                <a:cs typeface="Calibri"/>
              </a:rPr>
              <a:t> </a:t>
            </a:r>
            <a:r>
              <a:rPr sz="1786" dirty="0">
                <a:latin typeface="Calibri"/>
                <a:cs typeface="Calibri"/>
              </a:rPr>
              <a:t>algoritmanın</a:t>
            </a:r>
            <a:r>
              <a:rPr sz="1786" spc="268" dirty="0">
                <a:latin typeface="Calibri"/>
                <a:cs typeface="Calibri"/>
              </a:rPr>
              <a:t> </a:t>
            </a:r>
            <a:r>
              <a:rPr sz="1786" dirty="0">
                <a:latin typeface="Calibri"/>
                <a:cs typeface="Calibri"/>
              </a:rPr>
              <a:t>olumlu</a:t>
            </a:r>
            <a:r>
              <a:rPr sz="1786" spc="247" dirty="0">
                <a:latin typeface="Calibri"/>
                <a:cs typeface="Calibri"/>
              </a:rPr>
              <a:t> </a:t>
            </a:r>
            <a:r>
              <a:rPr sz="1786" dirty="0">
                <a:latin typeface="Calibri"/>
                <a:cs typeface="Calibri"/>
              </a:rPr>
              <a:t>yönü</a:t>
            </a:r>
            <a:r>
              <a:rPr sz="1786" spc="268" dirty="0">
                <a:latin typeface="Calibri"/>
                <a:cs typeface="Calibri"/>
              </a:rPr>
              <a:t> </a:t>
            </a:r>
            <a:r>
              <a:rPr sz="1786" dirty="0">
                <a:latin typeface="Calibri"/>
                <a:cs typeface="Calibri"/>
              </a:rPr>
              <a:t>sınıflandırma</a:t>
            </a:r>
            <a:r>
              <a:rPr sz="1786" spc="254" dirty="0">
                <a:latin typeface="Calibri"/>
                <a:cs typeface="Calibri"/>
              </a:rPr>
              <a:t> </a:t>
            </a:r>
            <a:r>
              <a:rPr sz="1786" dirty="0">
                <a:latin typeface="Calibri"/>
                <a:cs typeface="Calibri"/>
              </a:rPr>
              <a:t>algoritmasından</a:t>
            </a:r>
            <a:r>
              <a:rPr sz="1786" spc="268" dirty="0">
                <a:latin typeface="Calibri"/>
                <a:cs typeface="Calibri"/>
              </a:rPr>
              <a:t> </a:t>
            </a:r>
            <a:r>
              <a:rPr sz="1786" b="1" spc="-14" dirty="0">
                <a:latin typeface="Calibri"/>
                <a:cs typeface="Calibri"/>
              </a:rPr>
              <a:t>bağımsız </a:t>
            </a:r>
            <a:r>
              <a:rPr sz="1786" b="1" dirty="0">
                <a:latin typeface="Calibri"/>
                <a:cs typeface="Calibri"/>
              </a:rPr>
              <a:t>ve</a:t>
            </a:r>
            <a:r>
              <a:rPr sz="1786" b="1" spc="144" dirty="0">
                <a:latin typeface="Calibri"/>
                <a:cs typeface="Calibri"/>
              </a:rPr>
              <a:t> </a:t>
            </a:r>
            <a:r>
              <a:rPr sz="1786" b="1" dirty="0">
                <a:latin typeface="Calibri"/>
                <a:cs typeface="Calibri"/>
              </a:rPr>
              <a:t>hızlı</a:t>
            </a:r>
            <a:r>
              <a:rPr sz="1786" b="1" spc="151" dirty="0">
                <a:latin typeface="Calibri"/>
                <a:cs typeface="Calibri"/>
              </a:rPr>
              <a:t> </a:t>
            </a:r>
            <a:r>
              <a:rPr sz="1786" dirty="0">
                <a:latin typeface="Calibri"/>
                <a:cs typeface="Calibri"/>
              </a:rPr>
              <a:t>olarak</a:t>
            </a:r>
            <a:r>
              <a:rPr sz="1786" spc="144" dirty="0">
                <a:latin typeface="Calibri"/>
                <a:cs typeface="Calibri"/>
              </a:rPr>
              <a:t> </a:t>
            </a:r>
            <a:r>
              <a:rPr sz="1786" dirty="0">
                <a:latin typeface="Calibri"/>
                <a:cs typeface="Calibri"/>
              </a:rPr>
              <a:t>işlem</a:t>
            </a:r>
            <a:r>
              <a:rPr sz="1786" spc="157" dirty="0">
                <a:latin typeface="Calibri"/>
                <a:cs typeface="Calibri"/>
              </a:rPr>
              <a:t> </a:t>
            </a:r>
            <a:r>
              <a:rPr sz="1786" dirty="0">
                <a:latin typeface="Calibri"/>
                <a:cs typeface="Calibri"/>
              </a:rPr>
              <a:t>yapmasıdır.</a:t>
            </a:r>
            <a:r>
              <a:rPr sz="1786" spc="151" dirty="0">
                <a:latin typeface="Calibri"/>
                <a:cs typeface="Calibri"/>
              </a:rPr>
              <a:t> </a:t>
            </a:r>
            <a:r>
              <a:rPr sz="1786" dirty="0">
                <a:latin typeface="Calibri"/>
                <a:cs typeface="Calibri"/>
              </a:rPr>
              <a:t>Olumsuz</a:t>
            </a:r>
            <a:r>
              <a:rPr sz="1786" spc="144" dirty="0">
                <a:latin typeface="Calibri"/>
                <a:cs typeface="Calibri"/>
              </a:rPr>
              <a:t> </a:t>
            </a:r>
            <a:r>
              <a:rPr sz="1786" dirty="0">
                <a:latin typeface="Calibri"/>
                <a:cs typeface="Calibri"/>
              </a:rPr>
              <a:t>yönü</a:t>
            </a:r>
            <a:r>
              <a:rPr sz="1786" spc="144" dirty="0">
                <a:latin typeface="Calibri"/>
                <a:cs typeface="Calibri"/>
              </a:rPr>
              <a:t> </a:t>
            </a:r>
            <a:r>
              <a:rPr sz="1786" dirty="0">
                <a:latin typeface="Calibri"/>
                <a:cs typeface="Calibri"/>
              </a:rPr>
              <a:t>ise</a:t>
            </a:r>
            <a:r>
              <a:rPr sz="1786" spc="165" dirty="0">
                <a:latin typeface="Calibri"/>
                <a:cs typeface="Calibri"/>
              </a:rPr>
              <a:t> </a:t>
            </a:r>
            <a:r>
              <a:rPr sz="1786" dirty="0">
                <a:latin typeface="Calibri"/>
                <a:cs typeface="Calibri"/>
              </a:rPr>
              <a:t>diğer</a:t>
            </a:r>
            <a:r>
              <a:rPr sz="1786" spc="137" dirty="0">
                <a:latin typeface="Calibri"/>
                <a:cs typeface="Calibri"/>
              </a:rPr>
              <a:t> </a:t>
            </a:r>
            <a:r>
              <a:rPr sz="1786" dirty="0">
                <a:latin typeface="Calibri"/>
                <a:cs typeface="Calibri"/>
              </a:rPr>
              <a:t>yöntemlere</a:t>
            </a:r>
            <a:r>
              <a:rPr sz="1786" spc="137" dirty="0">
                <a:latin typeface="Calibri"/>
                <a:cs typeface="Calibri"/>
              </a:rPr>
              <a:t> </a:t>
            </a:r>
            <a:r>
              <a:rPr sz="1786" dirty="0">
                <a:latin typeface="Calibri"/>
                <a:cs typeface="Calibri"/>
              </a:rPr>
              <a:t>göre</a:t>
            </a:r>
            <a:r>
              <a:rPr sz="1786" spc="157" dirty="0">
                <a:latin typeface="Calibri"/>
                <a:cs typeface="Calibri"/>
              </a:rPr>
              <a:t> </a:t>
            </a:r>
            <a:r>
              <a:rPr sz="1786" b="1" spc="-14" dirty="0">
                <a:latin typeface="Calibri"/>
                <a:cs typeface="Calibri"/>
              </a:rPr>
              <a:t>başarı </a:t>
            </a:r>
            <a:r>
              <a:rPr sz="1786" b="1" dirty="0">
                <a:latin typeface="Calibri"/>
                <a:cs typeface="Calibri"/>
              </a:rPr>
              <a:t>oranının</a:t>
            </a:r>
            <a:r>
              <a:rPr sz="1786" b="1" spc="34" dirty="0">
                <a:latin typeface="Calibri"/>
                <a:cs typeface="Calibri"/>
              </a:rPr>
              <a:t> </a:t>
            </a:r>
            <a:r>
              <a:rPr sz="1786" b="1" dirty="0">
                <a:latin typeface="Calibri"/>
                <a:cs typeface="Calibri"/>
              </a:rPr>
              <a:t>daha</a:t>
            </a:r>
            <a:r>
              <a:rPr sz="1786" b="1" spc="27" dirty="0">
                <a:latin typeface="Calibri"/>
                <a:cs typeface="Calibri"/>
              </a:rPr>
              <a:t> </a:t>
            </a:r>
            <a:r>
              <a:rPr sz="1786" b="1" dirty="0">
                <a:latin typeface="Calibri"/>
                <a:cs typeface="Calibri"/>
              </a:rPr>
              <a:t>düşük</a:t>
            </a:r>
            <a:r>
              <a:rPr sz="1786" b="1" spc="55" dirty="0">
                <a:latin typeface="Calibri"/>
                <a:cs typeface="Calibri"/>
              </a:rPr>
              <a:t> </a:t>
            </a:r>
            <a:r>
              <a:rPr sz="1786" b="1" dirty="0">
                <a:latin typeface="Calibri"/>
                <a:cs typeface="Calibri"/>
              </a:rPr>
              <a:t>seviyede</a:t>
            </a:r>
            <a:r>
              <a:rPr sz="1786" b="1" spc="34" dirty="0">
                <a:latin typeface="Calibri"/>
                <a:cs typeface="Calibri"/>
              </a:rPr>
              <a:t> </a:t>
            </a:r>
            <a:r>
              <a:rPr sz="1786" b="1" spc="-14" dirty="0">
                <a:latin typeface="Calibri"/>
                <a:cs typeface="Calibri"/>
              </a:rPr>
              <a:t>olması</a:t>
            </a:r>
            <a:r>
              <a:rPr sz="1786" spc="-14" dirty="0">
                <a:latin typeface="Calibri"/>
                <a:cs typeface="Calibri"/>
              </a:rPr>
              <a:t>dır.</a:t>
            </a:r>
            <a:endParaRPr sz="1786">
              <a:latin typeface="Calibri"/>
              <a:cs typeface="Calibri"/>
            </a:endParaRPr>
          </a:p>
          <a:p>
            <a:pPr marL="274774" marR="8723" indent="-258201" algn="just">
              <a:lnSpc>
                <a:spcPct val="81100"/>
              </a:lnSpc>
              <a:spcBef>
                <a:spcPts val="569"/>
              </a:spcBef>
              <a:buFont typeface="Arial MT"/>
              <a:buChar char="•"/>
              <a:tabLst>
                <a:tab pos="274774" algn="l"/>
              </a:tabLst>
            </a:pPr>
            <a:r>
              <a:rPr sz="1786" dirty="0">
                <a:latin typeface="Calibri"/>
                <a:cs typeface="Calibri"/>
              </a:rPr>
              <a:t>Sarmal</a:t>
            </a:r>
            <a:r>
              <a:rPr sz="1786" spc="577" dirty="0">
                <a:latin typeface="Calibri"/>
                <a:cs typeface="Calibri"/>
              </a:rPr>
              <a:t> </a:t>
            </a:r>
            <a:r>
              <a:rPr sz="1786" dirty="0">
                <a:latin typeface="Calibri"/>
                <a:cs typeface="Calibri"/>
              </a:rPr>
              <a:t>modelli</a:t>
            </a:r>
            <a:r>
              <a:rPr sz="1786" spc="584" dirty="0">
                <a:latin typeface="Calibri"/>
                <a:cs typeface="Calibri"/>
              </a:rPr>
              <a:t> </a:t>
            </a:r>
            <a:r>
              <a:rPr sz="1786" dirty="0">
                <a:latin typeface="Calibri"/>
                <a:cs typeface="Calibri"/>
              </a:rPr>
              <a:t>algoritmanın</a:t>
            </a:r>
            <a:r>
              <a:rPr sz="1786" spc="584" dirty="0">
                <a:latin typeface="Calibri"/>
                <a:cs typeface="Calibri"/>
              </a:rPr>
              <a:t> </a:t>
            </a:r>
            <a:r>
              <a:rPr sz="1786" dirty="0">
                <a:latin typeface="Calibri"/>
                <a:cs typeface="Calibri"/>
              </a:rPr>
              <a:t>olumlu</a:t>
            </a:r>
            <a:r>
              <a:rPr sz="1786" spc="591" dirty="0">
                <a:latin typeface="Calibri"/>
                <a:cs typeface="Calibri"/>
              </a:rPr>
              <a:t> </a:t>
            </a:r>
            <a:r>
              <a:rPr sz="1786" dirty="0">
                <a:latin typeface="Calibri"/>
                <a:cs typeface="Calibri"/>
              </a:rPr>
              <a:t>yönü</a:t>
            </a:r>
            <a:r>
              <a:rPr sz="1786" spc="570" dirty="0">
                <a:latin typeface="Calibri"/>
                <a:cs typeface="Calibri"/>
              </a:rPr>
              <a:t> </a:t>
            </a:r>
            <a:r>
              <a:rPr sz="1786" b="1" dirty="0">
                <a:latin typeface="Calibri"/>
                <a:cs typeface="Calibri"/>
              </a:rPr>
              <a:t>başarı</a:t>
            </a:r>
            <a:r>
              <a:rPr sz="1786" b="1" spc="584" dirty="0">
                <a:latin typeface="Calibri"/>
                <a:cs typeface="Calibri"/>
              </a:rPr>
              <a:t> </a:t>
            </a:r>
            <a:r>
              <a:rPr sz="1786" b="1" dirty="0">
                <a:latin typeface="Calibri"/>
                <a:cs typeface="Calibri"/>
              </a:rPr>
              <a:t>oranını</a:t>
            </a:r>
            <a:r>
              <a:rPr sz="1786" b="1" spc="591" dirty="0">
                <a:latin typeface="Calibri"/>
                <a:cs typeface="Calibri"/>
              </a:rPr>
              <a:t> </a:t>
            </a:r>
            <a:r>
              <a:rPr sz="1786" b="1" dirty="0">
                <a:latin typeface="Calibri"/>
                <a:cs typeface="Calibri"/>
              </a:rPr>
              <a:t>yüksek</a:t>
            </a:r>
            <a:r>
              <a:rPr sz="1786" b="1" spc="596" dirty="0">
                <a:latin typeface="Calibri"/>
                <a:cs typeface="Calibri"/>
              </a:rPr>
              <a:t> </a:t>
            </a:r>
            <a:r>
              <a:rPr sz="1786" b="1" dirty="0">
                <a:latin typeface="Calibri"/>
                <a:cs typeface="Calibri"/>
              </a:rPr>
              <a:t>tutması</a:t>
            </a:r>
            <a:r>
              <a:rPr sz="1786" b="1" spc="611" dirty="0">
                <a:latin typeface="Calibri"/>
                <a:cs typeface="Calibri"/>
              </a:rPr>
              <a:t> </a:t>
            </a:r>
            <a:r>
              <a:rPr sz="1786" b="1" spc="-34" dirty="0">
                <a:latin typeface="Calibri"/>
                <a:cs typeface="Calibri"/>
              </a:rPr>
              <a:t>ve </a:t>
            </a:r>
            <a:r>
              <a:rPr sz="1786" b="1" dirty="0">
                <a:latin typeface="Calibri"/>
                <a:cs typeface="Calibri"/>
              </a:rPr>
              <a:t>uygulamasının</a:t>
            </a:r>
            <a:r>
              <a:rPr sz="1786" b="1" spc="288" dirty="0">
                <a:latin typeface="Calibri"/>
                <a:cs typeface="Calibri"/>
              </a:rPr>
              <a:t>  </a:t>
            </a:r>
            <a:r>
              <a:rPr sz="1786" b="1" dirty="0">
                <a:latin typeface="Calibri"/>
                <a:cs typeface="Calibri"/>
              </a:rPr>
              <a:t>kolay</a:t>
            </a:r>
            <a:r>
              <a:rPr sz="1786" b="1" spc="288" dirty="0">
                <a:latin typeface="Calibri"/>
                <a:cs typeface="Calibri"/>
              </a:rPr>
              <a:t>  </a:t>
            </a:r>
            <a:r>
              <a:rPr sz="1786" b="1" dirty="0">
                <a:latin typeface="Calibri"/>
                <a:cs typeface="Calibri"/>
              </a:rPr>
              <a:t>olması</a:t>
            </a:r>
            <a:r>
              <a:rPr sz="1786" dirty="0">
                <a:latin typeface="Calibri"/>
                <a:cs typeface="Calibri"/>
              </a:rPr>
              <a:t>dır.</a:t>
            </a:r>
            <a:r>
              <a:rPr sz="1786" spc="295" dirty="0">
                <a:latin typeface="Calibri"/>
                <a:cs typeface="Calibri"/>
              </a:rPr>
              <a:t>  </a:t>
            </a:r>
            <a:r>
              <a:rPr sz="1786" dirty="0">
                <a:latin typeface="Calibri"/>
                <a:cs typeface="Calibri"/>
              </a:rPr>
              <a:t>İşlem</a:t>
            </a:r>
            <a:r>
              <a:rPr sz="1786" spc="295" dirty="0">
                <a:latin typeface="Calibri"/>
                <a:cs typeface="Calibri"/>
              </a:rPr>
              <a:t>  </a:t>
            </a:r>
            <a:r>
              <a:rPr sz="1786" dirty="0">
                <a:latin typeface="Calibri"/>
                <a:cs typeface="Calibri"/>
              </a:rPr>
              <a:t>yükünün</a:t>
            </a:r>
            <a:r>
              <a:rPr sz="1786" spc="288" dirty="0">
                <a:latin typeface="Calibri"/>
                <a:cs typeface="Calibri"/>
              </a:rPr>
              <a:t>  </a:t>
            </a:r>
            <a:r>
              <a:rPr sz="1786" dirty="0">
                <a:latin typeface="Calibri"/>
                <a:cs typeface="Calibri"/>
              </a:rPr>
              <a:t>fazlalığından</a:t>
            </a:r>
            <a:r>
              <a:rPr sz="1786" spc="280" dirty="0">
                <a:latin typeface="Calibri"/>
                <a:cs typeface="Calibri"/>
              </a:rPr>
              <a:t>  </a:t>
            </a:r>
            <a:r>
              <a:rPr sz="1786" dirty="0">
                <a:latin typeface="Calibri"/>
                <a:cs typeface="Calibri"/>
              </a:rPr>
              <a:t>dolayı</a:t>
            </a:r>
            <a:r>
              <a:rPr sz="1786" spc="288" dirty="0">
                <a:latin typeface="Calibri"/>
                <a:cs typeface="Calibri"/>
              </a:rPr>
              <a:t>  </a:t>
            </a:r>
            <a:r>
              <a:rPr sz="1786" b="1" spc="-14" dirty="0">
                <a:latin typeface="Calibri"/>
                <a:cs typeface="Calibri"/>
              </a:rPr>
              <a:t>yavaş </a:t>
            </a:r>
            <a:r>
              <a:rPr sz="1786" b="1" dirty="0">
                <a:latin typeface="Calibri"/>
                <a:cs typeface="Calibri"/>
              </a:rPr>
              <a:t>çalışması</a:t>
            </a:r>
            <a:r>
              <a:rPr sz="1786" b="1" spc="21" dirty="0">
                <a:latin typeface="Calibri"/>
                <a:cs typeface="Calibri"/>
              </a:rPr>
              <a:t> </a:t>
            </a:r>
            <a:r>
              <a:rPr sz="1786" dirty="0">
                <a:latin typeface="Calibri"/>
                <a:cs typeface="Calibri"/>
              </a:rPr>
              <a:t>ise</a:t>
            </a:r>
            <a:r>
              <a:rPr sz="1786" spc="27" dirty="0">
                <a:latin typeface="Calibri"/>
                <a:cs typeface="Calibri"/>
              </a:rPr>
              <a:t> </a:t>
            </a:r>
            <a:r>
              <a:rPr sz="1786" dirty="0">
                <a:latin typeface="Calibri"/>
                <a:cs typeface="Calibri"/>
              </a:rPr>
              <a:t>olumsuz</a:t>
            </a:r>
            <a:r>
              <a:rPr sz="1786" spc="-7" dirty="0">
                <a:latin typeface="Calibri"/>
                <a:cs typeface="Calibri"/>
              </a:rPr>
              <a:t> </a:t>
            </a:r>
            <a:r>
              <a:rPr sz="1786" spc="-14" dirty="0">
                <a:latin typeface="Calibri"/>
                <a:cs typeface="Calibri"/>
              </a:rPr>
              <a:t>yönüdür.</a:t>
            </a:r>
            <a:endParaRPr sz="1786">
              <a:latin typeface="Calibri"/>
              <a:cs typeface="Calibri"/>
            </a:endParaRPr>
          </a:p>
          <a:p>
            <a:pPr marL="274774" marR="6978" indent="-258201" algn="just">
              <a:lnSpc>
                <a:spcPct val="81100"/>
              </a:lnSpc>
              <a:spcBef>
                <a:spcPts val="570"/>
              </a:spcBef>
              <a:buFont typeface="Arial MT"/>
              <a:buChar char="•"/>
              <a:tabLst>
                <a:tab pos="274774" algn="l"/>
              </a:tabLst>
            </a:pPr>
            <a:r>
              <a:rPr sz="1786" dirty="0">
                <a:latin typeface="Calibri"/>
                <a:cs typeface="Calibri"/>
              </a:rPr>
              <a:t>Gömülü</a:t>
            </a:r>
            <a:r>
              <a:rPr sz="1786" spc="213" dirty="0">
                <a:latin typeface="Calibri"/>
                <a:cs typeface="Calibri"/>
              </a:rPr>
              <a:t> </a:t>
            </a:r>
            <a:r>
              <a:rPr sz="1786" dirty="0">
                <a:latin typeface="Calibri"/>
                <a:cs typeface="Calibri"/>
              </a:rPr>
              <a:t>modelli</a:t>
            </a:r>
            <a:r>
              <a:rPr sz="1786" spc="227" dirty="0">
                <a:latin typeface="Calibri"/>
                <a:cs typeface="Calibri"/>
              </a:rPr>
              <a:t> </a:t>
            </a:r>
            <a:r>
              <a:rPr sz="1786" dirty="0">
                <a:latin typeface="Calibri"/>
                <a:cs typeface="Calibri"/>
              </a:rPr>
              <a:t>algoritmanın</a:t>
            </a:r>
            <a:r>
              <a:rPr sz="1786" spc="240" dirty="0">
                <a:latin typeface="Calibri"/>
                <a:cs typeface="Calibri"/>
              </a:rPr>
              <a:t> </a:t>
            </a:r>
            <a:r>
              <a:rPr sz="1786" dirty="0">
                <a:latin typeface="Calibri"/>
                <a:cs typeface="Calibri"/>
              </a:rPr>
              <a:t>olumlu</a:t>
            </a:r>
            <a:r>
              <a:rPr sz="1786" spc="213" dirty="0">
                <a:latin typeface="Calibri"/>
                <a:cs typeface="Calibri"/>
              </a:rPr>
              <a:t> </a:t>
            </a:r>
            <a:r>
              <a:rPr sz="1786" dirty="0">
                <a:latin typeface="Calibri"/>
                <a:cs typeface="Calibri"/>
              </a:rPr>
              <a:t>yönü,</a:t>
            </a:r>
            <a:r>
              <a:rPr sz="1786" spc="206" dirty="0">
                <a:latin typeface="Calibri"/>
                <a:cs typeface="Calibri"/>
              </a:rPr>
              <a:t> </a:t>
            </a:r>
            <a:r>
              <a:rPr sz="1786" b="1" dirty="0">
                <a:latin typeface="Calibri"/>
                <a:cs typeface="Calibri"/>
              </a:rPr>
              <a:t>başarı</a:t>
            </a:r>
            <a:r>
              <a:rPr sz="1786" b="1" spc="213" dirty="0">
                <a:latin typeface="Calibri"/>
                <a:cs typeface="Calibri"/>
              </a:rPr>
              <a:t> </a:t>
            </a:r>
            <a:r>
              <a:rPr sz="1786" b="1" dirty="0">
                <a:latin typeface="Calibri"/>
                <a:cs typeface="Calibri"/>
              </a:rPr>
              <a:t>oranını</a:t>
            </a:r>
            <a:r>
              <a:rPr sz="1786" b="1" spc="220" dirty="0">
                <a:latin typeface="Calibri"/>
                <a:cs typeface="Calibri"/>
              </a:rPr>
              <a:t> </a:t>
            </a:r>
            <a:r>
              <a:rPr sz="1786" b="1" dirty="0">
                <a:latin typeface="Calibri"/>
                <a:cs typeface="Calibri"/>
              </a:rPr>
              <a:t>yüksek</a:t>
            </a:r>
            <a:r>
              <a:rPr sz="1786" b="1" spc="227" dirty="0">
                <a:latin typeface="Calibri"/>
                <a:cs typeface="Calibri"/>
              </a:rPr>
              <a:t> </a:t>
            </a:r>
            <a:r>
              <a:rPr sz="1786" b="1" dirty="0">
                <a:latin typeface="Calibri"/>
                <a:cs typeface="Calibri"/>
              </a:rPr>
              <a:t>tutarak</a:t>
            </a:r>
            <a:r>
              <a:rPr sz="1786" b="1" spc="234" dirty="0">
                <a:latin typeface="Calibri"/>
                <a:cs typeface="Calibri"/>
              </a:rPr>
              <a:t> </a:t>
            </a:r>
            <a:r>
              <a:rPr sz="1786" b="1" spc="-14" dirty="0">
                <a:latin typeface="Calibri"/>
                <a:cs typeface="Calibri"/>
              </a:rPr>
              <a:t>işlem </a:t>
            </a:r>
            <a:r>
              <a:rPr sz="1786" b="1" dirty="0">
                <a:latin typeface="Calibri"/>
                <a:cs typeface="Calibri"/>
              </a:rPr>
              <a:t>yükünü</a:t>
            </a:r>
            <a:r>
              <a:rPr sz="1786" b="1" spc="591" dirty="0">
                <a:latin typeface="Calibri"/>
                <a:cs typeface="Calibri"/>
              </a:rPr>
              <a:t> </a:t>
            </a:r>
            <a:r>
              <a:rPr sz="1786" b="1" dirty="0">
                <a:latin typeface="Calibri"/>
                <a:cs typeface="Calibri"/>
              </a:rPr>
              <a:t>düşürmesi</a:t>
            </a:r>
            <a:r>
              <a:rPr sz="1786" dirty="0">
                <a:latin typeface="Calibri"/>
                <a:cs typeface="Calibri"/>
              </a:rPr>
              <a:t>dir.</a:t>
            </a:r>
            <a:r>
              <a:rPr sz="1786" spc="604" dirty="0">
                <a:latin typeface="Calibri"/>
                <a:cs typeface="Calibri"/>
              </a:rPr>
              <a:t> </a:t>
            </a:r>
            <a:r>
              <a:rPr sz="1786" dirty="0">
                <a:latin typeface="Calibri"/>
                <a:cs typeface="Calibri"/>
              </a:rPr>
              <a:t>Olumsuz</a:t>
            </a:r>
            <a:r>
              <a:rPr sz="1786" spc="556" dirty="0">
                <a:latin typeface="Calibri"/>
                <a:cs typeface="Calibri"/>
              </a:rPr>
              <a:t> </a:t>
            </a:r>
            <a:r>
              <a:rPr sz="1786" dirty="0">
                <a:latin typeface="Calibri"/>
                <a:cs typeface="Calibri"/>
              </a:rPr>
              <a:t>yönü</a:t>
            </a:r>
            <a:r>
              <a:rPr sz="1786" spc="596" dirty="0">
                <a:latin typeface="Calibri"/>
                <a:cs typeface="Calibri"/>
              </a:rPr>
              <a:t> </a:t>
            </a:r>
            <a:r>
              <a:rPr sz="1786" dirty="0">
                <a:latin typeface="Calibri"/>
                <a:cs typeface="Calibri"/>
              </a:rPr>
              <a:t>ise</a:t>
            </a:r>
            <a:r>
              <a:rPr sz="1786" spc="591" dirty="0">
                <a:latin typeface="Calibri"/>
                <a:cs typeface="Calibri"/>
              </a:rPr>
              <a:t> </a:t>
            </a:r>
            <a:r>
              <a:rPr sz="1786" dirty="0">
                <a:latin typeface="Calibri"/>
                <a:cs typeface="Calibri"/>
              </a:rPr>
              <a:t>karar</a:t>
            </a:r>
            <a:r>
              <a:rPr sz="1786" spc="570" dirty="0">
                <a:latin typeface="Calibri"/>
                <a:cs typeface="Calibri"/>
              </a:rPr>
              <a:t> </a:t>
            </a:r>
            <a:r>
              <a:rPr sz="1786" dirty="0">
                <a:latin typeface="Calibri"/>
                <a:cs typeface="Calibri"/>
              </a:rPr>
              <a:t>ağaçlarından</a:t>
            </a:r>
            <a:r>
              <a:rPr sz="1786" spc="577" dirty="0">
                <a:latin typeface="Calibri"/>
                <a:cs typeface="Calibri"/>
              </a:rPr>
              <a:t> </a:t>
            </a:r>
            <a:r>
              <a:rPr sz="1786" b="1" dirty="0">
                <a:latin typeface="Calibri"/>
                <a:cs typeface="Calibri"/>
              </a:rPr>
              <a:t>bağımsız</a:t>
            </a:r>
            <a:r>
              <a:rPr sz="1786" b="1" spc="591" dirty="0">
                <a:latin typeface="Calibri"/>
                <a:cs typeface="Calibri"/>
              </a:rPr>
              <a:t> </a:t>
            </a:r>
            <a:r>
              <a:rPr sz="1786" b="1" spc="-14" dirty="0">
                <a:latin typeface="Calibri"/>
                <a:cs typeface="Calibri"/>
              </a:rPr>
              <a:t>olarak kullanılamamaları</a:t>
            </a:r>
            <a:r>
              <a:rPr sz="1786" spc="-14" dirty="0">
                <a:latin typeface="Calibri"/>
                <a:cs typeface="Calibri"/>
              </a:rPr>
              <a:t>dır.</a:t>
            </a:r>
            <a:endParaRPr sz="1786">
              <a:latin typeface="Calibri"/>
              <a:cs typeface="Calibri"/>
            </a:endParaRPr>
          </a:p>
        </p:txBody>
      </p:sp>
      <p:pic>
        <p:nvPicPr>
          <p:cNvPr id="5" name="object 5"/>
          <p:cNvPicPr/>
          <p:nvPr/>
        </p:nvPicPr>
        <p:blipFill>
          <a:blip r:embed="rId2" cstate="print"/>
          <a:stretch>
            <a:fillRect/>
          </a:stretch>
        </p:blipFill>
        <p:spPr>
          <a:xfrm>
            <a:off x="12601231" y="73798"/>
            <a:ext cx="1102358" cy="1115875"/>
          </a:xfrm>
          <a:prstGeom prst="rect">
            <a:avLst/>
          </a:prstGeom>
        </p:spPr>
      </p:pic>
      <p:pic>
        <p:nvPicPr>
          <p:cNvPr id="6" name="object 6"/>
          <p:cNvPicPr/>
          <p:nvPr/>
        </p:nvPicPr>
        <p:blipFill>
          <a:blip r:embed="rId3" cstate="print"/>
          <a:stretch>
            <a:fillRect/>
          </a:stretch>
        </p:blipFill>
        <p:spPr>
          <a:xfrm>
            <a:off x="324504" y="1951737"/>
            <a:ext cx="3856365" cy="2361552"/>
          </a:xfrm>
          <a:prstGeom prst="rect">
            <a:avLst/>
          </a:prstGeom>
        </p:spPr>
      </p:pic>
      <p:sp>
        <p:nvSpPr>
          <p:cNvPr id="7" name="object 7"/>
          <p:cNvSpPr txBox="1"/>
          <p:nvPr/>
        </p:nvSpPr>
        <p:spPr>
          <a:xfrm>
            <a:off x="332213" y="4838423"/>
            <a:ext cx="4266533" cy="2211825"/>
          </a:xfrm>
          <a:prstGeom prst="rect">
            <a:avLst/>
          </a:prstGeom>
        </p:spPr>
        <p:txBody>
          <a:bodyPr vert="horz" wrap="square" lIns="0" tIns="136082" rIns="0" bIns="0" rtlCol="0">
            <a:spAutoFit/>
          </a:bodyPr>
          <a:lstStyle/>
          <a:p>
            <a:pPr marL="276519" indent="-259073">
              <a:spcBef>
                <a:spcPts val="1071"/>
              </a:spcBef>
              <a:buFont typeface="Arial MT"/>
              <a:buChar char="•"/>
              <a:tabLst>
                <a:tab pos="276519" algn="l"/>
              </a:tabLst>
            </a:pPr>
            <a:r>
              <a:rPr sz="1580" dirty="0">
                <a:latin typeface="Calibri"/>
                <a:cs typeface="Calibri"/>
              </a:rPr>
              <a:t>Cfs</a:t>
            </a:r>
            <a:r>
              <a:rPr sz="1580" spc="-27" dirty="0">
                <a:latin typeface="Calibri"/>
                <a:cs typeface="Calibri"/>
              </a:rPr>
              <a:t> </a:t>
            </a:r>
            <a:r>
              <a:rPr sz="1580" dirty="0">
                <a:latin typeface="Calibri"/>
                <a:cs typeface="Calibri"/>
              </a:rPr>
              <a:t>Subset</a:t>
            </a:r>
            <a:r>
              <a:rPr sz="1580" spc="-14" dirty="0">
                <a:latin typeface="Calibri"/>
                <a:cs typeface="Calibri"/>
              </a:rPr>
              <a:t> </a:t>
            </a:r>
            <a:r>
              <a:rPr sz="1580" dirty="0">
                <a:latin typeface="Calibri"/>
                <a:cs typeface="Calibri"/>
              </a:rPr>
              <a:t>Öznitelik</a:t>
            </a:r>
            <a:r>
              <a:rPr sz="1580" spc="-21" dirty="0">
                <a:latin typeface="Calibri"/>
                <a:cs typeface="Calibri"/>
              </a:rPr>
              <a:t> </a:t>
            </a:r>
            <a:r>
              <a:rPr sz="1580" dirty="0">
                <a:latin typeface="Calibri"/>
                <a:cs typeface="Calibri"/>
              </a:rPr>
              <a:t>Seçim</a:t>
            </a:r>
            <a:r>
              <a:rPr sz="1580" spc="-55" dirty="0">
                <a:latin typeface="Calibri"/>
                <a:cs typeface="Calibri"/>
              </a:rPr>
              <a:t> </a:t>
            </a:r>
            <a:r>
              <a:rPr sz="1580" spc="-14" dirty="0">
                <a:latin typeface="Calibri"/>
                <a:cs typeface="Calibri"/>
              </a:rPr>
              <a:t>Algoritması</a:t>
            </a:r>
            <a:endParaRPr sz="1580">
              <a:latin typeface="Calibri"/>
              <a:cs typeface="Calibri"/>
            </a:endParaRPr>
          </a:p>
          <a:p>
            <a:pPr marL="276519" indent="-259073">
              <a:spcBef>
                <a:spcPts val="941"/>
              </a:spcBef>
              <a:buFont typeface="Arial MT"/>
              <a:buChar char="•"/>
              <a:tabLst>
                <a:tab pos="276519" algn="l"/>
              </a:tabLst>
            </a:pPr>
            <a:r>
              <a:rPr sz="1580" dirty="0">
                <a:latin typeface="Calibri"/>
                <a:cs typeface="Calibri"/>
              </a:rPr>
              <a:t>Correlation</a:t>
            </a:r>
            <a:r>
              <a:rPr sz="1580" spc="-41" dirty="0">
                <a:latin typeface="Calibri"/>
                <a:cs typeface="Calibri"/>
              </a:rPr>
              <a:t> </a:t>
            </a:r>
            <a:r>
              <a:rPr sz="1580" dirty="0">
                <a:latin typeface="Calibri"/>
                <a:cs typeface="Calibri"/>
              </a:rPr>
              <a:t>Attribute</a:t>
            </a:r>
            <a:r>
              <a:rPr sz="1580" spc="-27" dirty="0">
                <a:latin typeface="Calibri"/>
                <a:cs typeface="Calibri"/>
              </a:rPr>
              <a:t> </a:t>
            </a:r>
            <a:r>
              <a:rPr sz="1580" dirty="0">
                <a:latin typeface="Calibri"/>
                <a:cs typeface="Calibri"/>
              </a:rPr>
              <a:t>Öznitelik</a:t>
            </a:r>
            <a:r>
              <a:rPr sz="1580" spc="-62" dirty="0">
                <a:latin typeface="Calibri"/>
                <a:cs typeface="Calibri"/>
              </a:rPr>
              <a:t> </a:t>
            </a:r>
            <a:r>
              <a:rPr sz="1580" dirty="0">
                <a:latin typeface="Calibri"/>
                <a:cs typeface="Calibri"/>
              </a:rPr>
              <a:t>Seçim</a:t>
            </a:r>
            <a:r>
              <a:rPr sz="1580" spc="-89" dirty="0">
                <a:latin typeface="Calibri"/>
                <a:cs typeface="Calibri"/>
              </a:rPr>
              <a:t> </a:t>
            </a:r>
            <a:r>
              <a:rPr sz="1580" spc="-14" dirty="0">
                <a:latin typeface="Calibri"/>
                <a:cs typeface="Calibri"/>
              </a:rPr>
              <a:t>Algoritması</a:t>
            </a:r>
            <a:endParaRPr sz="1580">
              <a:latin typeface="Calibri"/>
              <a:cs typeface="Calibri"/>
            </a:endParaRPr>
          </a:p>
          <a:p>
            <a:pPr marL="276519" indent="-259073">
              <a:spcBef>
                <a:spcPts val="955"/>
              </a:spcBef>
              <a:buFont typeface="Arial MT"/>
              <a:buChar char="•"/>
              <a:tabLst>
                <a:tab pos="276519" algn="l"/>
              </a:tabLst>
            </a:pPr>
            <a:r>
              <a:rPr sz="1580" spc="-14" dirty="0">
                <a:latin typeface="Calibri"/>
                <a:cs typeface="Calibri"/>
              </a:rPr>
              <a:t>One-</a:t>
            </a:r>
            <a:r>
              <a:rPr sz="1580" dirty="0">
                <a:latin typeface="Calibri"/>
                <a:cs typeface="Calibri"/>
              </a:rPr>
              <a:t>R</a:t>
            </a:r>
            <a:r>
              <a:rPr sz="1580" spc="-7" dirty="0">
                <a:latin typeface="Calibri"/>
                <a:cs typeface="Calibri"/>
              </a:rPr>
              <a:t> </a:t>
            </a:r>
            <a:r>
              <a:rPr sz="1580" dirty="0">
                <a:latin typeface="Calibri"/>
                <a:cs typeface="Calibri"/>
              </a:rPr>
              <a:t>Öznitelik</a:t>
            </a:r>
            <a:r>
              <a:rPr sz="1580" spc="-7" dirty="0">
                <a:latin typeface="Calibri"/>
                <a:cs typeface="Calibri"/>
              </a:rPr>
              <a:t> </a:t>
            </a:r>
            <a:r>
              <a:rPr sz="1580" dirty="0">
                <a:latin typeface="Calibri"/>
                <a:cs typeface="Calibri"/>
              </a:rPr>
              <a:t>Seçim</a:t>
            </a:r>
            <a:r>
              <a:rPr sz="1580" spc="-27" dirty="0">
                <a:latin typeface="Calibri"/>
                <a:cs typeface="Calibri"/>
              </a:rPr>
              <a:t> </a:t>
            </a:r>
            <a:r>
              <a:rPr sz="1580" spc="-14" dirty="0">
                <a:latin typeface="Calibri"/>
                <a:cs typeface="Calibri"/>
              </a:rPr>
              <a:t>Algoritması</a:t>
            </a:r>
            <a:endParaRPr sz="1580">
              <a:latin typeface="Calibri"/>
              <a:cs typeface="Calibri"/>
            </a:endParaRPr>
          </a:p>
          <a:p>
            <a:pPr marL="276519" indent="-259073">
              <a:spcBef>
                <a:spcPts val="962"/>
              </a:spcBef>
              <a:buFont typeface="Arial MT"/>
              <a:buChar char="•"/>
              <a:tabLst>
                <a:tab pos="276519" algn="l"/>
              </a:tabLst>
            </a:pPr>
            <a:r>
              <a:rPr sz="1580" dirty="0">
                <a:latin typeface="Calibri"/>
                <a:cs typeface="Calibri"/>
              </a:rPr>
              <a:t>Gain</a:t>
            </a:r>
            <a:r>
              <a:rPr sz="1580" spc="-21" dirty="0">
                <a:latin typeface="Calibri"/>
                <a:cs typeface="Calibri"/>
              </a:rPr>
              <a:t> </a:t>
            </a:r>
            <a:r>
              <a:rPr sz="1580" dirty="0">
                <a:latin typeface="Calibri"/>
                <a:cs typeface="Calibri"/>
              </a:rPr>
              <a:t>Ratio</a:t>
            </a:r>
            <a:r>
              <a:rPr sz="1580" spc="-14" dirty="0">
                <a:latin typeface="Calibri"/>
                <a:cs typeface="Calibri"/>
              </a:rPr>
              <a:t> </a:t>
            </a:r>
            <a:r>
              <a:rPr sz="1580" dirty="0">
                <a:latin typeface="Calibri"/>
                <a:cs typeface="Calibri"/>
              </a:rPr>
              <a:t>Öznitelik</a:t>
            </a:r>
            <a:r>
              <a:rPr sz="1580" spc="-7" dirty="0">
                <a:latin typeface="Calibri"/>
                <a:cs typeface="Calibri"/>
              </a:rPr>
              <a:t> </a:t>
            </a:r>
            <a:r>
              <a:rPr sz="1580" dirty="0">
                <a:latin typeface="Calibri"/>
                <a:cs typeface="Calibri"/>
              </a:rPr>
              <a:t>Seçim</a:t>
            </a:r>
            <a:r>
              <a:rPr sz="1580" spc="-55" dirty="0">
                <a:latin typeface="Calibri"/>
                <a:cs typeface="Calibri"/>
              </a:rPr>
              <a:t> </a:t>
            </a:r>
            <a:r>
              <a:rPr sz="1580" spc="-14" dirty="0">
                <a:latin typeface="Calibri"/>
                <a:cs typeface="Calibri"/>
              </a:rPr>
              <a:t>Algoritması</a:t>
            </a:r>
            <a:endParaRPr sz="1580">
              <a:latin typeface="Calibri"/>
              <a:cs typeface="Calibri"/>
            </a:endParaRPr>
          </a:p>
          <a:p>
            <a:pPr marL="276519" indent="-259073">
              <a:spcBef>
                <a:spcPts val="934"/>
              </a:spcBef>
              <a:buFont typeface="Arial MT"/>
              <a:buChar char="•"/>
              <a:tabLst>
                <a:tab pos="276519" algn="l"/>
              </a:tabLst>
            </a:pPr>
            <a:r>
              <a:rPr sz="1580" dirty="0">
                <a:latin typeface="Calibri"/>
                <a:cs typeface="Calibri"/>
              </a:rPr>
              <a:t>Info</a:t>
            </a:r>
            <a:r>
              <a:rPr sz="1580" spc="-21" dirty="0">
                <a:latin typeface="Calibri"/>
                <a:cs typeface="Calibri"/>
              </a:rPr>
              <a:t> </a:t>
            </a:r>
            <a:r>
              <a:rPr sz="1580" dirty="0">
                <a:latin typeface="Calibri"/>
                <a:cs typeface="Calibri"/>
              </a:rPr>
              <a:t>Gain</a:t>
            </a:r>
            <a:r>
              <a:rPr sz="1580" spc="-21" dirty="0">
                <a:latin typeface="Calibri"/>
                <a:cs typeface="Calibri"/>
              </a:rPr>
              <a:t> </a:t>
            </a:r>
            <a:r>
              <a:rPr sz="1580" dirty="0">
                <a:latin typeface="Calibri"/>
                <a:cs typeface="Calibri"/>
              </a:rPr>
              <a:t>Öznitelik</a:t>
            </a:r>
            <a:r>
              <a:rPr sz="1580" spc="-27" dirty="0">
                <a:latin typeface="Calibri"/>
                <a:cs typeface="Calibri"/>
              </a:rPr>
              <a:t> </a:t>
            </a:r>
            <a:r>
              <a:rPr sz="1580" dirty="0">
                <a:latin typeface="Calibri"/>
                <a:cs typeface="Calibri"/>
              </a:rPr>
              <a:t>Seçim</a:t>
            </a:r>
            <a:r>
              <a:rPr sz="1580" spc="-48" dirty="0">
                <a:latin typeface="Calibri"/>
                <a:cs typeface="Calibri"/>
              </a:rPr>
              <a:t> </a:t>
            </a:r>
            <a:r>
              <a:rPr sz="1580" spc="-14" dirty="0">
                <a:latin typeface="Calibri"/>
                <a:cs typeface="Calibri"/>
              </a:rPr>
              <a:t>Algoritması</a:t>
            </a:r>
            <a:endParaRPr sz="1580">
              <a:latin typeface="Calibri"/>
              <a:cs typeface="Calibri"/>
            </a:endParaRPr>
          </a:p>
          <a:p>
            <a:pPr marL="276519" indent="-259073">
              <a:spcBef>
                <a:spcPts val="962"/>
              </a:spcBef>
              <a:buFont typeface="Arial MT"/>
              <a:buChar char="•"/>
              <a:tabLst>
                <a:tab pos="276519" algn="l"/>
              </a:tabLst>
            </a:pPr>
            <a:r>
              <a:rPr sz="1580" dirty="0">
                <a:latin typeface="Calibri"/>
                <a:cs typeface="Calibri"/>
              </a:rPr>
              <a:t>ReliefF</a:t>
            </a:r>
            <a:r>
              <a:rPr sz="1580" spc="-34" dirty="0">
                <a:latin typeface="Calibri"/>
                <a:cs typeface="Calibri"/>
              </a:rPr>
              <a:t> </a:t>
            </a:r>
            <a:r>
              <a:rPr sz="1580" dirty="0">
                <a:latin typeface="Calibri"/>
                <a:cs typeface="Calibri"/>
              </a:rPr>
              <a:t>Öznitelik</a:t>
            </a:r>
            <a:r>
              <a:rPr sz="1580" spc="-27" dirty="0">
                <a:latin typeface="Calibri"/>
                <a:cs typeface="Calibri"/>
              </a:rPr>
              <a:t> </a:t>
            </a:r>
            <a:r>
              <a:rPr sz="1580" dirty="0">
                <a:latin typeface="Calibri"/>
                <a:cs typeface="Calibri"/>
              </a:rPr>
              <a:t>Seçim</a:t>
            </a:r>
            <a:r>
              <a:rPr sz="1580" spc="-62" dirty="0">
                <a:latin typeface="Calibri"/>
                <a:cs typeface="Calibri"/>
              </a:rPr>
              <a:t> </a:t>
            </a:r>
            <a:r>
              <a:rPr sz="1580" spc="-14" dirty="0">
                <a:latin typeface="Calibri"/>
                <a:cs typeface="Calibri"/>
              </a:rPr>
              <a:t>Algoritması</a:t>
            </a:r>
            <a:endParaRPr sz="158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601" y="364157"/>
            <a:ext cx="10896600" cy="631286"/>
          </a:xfrm>
          <a:prstGeom prst="rect">
            <a:avLst/>
          </a:prstGeom>
        </p:spPr>
        <p:txBody>
          <a:bodyPr vert="horz" wrap="square" lIns="0" tIns="143597" rIns="0" bIns="0" rtlCol="0">
            <a:spAutoFit/>
          </a:bodyPr>
          <a:lstStyle/>
          <a:p>
            <a:pPr marL="17446">
              <a:spcBef>
                <a:spcPts val="157"/>
              </a:spcBef>
            </a:pPr>
            <a:r>
              <a:rPr sz="3160" dirty="0"/>
              <a:t>Sınıflandırmalar</a:t>
            </a:r>
            <a:r>
              <a:rPr sz="3160" spc="-14" dirty="0"/>
              <a:t> </a:t>
            </a:r>
            <a:r>
              <a:rPr sz="3160" dirty="0"/>
              <a:t>Algoritmaları</a:t>
            </a:r>
            <a:r>
              <a:rPr sz="3160" spc="-14" dirty="0"/>
              <a:t> </a:t>
            </a:r>
            <a:r>
              <a:rPr sz="3160" dirty="0"/>
              <a:t>için</a:t>
            </a:r>
            <a:r>
              <a:rPr sz="3160" spc="21" dirty="0"/>
              <a:t> </a:t>
            </a:r>
            <a:r>
              <a:rPr sz="3160" dirty="0"/>
              <a:t>Performans</a:t>
            </a:r>
            <a:r>
              <a:rPr sz="3160" spc="-82" dirty="0"/>
              <a:t> </a:t>
            </a:r>
            <a:r>
              <a:rPr sz="3160" dirty="0"/>
              <a:t>Ölçüm</a:t>
            </a:r>
            <a:r>
              <a:rPr sz="3160" spc="-34" dirty="0"/>
              <a:t> </a:t>
            </a:r>
            <a:r>
              <a:rPr sz="3160" spc="-14" dirty="0"/>
              <a:t>Kriterleri</a:t>
            </a:r>
            <a:endParaRPr sz="3160" dirty="0"/>
          </a:p>
        </p:txBody>
      </p:sp>
      <p:sp>
        <p:nvSpPr>
          <p:cNvPr id="3" name="object 3"/>
          <p:cNvSpPr txBox="1"/>
          <p:nvPr/>
        </p:nvSpPr>
        <p:spPr>
          <a:xfrm>
            <a:off x="4147756" y="3839466"/>
            <a:ext cx="598412"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eğrisi</a:t>
            </a:r>
            <a:endParaRPr sz="1992">
              <a:latin typeface="Calibri"/>
              <a:cs typeface="Calibri"/>
            </a:endParaRPr>
          </a:p>
        </p:txBody>
      </p:sp>
      <p:sp>
        <p:nvSpPr>
          <p:cNvPr id="4" name="object 4"/>
          <p:cNvSpPr txBox="1"/>
          <p:nvPr/>
        </p:nvSpPr>
        <p:spPr>
          <a:xfrm>
            <a:off x="4887627" y="3839466"/>
            <a:ext cx="631562"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(ROC:</a:t>
            </a:r>
            <a:endParaRPr sz="1992">
              <a:latin typeface="Calibri"/>
              <a:cs typeface="Calibri"/>
            </a:endParaRPr>
          </a:p>
        </p:txBody>
      </p:sp>
      <p:sp>
        <p:nvSpPr>
          <p:cNvPr id="5" name="object 5"/>
          <p:cNvSpPr txBox="1"/>
          <p:nvPr/>
        </p:nvSpPr>
        <p:spPr>
          <a:xfrm>
            <a:off x="5663843" y="3839466"/>
            <a:ext cx="936003"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Receiver</a:t>
            </a:r>
            <a:endParaRPr sz="1992">
              <a:latin typeface="Calibri"/>
              <a:cs typeface="Calibri"/>
            </a:endParaRPr>
          </a:p>
        </p:txBody>
      </p:sp>
      <p:sp>
        <p:nvSpPr>
          <p:cNvPr id="6" name="object 6"/>
          <p:cNvSpPr txBox="1"/>
          <p:nvPr/>
        </p:nvSpPr>
        <p:spPr>
          <a:xfrm>
            <a:off x="1037700" y="1186333"/>
            <a:ext cx="5559315" cy="5142196"/>
          </a:xfrm>
          <a:prstGeom prst="rect">
            <a:avLst/>
          </a:prstGeom>
        </p:spPr>
        <p:txBody>
          <a:bodyPr vert="horz" wrap="square" lIns="0" tIns="135210" rIns="0" bIns="0" rtlCol="0">
            <a:spAutoFit/>
          </a:bodyPr>
          <a:lstStyle/>
          <a:p>
            <a:pPr marL="275647" indent="-258201">
              <a:spcBef>
                <a:spcPts val="1065"/>
              </a:spcBef>
              <a:buFont typeface="Arial MT"/>
              <a:buChar char="•"/>
              <a:tabLst>
                <a:tab pos="275647" algn="l"/>
              </a:tabLst>
            </a:pPr>
            <a:r>
              <a:rPr sz="1992" dirty="0">
                <a:latin typeface="Calibri"/>
                <a:cs typeface="Calibri"/>
              </a:rPr>
              <a:t>doğru</a:t>
            </a:r>
            <a:r>
              <a:rPr sz="1992" spc="103" dirty="0">
                <a:latin typeface="Calibri"/>
                <a:cs typeface="Calibri"/>
              </a:rPr>
              <a:t> </a:t>
            </a:r>
            <a:r>
              <a:rPr sz="1992" dirty="0">
                <a:latin typeface="Calibri"/>
                <a:cs typeface="Calibri"/>
              </a:rPr>
              <a:t>pozitif</a:t>
            </a:r>
            <a:r>
              <a:rPr sz="1992" spc="82" dirty="0">
                <a:latin typeface="Calibri"/>
                <a:cs typeface="Calibri"/>
              </a:rPr>
              <a:t> </a:t>
            </a:r>
            <a:r>
              <a:rPr sz="1992" dirty="0">
                <a:latin typeface="Calibri"/>
                <a:cs typeface="Calibri"/>
              </a:rPr>
              <a:t>(DP)</a:t>
            </a:r>
            <a:r>
              <a:rPr sz="1992" spc="62" dirty="0">
                <a:latin typeface="Calibri"/>
                <a:cs typeface="Calibri"/>
              </a:rPr>
              <a:t> </a:t>
            </a:r>
            <a:r>
              <a:rPr sz="1992" spc="-14" dirty="0">
                <a:latin typeface="Calibri"/>
                <a:cs typeface="Calibri"/>
              </a:rPr>
              <a:t>oranı,</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yanlış</a:t>
            </a:r>
            <a:r>
              <a:rPr sz="1992" spc="62" dirty="0">
                <a:latin typeface="Calibri"/>
                <a:cs typeface="Calibri"/>
              </a:rPr>
              <a:t> </a:t>
            </a:r>
            <a:r>
              <a:rPr sz="1992" dirty="0">
                <a:latin typeface="Calibri"/>
                <a:cs typeface="Calibri"/>
              </a:rPr>
              <a:t>pozitif</a:t>
            </a:r>
            <a:r>
              <a:rPr sz="1992" spc="62" dirty="0">
                <a:latin typeface="Calibri"/>
                <a:cs typeface="Calibri"/>
              </a:rPr>
              <a:t> </a:t>
            </a:r>
            <a:r>
              <a:rPr sz="1992" dirty="0">
                <a:latin typeface="Calibri"/>
                <a:cs typeface="Calibri"/>
              </a:rPr>
              <a:t>(YP)</a:t>
            </a:r>
            <a:r>
              <a:rPr sz="1992" spc="34" dirty="0">
                <a:latin typeface="Calibri"/>
                <a:cs typeface="Calibri"/>
              </a:rPr>
              <a:t> </a:t>
            </a:r>
            <a:r>
              <a:rPr sz="1992" spc="-14" dirty="0">
                <a:latin typeface="Calibri"/>
                <a:cs typeface="Calibri"/>
              </a:rPr>
              <a:t>oranı,</a:t>
            </a:r>
            <a:endParaRPr sz="1992">
              <a:latin typeface="Calibri"/>
              <a:cs typeface="Calibri"/>
            </a:endParaRPr>
          </a:p>
          <a:p>
            <a:pPr marL="275647" indent="-258201">
              <a:spcBef>
                <a:spcPts val="955"/>
              </a:spcBef>
              <a:buFont typeface="Arial MT"/>
              <a:buChar char="•"/>
              <a:tabLst>
                <a:tab pos="275647" algn="l"/>
              </a:tabLst>
            </a:pPr>
            <a:r>
              <a:rPr sz="1992" dirty="0">
                <a:latin typeface="Calibri"/>
                <a:cs typeface="Calibri"/>
              </a:rPr>
              <a:t>doğru</a:t>
            </a:r>
            <a:r>
              <a:rPr sz="1992" spc="96" dirty="0">
                <a:latin typeface="Calibri"/>
                <a:cs typeface="Calibri"/>
              </a:rPr>
              <a:t> </a:t>
            </a:r>
            <a:r>
              <a:rPr sz="1992" dirty="0">
                <a:latin typeface="Calibri"/>
                <a:cs typeface="Calibri"/>
              </a:rPr>
              <a:t>negatif</a:t>
            </a:r>
            <a:r>
              <a:rPr sz="1992" spc="62" dirty="0">
                <a:latin typeface="Calibri"/>
                <a:cs typeface="Calibri"/>
              </a:rPr>
              <a:t> </a:t>
            </a:r>
            <a:r>
              <a:rPr sz="1992" dirty="0">
                <a:latin typeface="Calibri"/>
                <a:cs typeface="Calibri"/>
              </a:rPr>
              <a:t>(DN)</a:t>
            </a:r>
            <a:r>
              <a:rPr sz="1992" spc="76" dirty="0">
                <a:latin typeface="Calibri"/>
                <a:cs typeface="Calibri"/>
              </a:rPr>
              <a:t> </a:t>
            </a:r>
            <a:r>
              <a:rPr sz="1992" spc="-14" dirty="0">
                <a:latin typeface="Calibri"/>
                <a:cs typeface="Calibri"/>
              </a:rPr>
              <a:t>oranı,</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Yanlış</a:t>
            </a:r>
            <a:r>
              <a:rPr sz="1992" spc="27" dirty="0">
                <a:latin typeface="Calibri"/>
                <a:cs typeface="Calibri"/>
              </a:rPr>
              <a:t> </a:t>
            </a:r>
            <a:r>
              <a:rPr sz="1992" dirty="0">
                <a:latin typeface="Calibri"/>
                <a:cs typeface="Calibri"/>
              </a:rPr>
              <a:t>negatif (YN)</a:t>
            </a:r>
            <a:r>
              <a:rPr sz="1992" spc="7" dirty="0">
                <a:latin typeface="Calibri"/>
                <a:cs typeface="Calibri"/>
              </a:rPr>
              <a:t> </a:t>
            </a:r>
            <a:r>
              <a:rPr sz="1992" spc="-14" dirty="0">
                <a:latin typeface="Calibri"/>
                <a:cs typeface="Calibri"/>
              </a:rPr>
              <a:t>oranı,</a:t>
            </a:r>
            <a:endParaRPr sz="1992">
              <a:latin typeface="Calibri"/>
              <a:cs typeface="Calibri"/>
            </a:endParaRPr>
          </a:p>
          <a:p>
            <a:pPr marL="275647" indent="-258201">
              <a:spcBef>
                <a:spcPts val="955"/>
              </a:spcBef>
              <a:buFont typeface="Arial MT"/>
              <a:buChar char="•"/>
              <a:tabLst>
                <a:tab pos="275647" algn="l"/>
              </a:tabLst>
            </a:pPr>
            <a:r>
              <a:rPr sz="1992" dirty="0">
                <a:latin typeface="Calibri"/>
                <a:cs typeface="Calibri"/>
              </a:rPr>
              <a:t>hassasiyet</a:t>
            </a:r>
            <a:r>
              <a:rPr sz="1992" spc="76" dirty="0">
                <a:latin typeface="Calibri"/>
                <a:cs typeface="Calibri"/>
              </a:rPr>
              <a:t> </a:t>
            </a:r>
            <a:r>
              <a:rPr sz="1992" spc="-14" dirty="0">
                <a:latin typeface="Calibri"/>
                <a:cs typeface="Calibri"/>
              </a:rPr>
              <a:t>(precision),</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f-ölçütü</a:t>
            </a:r>
            <a:r>
              <a:rPr sz="1992" spc="151" dirty="0">
                <a:latin typeface="Calibri"/>
                <a:cs typeface="Calibri"/>
              </a:rPr>
              <a:t> </a:t>
            </a:r>
            <a:r>
              <a:rPr sz="1992" dirty="0">
                <a:latin typeface="Calibri"/>
                <a:cs typeface="Calibri"/>
              </a:rPr>
              <a:t>(f-</a:t>
            </a:r>
            <a:r>
              <a:rPr sz="1992" spc="-14" dirty="0">
                <a:latin typeface="Calibri"/>
                <a:cs typeface="Calibri"/>
              </a:rPr>
              <a:t>measure),</a:t>
            </a:r>
            <a:endParaRPr sz="1992">
              <a:latin typeface="Calibri"/>
              <a:cs typeface="Calibri"/>
            </a:endParaRPr>
          </a:p>
          <a:p>
            <a:pPr marL="274774" marR="2583751" indent="-258201">
              <a:lnSpc>
                <a:spcPts val="2212"/>
              </a:lnSpc>
              <a:spcBef>
                <a:spcPts val="1159"/>
              </a:spcBef>
              <a:buFont typeface="Arial MT"/>
              <a:buChar char="•"/>
              <a:tabLst>
                <a:tab pos="276519" algn="l"/>
                <a:tab pos="866193" algn="l"/>
                <a:tab pos="1600670" algn="l"/>
              </a:tabLst>
            </a:pPr>
            <a:r>
              <a:rPr sz="1992" spc="-14" dirty="0">
                <a:latin typeface="Calibri"/>
                <a:cs typeface="Calibri"/>
              </a:rPr>
              <a:t>alıcı</a:t>
            </a:r>
            <a:r>
              <a:rPr sz="1992" dirty="0">
                <a:latin typeface="Calibri"/>
                <a:cs typeface="Calibri"/>
              </a:rPr>
              <a:t>	</a:t>
            </a:r>
            <a:r>
              <a:rPr sz="1992" spc="-14" dirty="0">
                <a:latin typeface="Calibri"/>
                <a:cs typeface="Calibri"/>
              </a:rPr>
              <a:t>işlem</a:t>
            </a:r>
            <a:r>
              <a:rPr sz="1992" dirty="0">
                <a:latin typeface="Calibri"/>
                <a:cs typeface="Calibri"/>
              </a:rPr>
              <a:t>	</a:t>
            </a:r>
            <a:r>
              <a:rPr sz="1992" spc="-14" dirty="0">
                <a:latin typeface="Calibri"/>
                <a:cs typeface="Calibri"/>
              </a:rPr>
              <a:t>karakteristiği 	</a:t>
            </a:r>
            <a:r>
              <a:rPr sz="1992" dirty="0">
                <a:latin typeface="Calibri"/>
                <a:cs typeface="Calibri"/>
              </a:rPr>
              <a:t>Operating</a:t>
            </a:r>
            <a:r>
              <a:rPr sz="1992" spc="69" dirty="0">
                <a:latin typeface="Calibri"/>
                <a:cs typeface="Calibri"/>
              </a:rPr>
              <a:t> </a:t>
            </a:r>
            <a:r>
              <a:rPr sz="1992" spc="-14" dirty="0">
                <a:latin typeface="Calibri"/>
                <a:cs typeface="Calibri"/>
              </a:rPr>
              <a:t>Characteristic),</a:t>
            </a:r>
            <a:endParaRPr sz="1992">
              <a:latin typeface="Calibri"/>
              <a:cs typeface="Calibri"/>
            </a:endParaRPr>
          </a:p>
          <a:p>
            <a:pPr marL="275647" indent="-258201">
              <a:spcBef>
                <a:spcPts val="893"/>
              </a:spcBef>
              <a:buFont typeface="Arial MT"/>
              <a:buChar char="•"/>
              <a:tabLst>
                <a:tab pos="275647" algn="l"/>
              </a:tabLst>
            </a:pPr>
            <a:r>
              <a:rPr sz="1992" dirty="0">
                <a:latin typeface="Calibri"/>
                <a:cs typeface="Calibri"/>
              </a:rPr>
              <a:t>kappa</a:t>
            </a:r>
            <a:r>
              <a:rPr sz="1992" spc="55" dirty="0">
                <a:latin typeface="Calibri"/>
                <a:cs typeface="Calibri"/>
              </a:rPr>
              <a:t> </a:t>
            </a:r>
            <a:r>
              <a:rPr sz="1992" dirty="0">
                <a:latin typeface="Calibri"/>
                <a:cs typeface="Calibri"/>
              </a:rPr>
              <a:t>(κ)</a:t>
            </a:r>
            <a:r>
              <a:rPr sz="1992" spc="41" dirty="0">
                <a:latin typeface="Calibri"/>
                <a:cs typeface="Calibri"/>
              </a:rPr>
              <a:t> </a:t>
            </a:r>
            <a:r>
              <a:rPr sz="1992" spc="-14" dirty="0">
                <a:latin typeface="Calibri"/>
                <a:cs typeface="Calibri"/>
              </a:rPr>
              <a:t>istatistiği,</a:t>
            </a:r>
            <a:endParaRPr sz="1992">
              <a:latin typeface="Calibri"/>
              <a:cs typeface="Calibri"/>
            </a:endParaRPr>
          </a:p>
          <a:p>
            <a:pPr marL="274774" marR="6978" indent="-258201">
              <a:lnSpc>
                <a:spcPts val="2198"/>
              </a:lnSpc>
              <a:spcBef>
                <a:spcPts val="1188"/>
              </a:spcBef>
              <a:buFont typeface="Arial MT"/>
              <a:buChar char="•"/>
              <a:tabLst>
                <a:tab pos="276519" algn="l"/>
                <a:tab pos="1408764" algn="l"/>
                <a:tab pos="2327295" algn="l"/>
                <a:tab pos="2978903" algn="l"/>
                <a:tab pos="3811949" algn="l"/>
                <a:tab pos="4609231" algn="l"/>
              </a:tabLst>
            </a:pPr>
            <a:r>
              <a:rPr sz="1992" spc="-14" dirty="0">
                <a:latin typeface="Calibri"/>
                <a:cs typeface="Calibri"/>
              </a:rPr>
              <a:t>ortalama</a:t>
            </a:r>
            <a:r>
              <a:rPr sz="1992" dirty="0">
                <a:latin typeface="Calibri"/>
                <a:cs typeface="Calibri"/>
              </a:rPr>
              <a:t>	</a:t>
            </a:r>
            <a:r>
              <a:rPr sz="1992" spc="-14" dirty="0">
                <a:latin typeface="Calibri"/>
                <a:cs typeface="Calibri"/>
              </a:rPr>
              <a:t>mutlak</a:t>
            </a:r>
            <a:r>
              <a:rPr sz="1992" dirty="0">
                <a:latin typeface="Calibri"/>
                <a:cs typeface="Calibri"/>
              </a:rPr>
              <a:t>	</a:t>
            </a:r>
            <a:r>
              <a:rPr sz="1992" spc="-27" dirty="0">
                <a:latin typeface="Calibri"/>
                <a:cs typeface="Calibri"/>
              </a:rPr>
              <a:t>hata</a:t>
            </a:r>
            <a:r>
              <a:rPr sz="1992" dirty="0">
                <a:latin typeface="Calibri"/>
                <a:cs typeface="Calibri"/>
              </a:rPr>
              <a:t>	</a:t>
            </a:r>
            <a:r>
              <a:rPr sz="1992" spc="-27" dirty="0">
                <a:latin typeface="Calibri"/>
                <a:cs typeface="Calibri"/>
              </a:rPr>
              <a:t>(MAE:</a:t>
            </a:r>
            <a:r>
              <a:rPr sz="1992" dirty="0">
                <a:latin typeface="Calibri"/>
                <a:cs typeface="Calibri"/>
              </a:rPr>
              <a:t>	</a:t>
            </a:r>
            <a:r>
              <a:rPr sz="1992" spc="-27" dirty="0">
                <a:latin typeface="Calibri"/>
                <a:cs typeface="Calibri"/>
              </a:rPr>
              <a:t>Mean</a:t>
            </a:r>
            <a:r>
              <a:rPr sz="1992" dirty="0">
                <a:latin typeface="Calibri"/>
                <a:cs typeface="Calibri"/>
              </a:rPr>
              <a:t>	</a:t>
            </a:r>
            <a:r>
              <a:rPr sz="1992" spc="-14" dirty="0">
                <a:latin typeface="Calibri"/>
                <a:cs typeface="Calibri"/>
              </a:rPr>
              <a:t>Absolute 	Error),</a:t>
            </a:r>
            <a:endParaRPr sz="1992">
              <a:latin typeface="Calibri"/>
              <a:cs typeface="Calibri"/>
            </a:endParaRPr>
          </a:p>
          <a:p>
            <a:pPr marL="274774" marR="8723" indent="-258201">
              <a:lnSpc>
                <a:spcPts val="2212"/>
              </a:lnSpc>
              <a:spcBef>
                <a:spcPts val="1133"/>
              </a:spcBef>
              <a:buFont typeface="Arial MT"/>
              <a:buChar char="•"/>
              <a:tabLst>
                <a:tab pos="276519" algn="l"/>
              </a:tabLst>
            </a:pPr>
            <a:r>
              <a:rPr sz="1992" dirty="0">
                <a:latin typeface="Calibri"/>
                <a:cs typeface="Calibri"/>
              </a:rPr>
              <a:t>kök</a:t>
            </a:r>
            <a:r>
              <a:rPr sz="1992" spc="69" dirty="0">
                <a:latin typeface="Calibri"/>
                <a:cs typeface="Calibri"/>
              </a:rPr>
              <a:t> </a:t>
            </a:r>
            <a:r>
              <a:rPr sz="1992" dirty="0">
                <a:latin typeface="Calibri"/>
                <a:cs typeface="Calibri"/>
              </a:rPr>
              <a:t>ortalama</a:t>
            </a:r>
            <a:r>
              <a:rPr sz="1992" spc="48" dirty="0">
                <a:latin typeface="Calibri"/>
                <a:cs typeface="Calibri"/>
              </a:rPr>
              <a:t> </a:t>
            </a:r>
            <a:r>
              <a:rPr sz="1992" dirty="0">
                <a:latin typeface="Calibri"/>
                <a:cs typeface="Calibri"/>
              </a:rPr>
              <a:t>kare</a:t>
            </a:r>
            <a:r>
              <a:rPr sz="1992" spc="89" dirty="0">
                <a:latin typeface="Calibri"/>
                <a:cs typeface="Calibri"/>
              </a:rPr>
              <a:t> </a:t>
            </a:r>
            <a:r>
              <a:rPr sz="1992" dirty="0">
                <a:latin typeface="Calibri"/>
                <a:cs typeface="Calibri"/>
              </a:rPr>
              <a:t>hata</a:t>
            </a:r>
            <a:r>
              <a:rPr sz="1992" spc="62" dirty="0">
                <a:latin typeface="Calibri"/>
                <a:cs typeface="Calibri"/>
              </a:rPr>
              <a:t> </a:t>
            </a:r>
            <a:r>
              <a:rPr sz="1992" dirty="0">
                <a:latin typeface="Calibri"/>
                <a:cs typeface="Calibri"/>
              </a:rPr>
              <a:t>(RMSE:</a:t>
            </a:r>
            <a:r>
              <a:rPr sz="1992" spc="69" dirty="0">
                <a:latin typeface="Calibri"/>
                <a:cs typeface="Calibri"/>
              </a:rPr>
              <a:t> </a:t>
            </a:r>
            <a:r>
              <a:rPr sz="1992" dirty="0">
                <a:latin typeface="Calibri"/>
                <a:cs typeface="Calibri"/>
              </a:rPr>
              <a:t>Root</a:t>
            </a:r>
            <a:r>
              <a:rPr sz="1992" spc="76" dirty="0">
                <a:latin typeface="Calibri"/>
                <a:cs typeface="Calibri"/>
              </a:rPr>
              <a:t> </a:t>
            </a:r>
            <a:r>
              <a:rPr sz="1992" dirty="0">
                <a:latin typeface="Calibri"/>
                <a:cs typeface="Calibri"/>
              </a:rPr>
              <a:t>Mean</a:t>
            </a:r>
            <a:r>
              <a:rPr sz="1992" spc="48" dirty="0">
                <a:latin typeface="Calibri"/>
                <a:cs typeface="Calibri"/>
              </a:rPr>
              <a:t> </a:t>
            </a:r>
            <a:r>
              <a:rPr sz="1992" spc="-14" dirty="0">
                <a:latin typeface="Calibri"/>
                <a:cs typeface="Calibri"/>
              </a:rPr>
              <a:t>Square 	Error),</a:t>
            </a:r>
            <a:endParaRPr sz="1992">
              <a:latin typeface="Calibri"/>
              <a:cs typeface="Calibri"/>
            </a:endParaRPr>
          </a:p>
        </p:txBody>
      </p:sp>
      <p:pic>
        <p:nvPicPr>
          <p:cNvPr id="7" name="object 7"/>
          <p:cNvPicPr/>
          <p:nvPr/>
        </p:nvPicPr>
        <p:blipFill>
          <a:blip r:embed="rId2" cstate="print"/>
          <a:stretch>
            <a:fillRect/>
          </a:stretch>
        </p:blipFill>
        <p:spPr>
          <a:xfrm>
            <a:off x="12601231" y="73798"/>
            <a:ext cx="1102358" cy="1115875"/>
          </a:xfrm>
          <a:prstGeom prst="rect">
            <a:avLst/>
          </a:prstGeom>
        </p:spPr>
      </p:pic>
      <p:sp>
        <p:nvSpPr>
          <p:cNvPr id="8" name="object 8"/>
          <p:cNvSpPr txBox="1"/>
          <p:nvPr/>
        </p:nvSpPr>
        <p:spPr>
          <a:xfrm>
            <a:off x="7224209" y="1272709"/>
            <a:ext cx="5560188" cy="2317829"/>
          </a:xfrm>
          <a:prstGeom prst="rect">
            <a:avLst/>
          </a:prstGeom>
        </p:spPr>
        <p:txBody>
          <a:bodyPr vert="horz" wrap="square" lIns="0" tIns="52339" rIns="0" bIns="0" rtlCol="0">
            <a:spAutoFit/>
          </a:bodyPr>
          <a:lstStyle/>
          <a:p>
            <a:pPr marL="274774" marR="6978" indent="-258201">
              <a:lnSpc>
                <a:spcPts val="2212"/>
              </a:lnSpc>
              <a:spcBef>
                <a:spcPts val="412"/>
              </a:spcBef>
              <a:buFont typeface="Arial MT"/>
              <a:buChar char="•"/>
              <a:tabLst>
                <a:tab pos="276519" algn="l"/>
              </a:tabLst>
            </a:pPr>
            <a:r>
              <a:rPr sz="1992" dirty="0">
                <a:latin typeface="Calibri"/>
                <a:cs typeface="Calibri"/>
              </a:rPr>
              <a:t>Matthews</a:t>
            </a:r>
            <a:r>
              <a:rPr sz="1992" spc="522" dirty="0">
                <a:latin typeface="Calibri"/>
                <a:cs typeface="Calibri"/>
              </a:rPr>
              <a:t> </a:t>
            </a:r>
            <a:r>
              <a:rPr sz="1992" dirty="0">
                <a:latin typeface="Calibri"/>
                <a:cs typeface="Calibri"/>
              </a:rPr>
              <a:t>korelasyon</a:t>
            </a:r>
            <a:r>
              <a:rPr sz="1992" spc="515" dirty="0">
                <a:latin typeface="Calibri"/>
                <a:cs typeface="Calibri"/>
              </a:rPr>
              <a:t> </a:t>
            </a:r>
            <a:r>
              <a:rPr sz="1992" dirty="0">
                <a:latin typeface="Calibri"/>
                <a:cs typeface="Calibri"/>
              </a:rPr>
              <a:t>katsayısı</a:t>
            </a:r>
            <a:r>
              <a:rPr sz="1992" spc="522" dirty="0">
                <a:latin typeface="Calibri"/>
                <a:cs typeface="Calibri"/>
              </a:rPr>
              <a:t> </a:t>
            </a:r>
            <a:r>
              <a:rPr sz="1992" dirty="0">
                <a:latin typeface="Calibri"/>
                <a:cs typeface="Calibri"/>
              </a:rPr>
              <a:t>(MCC:</a:t>
            </a:r>
            <a:r>
              <a:rPr sz="1992" spc="529" dirty="0">
                <a:latin typeface="Calibri"/>
                <a:cs typeface="Calibri"/>
              </a:rPr>
              <a:t> </a:t>
            </a:r>
            <a:r>
              <a:rPr sz="1992" spc="-14" dirty="0">
                <a:latin typeface="Calibri"/>
                <a:cs typeface="Calibri"/>
              </a:rPr>
              <a:t>Matthews 	</a:t>
            </a:r>
            <a:r>
              <a:rPr sz="1992" dirty="0">
                <a:latin typeface="Calibri"/>
                <a:cs typeface="Calibri"/>
              </a:rPr>
              <a:t>Correlation</a:t>
            </a:r>
            <a:r>
              <a:rPr sz="1992" spc="89" dirty="0">
                <a:latin typeface="Calibri"/>
                <a:cs typeface="Calibri"/>
              </a:rPr>
              <a:t> </a:t>
            </a:r>
            <a:r>
              <a:rPr sz="1992" dirty="0">
                <a:latin typeface="Calibri"/>
                <a:cs typeface="Calibri"/>
              </a:rPr>
              <a:t>Coefficient)</a:t>
            </a:r>
            <a:r>
              <a:rPr sz="1992" spc="62" dirty="0">
                <a:latin typeface="Calibri"/>
                <a:cs typeface="Calibri"/>
              </a:rPr>
              <a:t> </a:t>
            </a:r>
            <a:r>
              <a:rPr sz="1992" dirty="0">
                <a:latin typeface="Calibri"/>
                <a:cs typeface="Calibri"/>
              </a:rPr>
              <a:t>olarak</a:t>
            </a:r>
            <a:r>
              <a:rPr sz="1992" spc="89" dirty="0">
                <a:latin typeface="Calibri"/>
                <a:cs typeface="Calibri"/>
              </a:rPr>
              <a:t> </a:t>
            </a:r>
            <a:r>
              <a:rPr sz="1992" spc="-14" dirty="0">
                <a:latin typeface="Calibri"/>
                <a:cs typeface="Calibri"/>
              </a:rPr>
              <a:t>sıralanır.</a:t>
            </a:r>
            <a:endParaRPr sz="1992">
              <a:latin typeface="Calibri"/>
              <a:cs typeface="Calibri"/>
            </a:endParaRPr>
          </a:p>
          <a:p>
            <a:pPr marL="275647" indent="-258201">
              <a:spcBef>
                <a:spcPts val="893"/>
              </a:spcBef>
              <a:buFont typeface="Arial MT"/>
              <a:buChar char="•"/>
              <a:tabLst>
                <a:tab pos="275647" algn="l"/>
              </a:tabLst>
            </a:pPr>
            <a:r>
              <a:rPr sz="1992" dirty="0">
                <a:latin typeface="Calibri"/>
                <a:cs typeface="Calibri"/>
              </a:rPr>
              <a:t>Doğru</a:t>
            </a:r>
            <a:r>
              <a:rPr sz="1992" spc="76" dirty="0">
                <a:latin typeface="Calibri"/>
                <a:cs typeface="Calibri"/>
              </a:rPr>
              <a:t> </a:t>
            </a:r>
            <a:r>
              <a:rPr sz="1992" dirty="0">
                <a:latin typeface="Calibri"/>
                <a:cs typeface="Calibri"/>
              </a:rPr>
              <a:t>Pozitif</a:t>
            </a:r>
            <a:r>
              <a:rPr sz="1992" spc="34" dirty="0">
                <a:latin typeface="Calibri"/>
                <a:cs typeface="Calibri"/>
              </a:rPr>
              <a:t> </a:t>
            </a:r>
            <a:r>
              <a:rPr sz="1992" dirty="0">
                <a:latin typeface="Calibri"/>
                <a:cs typeface="Calibri"/>
              </a:rPr>
              <a:t>Oranı</a:t>
            </a:r>
            <a:r>
              <a:rPr sz="1992" spc="48" dirty="0">
                <a:latin typeface="Calibri"/>
                <a:cs typeface="Calibri"/>
              </a:rPr>
              <a:t> </a:t>
            </a:r>
            <a:r>
              <a:rPr sz="1992" spc="-14" dirty="0">
                <a:latin typeface="Calibri"/>
                <a:cs typeface="Calibri"/>
              </a:rPr>
              <a:t>(Duyarlılık)</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Yanlış</a:t>
            </a:r>
            <a:r>
              <a:rPr sz="1992" spc="-27" dirty="0">
                <a:latin typeface="Calibri"/>
                <a:cs typeface="Calibri"/>
              </a:rPr>
              <a:t> </a:t>
            </a:r>
            <a:r>
              <a:rPr sz="1992" dirty="0">
                <a:latin typeface="Calibri"/>
                <a:cs typeface="Calibri"/>
              </a:rPr>
              <a:t>Pozitif</a:t>
            </a:r>
            <a:r>
              <a:rPr sz="1992" spc="-27" dirty="0">
                <a:latin typeface="Calibri"/>
                <a:cs typeface="Calibri"/>
              </a:rPr>
              <a:t> Oranı</a:t>
            </a:r>
            <a:endParaRPr sz="1992">
              <a:latin typeface="Calibri"/>
              <a:cs typeface="Calibri"/>
            </a:endParaRPr>
          </a:p>
          <a:p>
            <a:pPr marL="275647" indent="-258201">
              <a:spcBef>
                <a:spcPts val="955"/>
              </a:spcBef>
              <a:buFont typeface="Arial MT"/>
              <a:buChar char="•"/>
              <a:tabLst>
                <a:tab pos="275647" algn="l"/>
              </a:tabLst>
            </a:pPr>
            <a:r>
              <a:rPr sz="1992" dirty="0">
                <a:latin typeface="Calibri"/>
                <a:cs typeface="Calibri"/>
              </a:rPr>
              <a:t>Precision</a:t>
            </a:r>
            <a:r>
              <a:rPr sz="1992" spc="110" dirty="0">
                <a:latin typeface="Calibri"/>
                <a:cs typeface="Calibri"/>
              </a:rPr>
              <a:t> </a:t>
            </a:r>
            <a:r>
              <a:rPr sz="1992" spc="-14" dirty="0">
                <a:latin typeface="Calibri"/>
                <a:cs typeface="Calibri"/>
              </a:rPr>
              <a:t>(Hassasiyet)</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F-</a:t>
            </a:r>
            <a:r>
              <a:rPr sz="1992" spc="-14" dirty="0">
                <a:latin typeface="Calibri"/>
                <a:cs typeface="Calibri"/>
              </a:rPr>
              <a:t>Ölçütü</a:t>
            </a:r>
            <a:endParaRPr sz="1992">
              <a:latin typeface="Calibri"/>
              <a:cs typeface="Calibri"/>
            </a:endParaRPr>
          </a:p>
        </p:txBody>
      </p:sp>
      <p:sp>
        <p:nvSpPr>
          <p:cNvPr id="9" name="object 9"/>
          <p:cNvSpPr txBox="1"/>
          <p:nvPr/>
        </p:nvSpPr>
        <p:spPr>
          <a:xfrm>
            <a:off x="7224209" y="3672017"/>
            <a:ext cx="4492465" cy="1758109"/>
          </a:xfrm>
          <a:prstGeom prst="rect">
            <a:avLst/>
          </a:prstGeom>
        </p:spPr>
        <p:txBody>
          <a:bodyPr vert="horz" wrap="square" lIns="0" tIns="53212" rIns="0" bIns="0" rtlCol="0">
            <a:spAutoFit/>
          </a:bodyPr>
          <a:lstStyle/>
          <a:p>
            <a:pPr marL="274774" marR="6978" indent="-258201">
              <a:lnSpc>
                <a:spcPts val="2198"/>
              </a:lnSpc>
              <a:spcBef>
                <a:spcPts val="419"/>
              </a:spcBef>
              <a:buFont typeface="Arial MT"/>
              <a:buChar char="•"/>
              <a:tabLst>
                <a:tab pos="276519" algn="l"/>
              </a:tabLst>
            </a:pPr>
            <a:r>
              <a:rPr sz="1992" dirty="0">
                <a:latin typeface="Calibri"/>
                <a:cs typeface="Calibri"/>
              </a:rPr>
              <a:t>Alıcı</a:t>
            </a:r>
            <a:r>
              <a:rPr sz="1992" spc="227" dirty="0">
                <a:latin typeface="Calibri"/>
                <a:cs typeface="Calibri"/>
              </a:rPr>
              <a:t>  </a:t>
            </a:r>
            <a:r>
              <a:rPr sz="1992" dirty="0">
                <a:latin typeface="Calibri"/>
                <a:cs typeface="Calibri"/>
              </a:rPr>
              <a:t>İşlem</a:t>
            </a:r>
            <a:r>
              <a:rPr sz="1992" spc="234" dirty="0">
                <a:latin typeface="Calibri"/>
                <a:cs typeface="Calibri"/>
              </a:rPr>
              <a:t>  </a:t>
            </a:r>
            <a:r>
              <a:rPr sz="1992" dirty="0">
                <a:latin typeface="Calibri"/>
                <a:cs typeface="Calibri"/>
              </a:rPr>
              <a:t>Karakteristiği</a:t>
            </a:r>
            <a:r>
              <a:rPr sz="1992" spc="220" dirty="0">
                <a:latin typeface="Calibri"/>
                <a:cs typeface="Calibri"/>
              </a:rPr>
              <a:t>  </a:t>
            </a:r>
            <a:r>
              <a:rPr sz="1992" dirty="0">
                <a:latin typeface="Calibri"/>
                <a:cs typeface="Calibri"/>
              </a:rPr>
              <a:t>Eğrisi</a:t>
            </a:r>
            <a:r>
              <a:rPr sz="1992" spc="234" dirty="0">
                <a:latin typeface="Calibri"/>
                <a:cs typeface="Calibri"/>
              </a:rPr>
              <a:t>  </a:t>
            </a:r>
            <a:r>
              <a:rPr sz="1992" spc="-27" dirty="0">
                <a:latin typeface="Calibri"/>
                <a:cs typeface="Calibri"/>
              </a:rPr>
              <a:t>(ROC: 	</a:t>
            </a:r>
            <a:r>
              <a:rPr sz="1992" dirty="0">
                <a:latin typeface="Calibri"/>
                <a:cs typeface="Calibri"/>
              </a:rPr>
              <a:t>Operating</a:t>
            </a:r>
            <a:r>
              <a:rPr sz="1992" spc="69" dirty="0">
                <a:latin typeface="Calibri"/>
                <a:cs typeface="Calibri"/>
              </a:rPr>
              <a:t> </a:t>
            </a:r>
            <a:r>
              <a:rPr sz="1992" spc="-14" dirty="0">
                <a:latin typeface="Calibri"/>
                <a:cs typeface="Calibri"/>
              </a:rPr>
              <a:t>Characteristic)</a:t>
            </a:r>
            <a:endParaRPr sz="1992">
              <a:latin typeface="Calibri"/>
              <a:cs typeface="Calibri"/>
            </a:endParaRPr>
          </a:p>
          <a:p>
            <a:pPr marL="275647" indent="-258201">
              <a:spcBef>
                <a:spcPts val="914"/>
              </a:spcBef>
              <a:buFont typeface="Arial MT"/>
              <a:buChar char="•"/>
              <a:tabLst>
                <a:tab pos="275647" algn="l"/>
              </a:tabLst>
            </a:pPr>
            <a:r>
              <a:rPr sz="1992" dirty="0">
                <a:latin typeface="Calibri"/>
                <a:cs typeface="Calibri"/>
              </a:rPr>
              <a:t>Kappa</a:t>
            </a:r>
            <a:r>
              <a:rPr sz="1992" spc="76" dirty="0">
                <a:latin typeface="Calibri"/>
                <a:cs typeface="Calibri"/>
              </a:rPr>
              <a:t> </a:t>
            </a:r>
            <a:r>
              <a:rPr sz="1992" dirty="0">
                <a:latin typeface="Calibri"/>
                <a:cs typeface="Calibri"/>
              </a:rPr>
              <a:t>(κ)</a:t>
            </a:r>
            <a:r>
              <a:rPr sz="1992" spc="48" dirty="0">
                <a:latin typeface="Calibri"/>
                <a:cs typeface="Calibri"/>
              </a:rPr>
              <a:t> </a:t>
            </a:r>
            <a:r>
              <a:rPr sz="1992" spc="-14" dirty="0">
                <a:latin typeface="Calibri"/>
                <a:cs typeface="Calibri"/>
              </a:rPr>
              <a:t>İstatistiği</a:t>
            </a:r>
            <a:endParaRPr sz="1992">
              <a:latin typeface="Calibri"/>
              <a:cs typeface="Calibri"/>
            </a:endParaRPr>
          </a:p>
          <a:p>
            <a:pPr marL="274774" marR="43615" indent="-258201">
              <a:lnSpc>
                <a:spcPts val="2212"/>
              </a:lnSpc>
              <a:spcBef>
                <a:spcPts val="1159"/>
              </a:spcBef>
              <a:buFont typeface="Arial MT"/>
              <a:buChar char="•"/>
              <a:tabLst>
                <a:tab pos="276519" algn="l"/>
                <a:tab pos="2348230" algn="l"/>
              </a:tabLst>
            </a:pPr>
            <a:r>
              <a:rPr sz="1992" dirty="0">
                <a:latin typeface="Calibri"/>
                <a:cs typeface="Calibri"/>
              </a:rPr>
              <a:t>Ortalama</a:t>
            </a:r>
            <a:r>
              <a:rPr sz="1992" spc="240" dirty="0">
                <a:latin typeface="Calibri"/>
                <a:cs typeface="Calibri"/>
              </a:rPr>
              <a:t>  </a:t>
            </a:r>
            <a:r>
              <a:rPr sz="1992" spc="-14" dirty="0">
                <a:latin typeface="Calibri"/>
                <a:cs typeface="Calibri"/>
              </a:rPr>
              <a:t>Mutlak</a:t>
            </a:r>
            <a:r>
              <a:rPr sz="1992" dirty="0">
                <a:latin typeface="Calibri"/>
                <a:cs typeface="Calibri"/>
              </a:rPr>
              <a:t>	Hata</a:t>
            </a:r>
            <a:r>
              <a:rPr sz="1992" spc="234" dirty="0">
                <a:latin typeface="Calibri"/>
                <a:cs typeface="Calibri"/>
              </a:rPr>
              <a:t>  </a:t>
            </a:r>
            <a:r>
              <a:rPr sz="1992" dirty="0">
                <a:latin typeface="Calibri"/>
                <a:cs typeface="Calibri"/>
              </a:rPr>
              <a:t>(MAE:</a:t>
            </a:r>
            <a:r>
              <a:rPr sz="1992" spc="240" dirty="0">
                <a:latin typeface="Calibri"/>
                <a:cs typeface="Calibri"/>
              </a:rPr>
              <a:t>  </a:t>
            </a:r>
            <a:r>
              <a:rPr sz="1992" spc="-27" dirty="0">
                <a:latin typeface="Calibri"/>
                <a:cs typeface="Calibri"/>
              </a:rPr>
              <a:t>Mean 	</a:t>
            </a:r>
            <a:r>
              <a:rPr sz="1992" spc="-14" dirty="0">
                <a:latin typeface="Calibri"/>
                <a:cs typeface="Calibri"/>
              </a:rPr>
              <a:t>Error)</a:t>
            </a:r>
            <a:endParaRPr sz="1992">
              <a:latin typeface="Calibri"/>
              <a:cs typeface="Calibri"/>
            </a:endParaRPr>
          </a:p>
        </p:txBody>
      </p:sp>
      <p:sp>
        <p:nvSpPr>
          <p:cNvPr id="10" name="object 10"/>
          <p:cNvSpPr txBox="1"/>
          <p:nvPr/>
        </p:nvSpPr>
        <p:spPr>
          <a:xfrm>
            <a:off x="11847756" y="3672017"/>
            <a:ext cx="936003"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Receiver</a:t>
            </a:r>
            <a:endParaRPr sz="1992">
              <a:latin typeface="Calibri"/>
              <a:cs typeface="Calibri"/>
            </a:endParaRPr>
          </a:p>
        </p:txBody>
      </p:sp>
      <p:sp>
        <p:nvSpPr>
          <p:cNvPr id="11" name="object 11"/>
          <p:cNvSpPr txBox="1"/>
          <p:nvPr/>
        </p:nvSpPr>
        <p:spPr>
          <a:xfrm>
            <a:off x="11816603" y="4798277"/>
            <a:ext cx="966534"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Absolute</a:t>
            </a:r>
            <a:endParaRPr sz="1992">
              <a:latin typeface="Calibri"/>
              <a:cs typeface="Calibri"/>
            </a:endParaRPr>
          </a:p>
        </p:txBody>
      </p:sp>
      <p:sp>
        <p:nvSpPr>
          <p:cNvPr id="12" name="object 12"/>
          <p:cNvSpPr txBox="1"/>
          <p:nvPr/>
        </p:nvSpPr>
        <p:spPr>
          <a:xfrm>
            <a:off x="7224209" y="5501793"/>
            <a:ext cx="5560188" cy="1322428"/>
          </a:xfrm>
          <a:prstGeom prst="rect">
            <a:avLst/>
          </a:prstGeom>
        </p:spPr>
        <p:txBody>
          <a:bodyPr vert="horz" wrap="square" lIns="0" tIns="52339" rIns="0" bIns="0" rtlCol="0">
            <a:spAutoFit/>
          </a:bodyPr>
          <a:lstStyle/>
          <a:p>
            <a:pPr marL="274774" marR="7851" indent="-258201">
              <a:lnSpc>
                <a:spcPts val="2212"/>
              </a:lnSpc>
              <a:spcBef>
                <a:spcPts val="412"/>
              </a:spcBef>
              <a:buFont typeface="Arial MT"/>
              <a:buChar char="•"/>
              <a:tabLst>
                <a:tab pos="276519" algn="l"/>
                <a:tab pos="837408" algn="l"/>
                <a:tab pos="2000183" algn="l"/>
                <a:tab pos="2651790" algn="l"/>
                <a:tab pos="3319100" algn="l"/>
                <a:tab pos="4253332" algn="l"/>
                <a:tab pos="4928492" algn="l"/>
              </a:tabLst>
            </a:pPr>
            <a:r>
              <a:rPr sz="1992" spc="-34" dirty="0">
                <a:latin typeface="Calibri"/>
                <a:cs typeface="Calibri"/>
              </a:rPr>
              <a:t>Kök</a:t>
            </a:r>
            <a:r>
              <a:rPr sz="1992" dirty="0">
                <a:latin typeface="Calibri"/>
                <a:cs typeface="Calibri"/>
              </a:rPr>
              <a:t>	</a:t>
            </a:r>
            <a:r>
              <a:rPr sz="1992" spc="-14" dirty="0">
                <a:latin typeface="Calibri"/>
                <a:cs typeface="Calibri"/>
              </a:rPr>
              <a:t>Ortalama</a:t>
            </a:r>
            <a:r>
              <a:rPr sz="1992" dirty="0">
                <a:latin typeface="Calibri"/>
                <a:cs typeface="Calibri"/>
              </a:rPr>
              <a:t>	</a:t>
            </a:r>
            <a:r>
              <a:rPr sz="1992" spc="-27" dirty="0">
                <a:latin typeface="Calibri"/>
                <a:cs typeface="Calibri"/>
              </a:rPr>
              <a:t>Kare</a:t>
            </a:r>
            <a:r>
              <a:rPr sz="1992" dirty="0">
                <a:latin typeface="Calibri"/>
                <a:cs typeface="Calibri"/>
              </a:rPr>
              <a:t>	</a:t>
            </a:r>
            <a:r>
              <a:rPr sz="1992" spc="-27" dirty="0">
                <a:latin typeface="Calibri"/>
                <a:cs typeface="Calibri"/>
              </a:rPr>
              <a:t>Hata</a:t>
            </a:r>
            <a:r>
              <a:rPr sz="1992" dirty="0">
                <a:latin typeface="Calibri"/>
                <a:cs typeface="Calibri"/>
              </a:rPr>
              <a:t>	</a:t>
            </a:r>
            <a:r>
              <a:rPr sz="1992" spc="-14" dirty="0">
                <a:latin typeface="Calibri"/>
                <a:cs typeface="Calibri"/>
              </a:rPr>
              <a:t>(RMSE:</a:t>
            </a:r>
            <a:r>
              <a:rPr sz="1992" dirty="0">
                <a:latin typeface="Calibri"/>
                <a:cs typeface="Calibri"/>
              </a:rPr>
              <a:t>	</a:t>
            </a:r>
            <a:r>
              <a:rPr sz="1992" spc="-27" dirty="0">
                <a:latin typeface="Calibri"/>
                <a:cs typeface="Calibri"/>
              </a:rPr>
              <a:t>Root</a:t>
            </a:r>
            <a:r>
              <a:rPr sz="1992" dirty="0">
                <a:latin typeface="Calibri"/>
                <a:cs typeface="Calibri"/>
              </a:rPr>
              <a:t>	</a:t>
            </a:r>
            <a:r>
              <a:rPr sz="1992" spc="-27" dirty="0">
                <a:latin typeface="Calibri"/>
                <a:cs typeface="Calibri"/>
              </a:rPr>
              <a:t>Mean 	</a:t>
            </a:r>
            <a:r>
              <a:rPr sz="1992" dirty="0">
                <a:latin typeface="Calibri"/>
                <a:cs typeface="Calibri"/>
              </a:rPr>
              <a:t>Square</a:t>
            </a:r>
            <a:r>
              <a:rPr sz="1992" spc="89" dirty="0">
                <a:latin typeface="Calibri"/>
                <a:cs typeface="Calibri"/>
              </a:rPr>
              <a:t> </a:t>
            </a:r>
            <a:r>
              <a:rPr sz="1992" spc="-14" dirty="0">
                <a:latin typeface="Calibri"/>
                <a:cs typeface="Calibri"/>
              </a:rPr>
              <a:t>Error)</a:t>
            </a:r>
            <a:endParaRPr sz="1992">
              <a:latin typeface="Calibri"/>
              <a:cs typeface="Calibri"/>
            </a:endParaRPr>
          </a:p>
          <a:p>
            <a:pPr marL="274774" marR="6978" indent="-258201">
              <a:lnSpc>
                <a:spcPts val="2212"/>
              </a:lnSpc>
              <a:spcBef>
                <a:spcPts val="1113"/>
              </a:spcBef>
              <a:buFont typeface="Arial MT"/>
              <a:buChar char="•"/>
              <a:tabLst>
                <a:tab pos="276519" algn="l"/>
              </a:tabLst>
            </a:pPr>
            <a:r>
              <a:rPr sz="1992" dirty="0">
                <a:latin typeface="Calibri"/>
                <a:cs typeface="Calibri"/>
              </a:rPr>
              <a:t>Matthews</a:t>
            </a:r>
            <a:r>
              <a:rPr sz="1992" spc="453" dirty="0">
                <a:latin typeface="Calibri"/>
                <a:cs typeface="Calibri"/>
              </a:rPr>
              <a:t> </a:t>
            </a:r>
            <a:r>
              <a:rPr sz="1992" dirty="0">
                <a:latin typeface="Calibri"/>
                <a:cs typeface="Calibri"/>
              </a:rPr>
              <a:t>Korelasyon</a:t>
            </a:r>
            <a:r>
              <a:rPr sz="1992" spc="474" dirty="0">
                <a:latin typeface="Calibri"/>
                <a:cs typeface="Calibri"/>
              </a:rPr>
              <a:t> </a:t>
            </a:r>
            <a:r>
              <a:rPr sz="1992" dirty="0">
                <a:latin typeface="Calibri"/>
                <a:cs typeface="Calibri"/>
              </a:rPr>
              <a:t>Katsayısı</a:t>
            </a:r>
            <a:r>
              <a:rPr sz="1992" spc="467" dirty="0">
                <a:latin typeface="Calibri"/>
                <a:cs typeface="Calibri"/>
              </a:rPr>
              <a:t> </a:t>
            </a:r>
            <a:r>
              <a:rPr sz="1992" dirty="0">
                <a:latin typeface="Calibri"/>
                <a:cs typeface="Calibri"/>
              </a:rPr>
              <a:t>(MCC:</a:t>
            </a:r>
            <a:r>
              <a:rPr sz="1992" spc="467" dirty="0">
                <a:latin typeface="Calibri"/>
                <a:cs typeface="Calibri"/>
              </a:rPr>
              <a:t> </a:t>
            </a:r>
            <a:r>
              <a:rPr sz="1992" spc="-14" dirty="0">
                <a:latin typeface="Calibri"/>
                <a:cs typeface="Calibri"/>
              </a:rPr>
              <a:t>Matthews 	</a:t>
            </a:r>
            <a:r>
              <a:rPr sz="1992" dirty="0">
                <a:latin typeface="Calibri"/>
                <a:cs typeface="Calibri"/>
              </a:rPr>
              <a:t>Correlation</a:t>
            </a:r>
            <a:r>
              <a:rPr sz="1992" spc="96" dirty="0">
                <a:latin typeface="Calibri"/>
                <a:cs typeface="Calibri"/>
              </a:rPr>
              <a:t> </a:t>
            </a:r>
            <a:r>
              <a:rPr sz="1992" spc="-14" dirty="0">
                <a:latin typeface="Calibri"/>
                <a:cs typeface="Calibri"/>
              </a:rPr>
              <a:t>Coefficient)</a:t>
            </a:r>
            <a:endParaRPr sz="1992">
              <a:latin typeface="Calibri"/>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801" y="364158"/>
            <a:ext cx="10820400" cy="715180"/>
          </a:xfrm>
          <a:prstGeom prst="rect">
            <a:avLst/>
          </a:prstGeom>
        </p:spPr>
        <p:txBody>
          <a:bodyPr vert="horz" wrap="square" lIns="0" tIns="17446" rIns="0" bIns="0" rtlCol="0">
            <a:spAutoFit/>
          </a:bodyPr>
          <a:lstStyle/>
          <a:p>
            <a:pPr marL="17446">
              <a:spcBef>
                <a:spcPts val="137"/>
              </a:spcBef>
            </a:pPr>
            <a:r>
              <a:rPr sz="4533" dirty="0"/>
              <a:t>Deep</a:t>
            </a:r>
            <a:r>
              <a:rPr sz="4533" spc="-82" dirty="0"/>
              <a:t> </a:t>
            </a:r>
            <a:r>
              <a:rPr sz="4533" dirty="0"/>
              <a:t>learning</a:t>
            </a:r>
            <a:r>
              <a:rPr sz="4533" spc="-110" dirty="0"/>
              <a:t> </a:t>
            </a:r>
            <a:r>
              <a:rPr sz="4533" dirty="0"/>
              <a:t>(Derin</a:t>
            </a:r>
            <a:r>
              <a:rPr sz="4533" spc="-124" dirty="0"/>
              <a:t> </a:t>
            </a:r>
            <a:r>
              <a:rPr sz="4533" spc="-14" dirty="0"/>
              <a:t>Öğrenme)</a:t>
            </a:r>
            <a:endParaRPr sz="4533" dirty="0"/>
          </a:p>
        </p:txBody>
      </p:sp>
      <p:sp>
        <p:nvSpPr>
          <p:cNvPr id="3" name="object 3"/>
          <p:cNvSpPr txBox="1"/>
          <p:nvPr/>
        </p:nvSpPr>
        <p:spPr>
          <a:xfrm>
            <a:off x="1037700" y="1297808"/>
            <a:ext cx="5790482" cy="3587429"/>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Derin</a:t>
            </a:r>
            <a:r>
              <a:rPr sz="1992" spc="295" dirty="0">
                <a:latin typeface="Calibri"/>
                <a:cs typeface="Calibri"/>
              </a:rPr>
              <a:t> </a:t>
            </a:r>
            <a:r>
              <a:rPr sz="1992" dirty="0">
                <a:latin typeface="Calibri"/>
                <a:cs typeface="Calibri"/>
              </a:rPr>
              <a:t>öğrenme</a:t>
            </a:r>
            <a:r>
              <a:rPr sz="1992" spc="309" dirty="0">
                <a:latin typeface="Calibri"/>
                <a:cs typeface="Calibri"/>
              </a:rPr>
              <a:t> </a:t>
            </a:r>
            <a:r>
              <a:rPr sz="1992" dirty="0">
                <a:latin typeface="Calibri"/>
                <a:cs typeface="Calibri"/>
              </a:rPr>
              <a:t>modeli,</a:t>
            </a:r>
            <a:r>
              <a:rPr sz="1992" spc="315" dirty="0">
                <a:latin typeface="Calibri"/>
                <a:cs typeface="Calibri"/>
              </a:rPr>
              <a:t> </a:t>
            </a:r>
            <a:r>
              <a:rPr sz="1992" dirty="0">
                <a:latin typeface="Calibri"/>
                <a:cs typeface="Calibri"/>
              </a:rPr>
              <a:t>verinin</a:t>
            </a:r>
            <a:r>
              <a:rPr sz="1992" spc="295" dirty="0">
                <a:latin typeface="Calibri"/>
                <a:cs typeface="Calibri"/>
              </a:rPr>
              <a:t> </a:t>
            </a:r>
            <a:r>
              <a:rPr sz="1992" dirty="0">
                <a:latin typeface="Calibri"/>
                <a:cs typeface="Calibri"/>
              </a:rPr>
              <a:t>yapısına</a:t>
            </a:r>
            <a:r>
              <a:rPr sz="1992" spc="295" dirty="0">
                <a:latin typeface="Calibri"/>
                <a:cs typeface="Calibri"/>
              </a:rPr>
              <a:t> </a:t>
            </a:r>
            <a:r>
              <a:rPr sz="1992" dirty="0">
                <a:latin typeface="Calibri"/>
                <a:cs typeface="Calibri"/>
              </a:rPr>
              <a:t>göre</a:t>
            </a:r>
            <a:r>
              <a:rPr sz="1992" spc="315" dirty="0">
                <a:latin typeface="Calibri"/>
                <a:cs typeface="Calibri"/>
              </a:rPr>
              <a:t> </a:t>
            </a:r>
            <a:r>
              <a:rPr sz="1992" b="1" spc="-14" dirty="0">
                <a:latin typeface="Calibri"/>
                <a:cs typeface="Calibri"/>
              </a:rPr>
              <a:t>hangi 	</a:t>
            </a:r>
            <a:r>
              <a:rPr sz="1992" b="1" dirty="0">
                <a:latin typeface="Calibri"/>
                <a:cs typeface="Calibri"/>
              </a:rPr>
              <a:t>parametrelere</a:t>
            </a:r>
            <a:r>
              <a:rPr sz="1992" b="1" spc="625" dirty="0">
                <a:latin typeface="Calibri"/>
                <a:cs typeface="Calibri"/>
              </a:rPr>
              <a:t>  </a:t>
            </a:r>
            <a:r>
              <a:rPr sz="1992" b="1" dirty="0">
                <a:latin typeface="Calibri"/>
                <a:cs typeface="Calibri"/>
              </a:rPr>
              <a:t>ne</a:t>
            </a:r>
            <a:r>
              <a:rPr sz="1992" b="1" spc="631" dirty="0">
                <a:latin typeface="Calibri"/>
                <a:cs typeface="Calibri"/>
              </a:rPr>
              <a:t>  </a:t>
            </a:r>
            <a:r>
              <a:rPr sz="1992" b="1" dirty="0">
                <a:latin typeface="Calibri"/>
                <a:cs typeface="Calibri"/>
              </a:rPr>
              <a:t>ağırlık</a:t>
            </a:r>
            <a:r>
              <a:rPr sz="1992" b="1" spc="646" dirty="0">
                <a:latin typeface="Calibri"/>
                <a:cs typeface="Calibri"/>
              </a:rPr>
              <a:t>  </a:t>
            </a:r>
            <a:r>
              <a:rPr sz="1992" b="1" dirty="0">
                <a:latin typeface="Calibri"/>
                <a:cs typeface="Calibri"/>
              </a:rPr>
              <a:t>verileceğini</a:t>
            </a:r>
            <a:r>
              <a:rPr sz="1992" b="1" spc="625" dirty="0">
                <a:latin typeface="Calibri"/>
                <a:cs typeface="Calibri"/>
              </a:rPr>
              <a:t>  </a:t>
            </a:r>
            <a:r>
              <a:rPr sz="1992" b="1" spc="-14" dirty="0">
                <a:latin typeface="Calibri"/>
                <a:cs typeface="Calibri"/>
              </a:rPr>
              <a:t>kendisi 	keşfetmektedir.</a:t>
            </a:r>
            <a:endParaRPr sz="1992" dirty="0">
              <a:latin typeface="Calibri"/>
              <a:cs typeface="Calibri"/>
            </a:endParaRPr>
          </a:p>
          <a:p>
            <a:pPr marL="274774" marR="8723" indent="-258201" algn="just">
              <a:lnSpc>
                <a:spcPct val="92200"/>
              </a:lnSpc>
              <a:spcBef>
                <a:spcPts val="1140"/>
              </a:spcBef>
              <a:buFont typeface="Arial MT"/>
              <a:buChar char="•"/>
              <a:tabLst>
                <a:tab pos="276519" algn="l"/>
              </a:tabLst>
            </a:pPr>
            <a:r>
              <a:rPr sz="1992" dirty="0">
                <a:latin typeface="Calibri"/>
                <a:cs typeface="Calibri"/>
              </a:rPr>
              <a:t>Derin</a:t>
            </a:r>
            <a:r>
              <a:rPr sz="1992" spc="185" dirty="0">
                <a:latin typeface="Calibri"/>
                <a:cs typeface="Calibri"/>
              </a:rPr>
              <a:t> </a:t>
            </a:r>
            <a:r>
              <a:rPr sz="1992" dirty="0">
                <a:latin typeface="Calibri"/>
                <a:cs typeface="Calibri"/>
              </a:rPr>
              <a:t>öğrenme</a:t>
            </a:r>
            <a:r>
              <a:rPr sz="1992" spc="199" dirty="0">
                <a:latin typeface="Calibri"/>
                <a:cs typeface="Calibri"/>
              </a:rPr>
              <a:t> </a:t>
            </a:r>
            <a:r>
              <a:rPr sz="1992" dirty="0">
                <a:latin typeface="Calibri"/>
                <a:cs typeface="Calibri"/>
              </a:rPr>
              <a:t>yöntemi</a:t>
            </a:r>
            <a:r>
              <a:rPr sz="1992" spc="199" dirty="0">
                <a:latin typeface="Calibri"/>
                <a:cs typeface="Calibri"/>
              </a:rPr>
              <a:t> </a:t>
            </a:r>
            <a:r>
              <a:rPr sz="1992" dirty="0">
                <a:latin typeface="Calibri"/>
                <a:cs typeface="Calibri"/>
              </a:rPr>
              <a:t>insan</a:t>
            </a:r>
            <a:r>
              <a:rPr sz="1992" spc="206" dirty="0">
                <a:latin typeface="Calibri"/>
                <a:cs typeface="Calibri"/>
              </a:rPr>
              <a:t> </a:t>
            </a:r>
            <a:r>
              <a:rPr sz="1992" dirty="0">
                <a:latin typeface="Calibri"/>
                <a:cs typeface="Calibri"/>
              </a:rPr>
              <a:t>beyninin</a:t>
            </a:r>
            <a:r>
              <a:rPr sz="1992" spc="213" dirty="0">
                <a:latin typeface="Calibri"/>
                <a:cs typeface="Calibri"/>
              </a:rPr>
              <a:t> </a:t>
            </a:r>
            <a:r>
              <a:rPr sz="1992" dirty="0">
                <a:latin typeface="Calibri"/>
                <a:cs typeface="Calibri"/>
              </a:rPr>
              <a:t>öğrenme</a:t>
            </a:r>
            <a:r>
              <a:rPr sz="1992" spc="199" dirty="0">
                <a:latin typeface="Calibri"/>
                <a:cs typeface="Calibri"/>
              </a:rPr>
              <a:t> </a:t>
            </a:r>
            <a:r>
              <a:rPr sz="1992" spc="-34" dirty="0">
                <a:latin typeface="Calibri"/>
                <a:cs typeface="Calibri"/>
              </a:rPr>
              <a:t>ve 	</a:t>
            </a:r>
            <a:r>
              <a:rPr sz="1992" dirty="0">
                <a:latin typeface="Calibri"/>
                <a:cs typeface="Calibri"/>
              </a:rPr>
              <a:t>karar</a:t>
            </a:r>
            <a:r>
              <a:rPr sz="1992" spc="467" dirty="0">
                <a:latin typeface="Calibri"/>
                <a:cs typeface="Calibri"/>
              </a:rPr>
              <a:t>    </a:t>
            </a:r>
            <a:r>
              <a:rPr sz="1992" dirty="0">
                <a:latin typeface="Calibri"/>
                <a:cs typeface="Calibri"/>
              </a:rPr>
              <a:t>verme</a:t>
            </a:r>
            <a:r>
              <a:rPr sz="1992" spc="474" dirty="0">
                <a:latin typeface="Calibri"/>
                <a:cs typeface="Calibri"/>
              </a:rPr>
              <a:t>    </a:t>
            </a:r>
            <a:r>
              <a:rPr sz="1992" dirty="0">
                <a:latin typeface="Calibri"/>
                <a:cs typeface="Calibri"/>
              </a:rPr>
              <a:t>yöntemlerinden</a:t>
            </a:r>
            <a:r>
              <a:rPr sz="1992" spc="474" dirty="0">
                <a:latin typeface="Calibri"/>
                <a:cs typeface="Calibri"/>
              </a:rPr>
              <a:t>    </a:t>
            </a:r>
            <a:r>
              <a:rPr sz="1992" spc="-14" dirty="0">
                <a:latin typeface="Calibri"/>
                <a:cs typeface="Calibri"/>
              </a:rPr>
              <a:t>esinlenerek 	</a:t>
            </a:r>
            <a:r>
              <a:rPr sz="1992" dirty="0">
                <a:latin typeface="Calibri"/>
                <a:cs typeface="Calibri"/>
              </a:rPr>
              <a:t>geliştiriliyor,</a:t>
            </a:r>
            <a:r>
              <a:rPr sz="1992" spc="488" dirty="0">
                <a:latin typeface="Calibri"/>
                <a:cs typeface="Calibri"/>
              </a:rPr>
              <a:t>  </a:t>
            </a:r>
            <a:r>
              <a:rPr sz="1992" dirty="0">
                <a:latin typeface="Calibri"/>
                <a:cs typeface="Calibri"/>
              </a:rPr>
              <a:t>yani</a:t>
            </a:r>
            <a:r>
              <a:rPr sz="1992" spc="501" dirty="0">
                <a:latin typeface="Calibri"/>
                <a:cs typeface="Calibri"/>
              </a:rPr>
              <a:t>  </a:t>
            </a:r>
            <a:r>
              <a:rPr sz="1992" b="1" dirty="0">
                <a:latin typeface="Calibri"/>
                <a:cs typeface="Calibri"/>
              </a:rPr>
              <a:t>nöronların</a:t>
            </a:r>
            <a:r>
              <a:rPr sz="1992" b="1" spc="488" dirty="0">
                <a:latin typeface="Calibri"/>
                <a:cs typeface="Calibri"/>
              </a:rPr>
              <a:t>  </a:t>
            </a:r>
            <a:r>
              <a:rPr sz="1992" b="1" dirty="0">
                <a:latin typeface="Calibri"/>
                <a:cs typeface="Calibri"/>
              </a:rPr>
              <a:t>hareketleri</a:t>
            </a:r>
            <a:r>
              <a:rPr sz="1992" b="1" spc="481" dirty="0">
                <a:latin typeface="Calibri"/>
                <a:cs typeface="Calibri"/>
              </a:rPr>
              <a:t>  </a:t>
            </a:r>
            <a:r>
              <a:rPr sz="1992" b="1" spc="-14" dirty="0">
                <a:latin typeface="Calibri"/>
                <a:cs typeface="Calibri"/>
              </a:rPr>
              <a:t>taklit 	ediliyor</a:t>
            </a:r>
            <a:r>
              <a:rPr sz="1992" spc="-14" dirty="0">
                <a:latin typeface="Calibri"/>
                <a:cs typeface="Calibri"/>
              </a:rPr>
              <a:t>.</a:t>
            </a:r>
            <a:endParaRPr sz="1992" dirty="0">
              <a:latin typeface="Calibri"/>
              <a:cs typeface="Calibri"/>
            </a:endParaRPr>
          </a:p>
          <a:p>
            <a:pPr marL="274774" marR="6978" indent="-258201" algn="just">
              <a:lnSpc>
                <a:spcPts val="2212"/>
              </a:lnSpc>
              <a:spcBef>
                <a:spcPts val="1159"/>
              </a:spcBef>
              <a:buFont typeface="Arial MT"/>
              <a:buChar char="•"/>
              <a:tabLst>
                <a:tab pos="276519" algn="l"/>
              </a:tabLst>
            </a:pPr>
            <a:r>
              <a:rPr sz="1992" dirty="0">
                <a:latin typeface="Calibri"/>
                <a:cs typeface="Calibri"/>
              </a:rPr>
              <a:t>Bu</a:t>
            </a:r>
            <a:r>
              <a:rPr sz="1992" spc="378" dirty="0">
                <a:latin typeface="Calibri"/>
                <a:cs typeface="Calibri"/>
              </a:rPr>
              <a:t>  </a:t>
            </a:r>
            <a:r>
              <a:rPr sz="1992" dirty="0">
                <a:latin typeface="Calibri"/>
                <a:cs typeface="Calibri"/>
              </a:rPr>
              <a:t>da</a:t>
            </a:r>
            <a:r>
              <a:rPr sz="1992" spc="392" dirty="0">
                <a:latin typeface="Calibri"/>
                <a:cs typeface="Calibri"/>
              </a:rPr>
              <a:t>  </a:t>
            </a:r>
            <a:r>
              <a:rPr sz="1992" b="1" dirty="0">
                <a:latin typeface="Calibri"/>
                <a:cs typeface="Calibri"/>
              </a:rPr>
              <a:t>«Yapay</a:t>
            </a:r>
            <a:r>
              <a:rPr sz="1992" b="1" spc="392" dirty="0">
                <a:latin typeface="Calibri"/>
                <a:cs typeface="Calibri"/>
              </a:rPr>
              <a:t>  </a:t>
            </a:r>
            <a:r>
              <a:rPr sz="1992" b="1" dirty="0">
                <a:latin typeface="Calibri"/>
                <a:cs typeface="Calibri"/>
              </a:rPr>
              <a:t>Sinir</a:t>
            </a:r>
            <a:r>
              <a:rPr sz="1992" b="1" spc="378" dirty="0">
                <a:latin typeface="Calibri"/>
                <a:cs typeface="Calibri"/>
              </a:rPr>
              <a:t>  </a:t>
            </a:r>
            <a:r>
              <a:rPr sz="1992" b="1" dirty="0">
                <a:latin typeface="Calibri"/>
                <a:cs typeface="Calibri"/>
              </a:rPr>
              <a:t>Ağları»</a:t>
            </a:r>
            <a:r>
              <a:rPr sz="1992" b="1" spc="398" dirty="0">
                <a:latin typeface="Calibri"/>
                <a:cs typeface="Calibri"/>
              </a:rPr>
              <a:t>  </a:t>
            </a:r>
            <a:r>
              <a:rPr sz="1992" b="1" dirty="0">
                <a:latin typeface="Calibri"/>
                <a:cs typeface="Calibri"/>
              </a:rPr>
              <a:t>(Artificial</a:t>
            </a:r>
            <a:r>
              <a:rPr sz="1992" b="1" spc="385" dirty="0">
                <a:latin typeface="Calibri"/>
                <a:cs typeface="Calibri"/>
              </a:rPr>
              <a:t>  </a:t>
            </a:r>
            <a:r>
              <a:rPr sz="1992" b="1" spc="-14" dirty="0">
                <a:latin typeface="Calibri"/>
                <a:cs typeface="Calibri"/>
              </a:rPr>
              <a:t>Neural 	</a:t>
            </a:r>
            <a:r>
              <a:rPr sz="1992" b="1" dirty="0">
                <a:latin typeface="Calibri"/>
                <a:cs typeface="Calibri"/>
              </a:rPr>
              <a:t>Networks)</a:t>
            </a:r>
            <a:r>
              <a:rPr sz="1992" b="1" spc="89" dirty="0">
                <a:latin typeface="Calibri"/>
                <a:cs typeface="Calibri"/>
              </a:rPr>
              <a:t> </a:t>
            </a:r>
            <a:r>
              <a:rPr sz="1992" dirty="0">
                <a:latin typeface="Calibri"/>
                <a:cs typeface="Calibri"/>
              </a:rPr>
              <a:t>sayesinde</a:t>
            </a:r>
            <a:r>
              <a:rPr sz="1992" spc="144" dirty="0">
                <a:latin typeface="Calibri"/>
                <a:cs typeface="Calibri"/>
              </a:rPr>
              <a:t> </a:t>
            </a:r>
            <a:r>
              <a:rPr sz="1992" spc="-14" dirty="0">
                <a:latin typeface="Calibri"/>
                <a:cs typeface="Calibri"/>
              </a:rPr>
              <a:t>oluyor.</a:t>
            </a:r>
            <a:endParaRPr sz="1992" dirty="0">
              <a:latin typeface="Calibri"/>
              <a:cs typeface="Calibri"/>
            </a:endParaRPr>
          </a:p>
          <a:p>
            <a:pPr marL="274774" marR="11340" indent="-258201" algn="just">
              <a:lnSpc>
                <a:spcPts val="2212"/>
              </a:lnSpc>
              <a:spcBef>
                <a:spcPts val="1120"/>
              </a:spcBef>
              <a:buFont typeface="Arial MT"/>
              <a:buChar char="•"/>
              <a:tabLst>
                <a:tab pos="276519" algn="l"/>
              </a:tabLst>
            </a:pPr>
            <a:r>
              <a:rPr sz="1992" dirty="0">
                <a:latin typeface="Calibri"/>
                <a:cs typeface="Calibri"/>
              </a:rPr>
              <a:t>Derin</a:t>
            </a:r>
            <a:r>
              <a:rPr sz="1992" spc="460" dirty="0">
                <a:latin typeface="Calibri"/>
                <a:cs typeface="Calibri"/>
              </a:rPr>
              <a:t> </a:t>
            </a:r>
            <a:r>
              <a:rPr sz="1992" dirty="0">
                <a:latin typeface="Calibri"/>
                <a:cs typeface="Calibri"/>
              </a:rPr>
              <a:t>öğrenme</a:t>
            </a:r>
            <a:r>
              <a:rPr sz="1992" spc="495" dirty="0">
                <a:latin typeface="Calibri"/>
                <a:cs typeface="Calibri"/>
              </a:rPr>
              <a:t> </a:t>
            </a:r>
            <a:r>
              <a:rPr sz="1992" dirty="0">
                <a:latin typeface="Calibri"/>
                <a:cs typeface="Calibri"/>
              </a:rPr>
              <a:t>(deep</a:t>
            </a:r>
            <a:r>
              <a:rPr sz="1992" spc="488" dirty="0">
                <a:latin typeface="Calibri"/>
                <a:cs typeface="Calibri"/>
              </a:rPr>
              <a:t> </a:t>
            </a:r>
            <a:r>
              <a:rPr sz="1992" dirty="0">
                <a:latin typeface="Calibri"/>
                <a:cs typeface="Calibri"/>
              </a:rPr>
              <a:t>learning)</a:t>
            </a:r>
            <a:r>
              <a:rPr sz="1992" spc="488" dirty="0">
                <a:latin typeface="Calibri"/>
                <a:cs typeface="Calibri"/>
              </a:rPr>
              <a:t> </a:t>
            </a:r>
            <a:r>
              <a:rPr sz="1992" dirty="0">
                <a:latin typeface="Calibri"/>
                <a:cs typeface="Calibri"/>
              </a:rPr>
              <a:t>makine</a:t>
            </a:r>
            <a:r>
              <a:rPr sz="1992" spc="474" dirty="0">
                <a:latin typeface="Calibri"/>
                <a:cs typeface="Calibri"/>
              </a:rPr>
              <a:t> </a:t>
            </a:r>
            <a:r>
              <a:rPr sz="1992" spc="-14" dirty="0">
                <a:latin typeface="Calibri"/>
                <a:cs typeface="Calibri"/>
              </a:rPr>
              <a:t>öğrenmesi 	</a:t>
            </a:r>
            <a:r>
              <a:rPr sz="1992" dirty="0">
                <a:latin typeface="Calibri"/>
                <a:cs typeface="Calibri"/>
              </a:rPr>
              <a:t>için</a:t>
            </a:r>
            <a:r>
              <a:rPr sz="1992" spc="82" dirty="0">
                <a:latin typeface="Calibri"/>
                <a:cs typeface="Calibri"/>
              </a:rPr>
              <a:t> </a:t>
            </a:r>
            <a:r>
              <a:rPr sz="1992" dirty="0">
                <a:latin typeface="Calibri"/>
                <a:cs typeface="Calibri"/>
              </a:rPr>
              <a:t>kullanılan</a:t>
            </a:r>
            <a:r>
              <a:rPr sz="1992" spc="82" dirty="0">
                <a:latin typeface="Calibri"/>
                <a:cs typeface="Calibri"/>
              </a:rPr>
              <a:t> </a:t>
            </a:r>
            <a:r>
              <a:rPr sz="1992" dirty="0">
                <a:latin typeface="Calibri"/>
                <a:cs typeface="Calibri"/>
              </a:rPr>
              <a:t>farklı</a:t>
            </a:r>
            <a:r>
              <a:rPr sz="1992" spc="55" dirty="0">
                <a:latin typeface="Calibri"/>
                <a:cs typeface="Calibri"/>
              </a:rPr>
              <a:t> </a:t>
            </a:r>
            <a:r>
              <a:rPr sz="1992" dirty="0">
                <a:latin typeface="Calibri"/>
                <a:cs typeface="Calibri"/>
              </a:rPr>
              <a:t>yöntemlerden</a:t>
            </a:r>
            <a:r>
              <a:rPr sz="1992" spc="34" dirty="0">
                <a:latin typeface="Calibri"/>
                <a:cs typeface="Calibri"/>
              </a:rPr>
              <a:t> </a:t>
            </a:r>
            <a:r>
              <a:rPr sz="1992" spc="-14" dirty="0">
                <a:latin typeface="Calibri"/>
                <a:cs typeface="Calibri"/>
              </a:rPr>
              <a:t>biridir.</a:t>
            </a:r>
            <a:endParaRPr sz="1992" dirty="0">
              <a:latin typeface="Calibri"/>
              <a:cs typeface="Calibri"/>
            </a:endParaRPr>
          </a:p>
        </p:txBody>
      </p:sp>
      <p:pic>
        <p:nvPicPr>
          <p:cNvPr id="4" name="object 4"/>
          <p:cNvPicPr/>
          <p:nvPr/>
        </p:nvPicPr>
        <p:blipFill>
          <a:blip r:embed="rId2" cstate="print"/>
          <a:stretch>
            <a:fillRect/>
          </a:stretch>
        </p:blipFill>
        <p:spPr>
          <a:xfrm>
            <a:off x="7445061" y="2072119"/>
            <a:ext cx="5259801" cy="4165379"/>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8668" y="2123410"/>
            <a:ext cx="3605136" cy="3520431"/>
          </a:xfrm>
          <a:prstGeom prst="rect">
            <a:avLst/>
          </a:prstGeom>
        </p:spPr>
      </p:pic>
      <p:sp>
        <p:nvSpPr>
          <p:cNvPr id="3" name="object 3"/>
          <p:cNvSpPr txBox="1">
            <a:spLocks noGrp="1"/>
          </p:cNvSpPr>
          <p:nvPr>
            <p:ph type="title"/>
          </p:nvPr>
        </p:nvSpPr>
        <p:spPr>
          <a:xfrm>
            <a:off x="812800" y="364158"/>
            <a:ext cx="11788432" cy="660493"/>
          </a:xfrm>
          <a:prstGeom prst="rect">
            <a:avLst/>
          </a:prstGeom>
        </p:spPr>
        <p:txBody>
          <a:bodyPr vert="horz" wrap="square" lIns="0" tIns="99369" rIns="0" bIns="0" rtlCol="0">
            <a:spAutoFit/>
          </a:bodyPr>
          <a:lstStyle/>
          <a:p>
            <a:pPr marL="17446">
              <a:spcBef>
                <a:spcPts val="124"/>
              </a:spcBef>
            </a:pPr>
            <a:r>
              <a:rPr spc="-14" dirty="0"/>
              <a:t>Kuantum</a:t>
            </a:r>
            <a:r>
              <a:rPr spc="-144" dirty="0"/>
              <a:t> </a:t>
            </a:r>
            <a:r>
              <a:rPr dirty="0"/>
              <a:t>Makine</a:t>
            </a:r>
            <a:r>
              <a:rPr spc="-117" dirty="0"/>
              <a:t> </a:t>
            </a:r>
            <a:r>
              <a:rPr spc="-14" dirty="0"/>
              <a:t>Öğrenmesi</a:t>
            </a:r>
            <a:r>
              <a:rPr spc="-144" dirty="0"/>
              <a:t> </a:t>
            </a:r>
            <a:r>
              <a:rPr spc="-14" dirty="0"/>
              <a:t>(Quantum</a:t>
            </a:r>
            <a:r>
              <a:rPr spc="-144" dirty="0"/>
              <a:t> </a:t>
            </a:r>
            <a:r>
              <a:rPr dirty="0"/>
              <a:t>Machine</a:t>
            </a:r>
            <a:r>
              <a:rPr spc="-110" dirty="0"/>
              <a:t> </a:t>
            </a:r>
            <a:r>
              <a:rPr spc="-14" dirty="0"/>
              <a:t>Learning)</a:t>
            </a:r>
          </a:p>
        </p:txBody>
      </p:sp>
      <p:sp>
        <p:nvSpPr>
          <p:cNvPr id="4" name="object 4"/>
          <p:cNvSpPr txBox="1"/>
          <p:nvPr/>
        </p:nvSpPr>
        <p:spPr>
          <a:xfrm>
            <a:off x="4016935" y="1297807"/>
            <a:ext cx="8765976" cy="1322428"/>
          </a:xfrm>
          <a:prstGeom prst="rect">
            <a:avLst/>
          </a:prstGeom>
        </p:spPr>
        <p:txBody>
          <a:bodyPr vert="horz" wrap="square" lIns="0" tIns="52339" rIns="0" bIns="0" rtlCol="0">
            <a:spAutoFit/>
          </a:bodyPr>
          <a:lstStyle/>
          <a:p>
            <a:pPr marL="274774" marR="7851" indent="-258201">
              <a:lnSpc>
                <a:spcPts val="2212"/>
              </a:lnSpc>
              <a:spcBef>
                <a:spcPts val="412"/>
              </a:spcBef>
              <a:buFont typeface="Arial MT"/>
              <a:buChar char="•"/>
              <a:tabLst>
                <a:tab pos="276519" algn="l"/>
              </a:tabLst>
            </a:pPr>
            <a:r>
              <a:rPr sz="1992" dirty="0">
                <a:latin typeface="Calibri"/>
                <a:cs typeface="Calibri"/>
              </a:rPr>
              <a:t>Son</a:t>
            </a:r>
            <a:r>
              <a:rPr sz="1992" spc="275" dirty="0">
                <a:latin typeface="Calibri"/>
                <a:cs typeface="Calibri"/>
              </a:rPr>
              <a:t> </a:t>
            </a:r>
            <a:r>
              <a:rPr sz="1992" dirty="0">
                <a:latin typeface="Calibri"/>
                <a:cs typeface="Calibri"/>
              </a:rPr>
              <a:t>yıllarda</a:t>
            </a:r>
            <a:r>
              <a:rPr sz="1992" spc="268" dirty="0">
                <a:latin typeface="Calibri"/>
                <a:cs typeface="Calibri"/>
              </a:rPr>
              <a:t> </a:t>
            </a:r>
            <a:r>
              <a:rPr sz="1992" dirty="0">
                <a:latin typeface="Calibri"/>
                <a:cs typeface="Calibri"/>
              </a:rPr>
              <a:t>veri</a:t>
            </a:r>
            <a:r>
              <a:rPr sz="1992" spc="295" dirty="0">
                <a:latin typeface="Calibri"/>
                <a:cs typeface="Calibri"/>
              </a:rPr>
              <a:t> </a:t>
            </a:r>
            <a:r>
              <a:rPr sz="1992" dirty="0">
                <a:latin typeface="Calibri"/>
                <a:cs typeface="Calibri"/>
              </a:rPr>
              <a:t>analizi</a:t>
            </a:r>
            <a:r>
              <a:rPr sz="1992" spc="268" dirty="0">
                <a:latin typeface="Calibri"/>
                <a:cs typeface="Calibri"/>
              </a:rPr>
              <a:t> </a:t>
            </a:r>
            <a:r>
              <a:rPr sz="1992" dirty="0">
                <a:latin typeface="Calibri"/>
                <a:cs typeface="Calibri"/>
              </a:rPr>
              <a:t>uygulamaları</a:t>
            </a:r>
            <a:r>
              <a:rPr sz="1992" spc="275" dirty="0">
                <a:latin typeface="Calibri"/>
                <a:cs typeface="Calibri"/>
              </a:rPr>
              <a:t> </a:t>
            </a:r>
            <a:r>
              <a:rPr sz="1992" dirty="0">
                <a:latin typeface="Calibri"/>
                <a:cs typeface="Calibri"/>
              </a:rPr>
              <a:t>ve</a:t>
            </a:r>
            <a:r>
              <a:rPr sz="1992" spc="268" dirty="0">
                <a:latin typeface="Calibri"/>
                <a:cs typeface="Calibri"/>
              </a:rPr>
              <a:t> </a:t>
            </a:r>
            <a:r>
              <a:rPr sz="1992" dirty="0">
                <a:latin typeface="Calibri"/>
                <a:cs typeface="Calibri"/>
              </a:rPr>
              <a:t>akıllı</a:t>
            </a:r>
            <a:r>
              <a:rPr sz="1992" spc="268" dirty="0">
                <a:latin typeface="Calibri"/>
                <a:cs typeface="Calibri"/>
              </a:rPr>
              <a:t> </a:t>
            </a:r>
            <a:r>
              <a:rPr sz="1992" dirty="0">
                <a:latin typeface="Calibri"/>
                <a:cs typeface="Calibri"/>
              </a:rPr>
              <a:t>makineler</a:t>
            </a:r>
            <a:r>
              <a:rPr sz="1992" spc="275" dirty="0">
                <a:latin typeface="Calibri"/>
                <a:cs typeface="Calibri"/>
              </a:rPr>
              <a:t> </a:t>
            </a:r>
            <a:r>
              <a:rPr sz="1992" dirty="0">
                <a:latin typeface="Calibri"/>
                <a:cs typeface="Calibri"/>
              </a:rPr>
              <a:t>ilgili</a:t>
            </a:r>
            <a:r>
              <a:rPr sz="1992" spc="268" dirty="0">
                <a:latin typeface="Calibri"/>
                <a:cs typeface="Calibri"/>
              </a:rPr>
              <a:t> </a:t>
            </a:r>
            <a:r>
              <a:rPr sz="1992" dirty="0">
                <a:latin typeface="Calibri"/>
                <a:cs typeface="Calibri"/>
              </a:rPr>
              <a:t>araştırmalar</a:t>
            </a:r>
            <a:r>
              <a:rPr sz="1992" spc="268" dirty="0">
                <a:latin typeface="Calibri"/>
                <a:cs typeface="Calibri"/>
              </a:rPr>
              <a:t> </a:t>
            </a:r>
            <a:r>
              <a:rPr sz="1992" spc="-14" dirty="0">
                <a:latin typeface="Calibri"/>
                <a:cs typeface="Calibri"/>
              </a:rPr>
              <a:t>güçlü 	</a:t>
            </a:r>
            <a:r>
              <a:rPr sz="1992" dirty="0">
                <a:latin typeface="Calibri"/>
                <a:cs typeface="Calibri"/>
              </a:rPr>
              <a:t>bir</a:t>
            </a:r>
            <a:r>
              <a:rPr sz="1992" spc="48" dirty="0">
                <a:latin typeface="Calibri"/>
                <a:cs typeface="Calibri"/>
              </a:rPr>
              <a:t> </a:t>
            </a:r>
            <a:r>
              <a:rPr sz="1992" dirty="0">
                <a:latin typeface="Calibri"/>
                <a:cs typeface="Calibri"/>
              </a:rPr>
              <a:t>şekilde</a:t>
            </a:r>
            <a:r>
              <a:rPr sz="1992" spc="55" dirty="0">
                <a:latin typeface="Calibri"/>
                <a:cs typeface="Calibri"/>
              </a:rPr>
              <a:t> </a:t>
            </a:r>
            <a:r>
              <a:rPr sz="1992" dirty="0">
                <a:latin typeface="Calibri"/>
                <a:cs typeface="Calibri"/>
              </a:rPr>
              <a:t>yeniden</a:t>
            </a:r>
            <a:r>
              <a:rPr sz="1992" spc="62" dirty="0">
                <a:latin typeface="Calibri"/>
                <a:cs typeface="Calibri"/>
              </a:rPr>
              <a:t> </a:t>
            </a:r>
            <a:r>
              <a:rPr sz="1992" dirty="0">
                <a:latin typeface="Calibri"/>
                <a:cs typeface="Calibri"/>
              </a:rPr>
              <a:t>ortaya</a:t>
            </a:r>
            <a:r>
              <a:rPr sz="1992" spc="55" dirty="0">
                <a:latin typeface="Calibri"/>
                <a:cs typeface="Calibri"/>
              </a:rPr>
              <a:t> </a:t>
            </a:r>
            <a:r>
              <a:rPr sz="1992" spc="-14" dirty="0">
                <a:latin typeface="Calibri"/>
                <a:cs typeface="Calibri"/>
              </a:rPr>
              <a:t>çıkmıştır.</a:t>
            </a:r>
            <a:endParaRPr sz="1992">
              <a:latin typeface="Calibri"/>
              <a:cs typeface="Calibri"/>
            </a:endParaRPr>
          </a:p>
          <a:p>
            <a:pPr marL="274774" marR="6978" indent="-258201">
              <a:lnSpc>
                <a:spcPts val="2212"/>
              </a:lnSpc>
              <a:spcBef>
                <a:spcPts val="1113"/>
              </a:spcBef>
              <a:buFont typeface="Arial MT"/>
              <a:buChar char="•"/>
              <a:tabLst>
                <a:tab pos="276519" algn="l"/>
                <a:tab pos="728370" algn="l"/>
                <a:tab pos="1899868" algn="l"/>
                <a:tab pos="3275485" algn="l"/>
                <a:tab pos="3859053" algn="l"/>
                <a:tab pos="4124232" algn="l"/>
                <a:tab pos="5328878" algn="l"/>
                <a:tab pos="6775150" algn="l"/>
                <a:tab pos="7206066" algn="l"/>
                <a:tab pos="7807953" algn="l"/>
              </a:tabLst>
            </a:pPr>
            <a:r>
              <a:rPr sz="1992" dirty="0">
                <a:latin typeface="Calibri"/>
                <a:cs typeface="Calibri"/>
              </a:rPr>
              <a:t>Bu</a:t>
            </a:r>
            <a:r>
              <a:rPr sz="1992" spc="206" dirty="0">
                <a:latin typeface="Calibri"/>
                <a:cs typeface="Calibri"/>
              </a:rPr>
              <a:t> </a:t>
            </a:r>
            <a:r>
              <a:rPr sz="1992" dirty="0">
                <a:latin typeface="Calibri"/>
                <a:cs typeface="Calibri"/>
              </a:rPr>
              <a:t>güçlenen</a:t>
            </a:r>
            <a:r>
              <a:rPr sz="1992" spc="213" dirty="0">
                <a:latin typeface="Calibri"/>
                <a:cs typeface="Calibri"/>
              </a:rPr>
              <a:t> </a:t>
            </a:r>
            <a:r>
              <a:rPr sz="1992" dirty="0">
                <a:latin typeface="Calibri"/>
                <a:cs typeface="Calibri"/>
              </a:rPr>
              <a:t>ilgi</a:t>
            </a:r>
            <a:r>
              <a:rPr sz="1992" spc="192" dirty="0">
                <a:latin typeface="Calibri"/>
                <a:cs typeface="Calibri"/>
              </a:rPr>
              <a:t> </a:t>
            </a:r>
            <a:r>
              <a:rPr sz="1992" dirty="0">
                <a:latin typeface="Calibri"/>
                <a:cs typeface="Calibri"/>
              </a:rPr>
              <a:t>kısmen</a:t>
            </a:r>
            <a:r>
              <a:rPr sz="1992" spc="185" dirty="0">
                <a:latin typeface="Calibri"/>
                <a:cs typeface="Calibri"/>
              </a:rPr>
              <a:t> </a:t>
            </a:r>
            <a:r>
              <a:rPr sz="1992" dirty="0">
                <a:latin typeface="Calibri"/>
                <a:cs typeface="Calibri"/>
              </a:rPr>
              <a:t>klasik</a:t>
            </a:r>
            <a:r>
              <a:rPr sz="1992" spc="192" dirty="0">
                <a:latin typeface="Calibri"/>
                <a:cs typeface="Calibri"/>
              </a:rPr>
              <a:t> </a:t>
            </a:r>
            <a:r>
              <a:rPr sz="1992" dirty="0">
                <a:latin typeface="Calibri"/>
                <a:cs typeface="Calibri"/>
              </a:rPr>
              <a:t>hesaplama</a:t>
            </a:r>
            <a:r>
              <a:rPr sz="1992" spc="199" dirty="0">
                <a:latin typeface="Calibri"/>
                <a:cs typeface="Calibri"/>
              </a:rPr>
              <a:t> </a:t>
            </a:r>
            <a:r>
              <a:rPr sz="1992" dirty="0">
                <a:latin typeface="Calibri"/>
                <a:cs typeface="Calibri"/>
              </a:rPr>
              <a:t>yöntemlerindeki</a:t>
            </a:r>
            <a:r>
              <a:rPr sz="1992" spc="199" dirty="0">
                <a:latin typeface="Calibri"/>
                <a:cs typeface="Calibri"/>
              </a:rPr>
              <a:t> </a:t>
            </a:r>
            <a:r>
              <a:rPr sz="1992" dirty="0">
                <a:latin typeface="Calibri"/>
                <a:cs typeface="Calibri"/>
              </a:rPr>
              <a:t>gelişmeler</a:t>
            </a:r>
            <a:r>
              <a:rPr sz="1992" spc="199" dirty="0">
                <a:latin typeface="Calibri"/>
                <a:cs typeface="Calibri"/>
              </a:rPr>
              <a:t> </a:t>
            </a:r>
            <a:r>
              <a:rPr sz="1992" dirty="0">
                <a:latin typeface="Calibri"/>
                <a:cs typeface="Calibri"/>
              </a:rPr>
              <a:t>ve</a:t>
            </a:r>
            <a:r>
              <a:rPr sz="1992" spc="206" dirty="0">
                <a:latin typeface="Calibri"/>
                <a:cs typeface="Calibri"/>
              </a:rPr>
              <a:t> </a:t>
            </a:r>
            <a:r>
              <a:rPr sz="1992" spc="-14" dirty="0">
                <a:latin typeface="Calibri"/>
                <a:cs typeface="Calibri"/>
              </a:rPr>
              <a:t>kısmen 	</a:t>
            </a:r>
            <a:r>
              <a:rPr sz="1992" spc="-34" dirty="0">
                <a:latin typeface="Calibri"/>
                <a:cs typeface="Calibri"/>
              </a:rPr>
              <a:t>de</a:t>
            </a:r>
            <a:r>
              <a:rPr sz="1992" dirty="0">
                <a:latin typeface="Calibri"/>
                <a:cs typeface="Calibri"/>
              </a:rPr>
              <a:t>	</a:t>
            </a:r>
            <a:r>
              <a:rPr sz="1992" b="1" spc="-14" dirty="0">
                <a:latin typeface="Calibri"/>
                <a:cs typeface="Calibri"/>
              </a:rPr>
              <a:t>Kuantum</a:t>
            </a:r>
            <a:r>
              <a:rPr sz="1992" b="1" dirty="0">
                <a:latin typeface="Calibri"/>
                <a:cs typeface="Calibri"/>
              </a:rPr>
              <a:t>	</a:t>
            </a:r>
            <a:r>
              <a:rPr sz="1992" b="1" spc="-14" dirty="0">
                <a:latin typeface="Calibri"/>
                <a:cs typeface="Calibri"/>
              </a:rPr>
              <a:t>Hesaplama</a:t>
            </a:r>
            <a:r>
              <a:rPr sz="1992" b="1" dirty="0">
                <a:latin typeface="Calibri"/>
                <a:cs typeface="Calibri"/>
              </a:rPr>
              <a:t>	</a:t>
            </a:r>
            <a:r>
              <a:rPr sz="1992" b="1" spc="-34" dirty="0">
                <a:latin typeface="Calibri"/>
                <a:cs typeface="Calibri"/>
              </a:rPr>
              <a:t>(QC</a:t>
            </a:r>
            <a:r>
              <a:rPr sz="1992" b="1" dirty="0">
                <a:latin typeface="Calibri"/>
                <a:cs typeface="Calibri"/>
              </a:rPr>
              <a:t>	</a:t>
            </a:r>
            <a:r>
              <a:rPr sz="1992" b="1" spc="-69" dirty="0">
                <a:latin typeface="Calibri"/>
                <a:cs typeface="Calibri"/>
              </a:rPr>
              <a:t>-</a:t>
            </a:r>
            <a:r>
              <a:rPr sz="1992" b="1" dirty="0">
                <a:latin typeface="Calibri"/>
                <a:cs typeface="Calibri"/>
              </a:rPr>
              <a:t>	</a:t>
            </a:r>
            <a:r>
              <a:rPr sz="1992" b="1" spc="-14" dirty="0">
                <a:latin typeface="Calibri"/>
                <a:cs typeface="Calibri"/>
              </a:rPr>
              <a:t>Quantum</a:t>
            </a:r>
            <a:r>
              <a:rPr sz="1992" b="1" dirty="0">
                <a:latin typeface="Calibri"/>
                <a:cs typeface="Calibri"/>
              </a:rPr>
              <a:t>	</a:t>
            </a:r>
            <a:r>
              <a:rPr sz="1992" b="1" spc="-14" dirty="0">
                <a:latin typeface="Calibri"/>
                <a:cs typeface="Calibri"/>
              </a:rPr>
              <a:t>Computing)</a:t>
            </a:r>
            <a:r>
              <a:rPr sz="1992" b="1" dirty="0">
                <a:latin typeface="Calibri"/>
                <a:cs typeface="Calibri"/>
              </a:rPr>
              <a:t>	</a:t>
            </a:r>
            <a:r>
              <a:rPr sz="1992" spc="-34" dirty="0">
                <a:latin typeface="Calibri"/>
                <a:cs typeface="Calibri"/>
              </a:rPr>
              <a:t>ve</a:t>
            </a:r>
            <a:r>
              <a:rPr sz="1992" dirty="0">
                <a:latin typeface="Calibri"/>
                <a:cs typeface="Calibri"/>
              </a:rPr>
              <a:t>	</a:t>
            </a:r>
            <a:r>
              <a:rPr sz="1992" spc="-14" dirty="0">
                <a:latin typeface="Calibri"/>
                <a:cs typeface="Calibri"/>
              </a:rPr>
              <a:t>ilgili</a:t>
            </a:r>
            <a:r>
              <a:rPr sz="1992" dirty="0">
                <a:latin typeface="Calibri"/>
                <a:cs typeface="Calibri"/>
              </a:rPr>
              <a:t>	</a:t>
            </a:r>
            <a:r>
              <a:rPr sz="1992" spc="-14" dirty="0">
                <a:latin typeface="Calibri"/>
                <a:cs typeface="Calibri"/>
              </a:rPr>
              <a:t>kuantum</a:t>
            </a:r>
            <a:endParaRPr sz="1992">
              <a:latin typeface="Calibri"/>
              <a:cs typeface="Calibri"/>
            </a:endParaRPr>
          </a:p>
        </p:txBody>
      </p:sp>
      <p:sp>
        <p:nvSpPr>
          <p:cNvPr id="5" name="object 5"/>
          <p:cNvSpPr txBox="1"/>
          <p:nvPr/>
        </p:nvSpPr>
        <p:spPr>
          <a:xfrm>
            <a:off x="4276539" y="2560334"/>
            <a:ext cx="8505152" cy="330342"/>
          </a:xfrm>
          <a:prstGeom prst="rect">
            <a:avLst/>
          </a:prstGeom>
        </p:spPr>
        <p:txBody>
          <a:bodyPr vert="horz" wrap="square" lIns="0" tIns="23553" rIns="0" bIns="0" rtlCol="0">
            <a:spAutoFit/>
          </a:bodyPr>
          <a:lstStyle/>
          <a:p>
            <a:pPr marL="17446">
              <a:spcBef>
                <a:spcPts val="185"/>
              </a:spcBef>
              <a:tabLst>
                <a:tab pos="1605903" algn="l"/>
                <a:tab pos="3026007" algn="l"/>
                <a:tab pos="4191399" algn="l"/>
                <a:tab pos="5520784" algn="l"/>
                <a:tab pos="6805681" algn="l"/>
              </a:tabLst>
            </a:pPr>
            <a:r>
              <a:rPr sz="1992" spc="-14" dirty="0">
                <a:latin typeface="Calibri"/>
                <a:cs typeface="Calibri"/>
              </a:rPr>
              <a:t>teknolojileri</a:t>
            </a:r>
            <a:r>
              <a:rPr sz="1992" dirty="0">
                <a:latin typeface="Calibri"/>
                <a:cs typeface="Calibri"/>
              </a:rPr>
              <a:t>	</a:t>
            </a:r>
            <a:r>
              <a:rPr sz="1992" spc="-14" dirty="0">
                <a:latin typeface="Calibri"/>
                <a:cs typeface="Calibri"/>
              </a:rPr>
              <a:t>tarafından</a:t>
            </a:r>
            <a:r>
              <a:rPr sz="1992" dirty="0">
                <a:latin typeface="Calibri"/>
                <a:cs typeface="Calibri"/>
              </a:rPr>
              <a:t>	</a:t>
            </a:r>
            <a:r>
              <a:rPr sz="1992" spc="-14" dirty="0">
                <a:latin typeface="Calibri"/>
                <a:cs typeface="Calibri"/>
              </a:rPr>
              <a:t>sunulan</a:t>
            </a:r>
            <a:r>
              <a:rPr sz="1992" dirty="0">
                <a:latin typeface="Calibri"/>
                <a:cs typeface="Calibri"/>
              </a:rPr>
              <a:t>	</a:t>
            </a:r>
            <a:r>
              <a:rPr sz="1992" spc="-14" dirty="0">
                <a:latin typeface="Calibri"/>
                <a:cs typeface="Calibri"/>
              </a:rPr>
              <a:t>muazzam</a:t>
            </a:r>
            <a:r>
              <a:rPr sz="1992" dirty="0">
                <a:latin typeface="Calibri"/>
                <a:cs typeface="Calibri"/>
              </a:rPr>
              <a:t>	</a:t>
            </a:r>
            <a:r>
              <a:rPr sz="1992" spc="-14" dirty="0">
                <a:latin typeface="Calibri"/>
                <a:cs typeface="Calibri"/>
              </a:rPr>
              <a:t>paralellik</a:t>
            </a:r>
            <a:r>
              <a:rPr sz="1992" dirty="0">
                <a:latin typeface="Calibri"/>
                <a:cs typeface="Calibri"/>
              </a:rPr>
              <a:t>	</a:t>
            </a:r>
            <a:r>
              <a:rPr sz="1992" spc="-14" dirty="0">
                <a:latin typeface="Calibri"/>
                <a:cs typeface="Calibri"/>
              </a:rPr>
              <a:t>potansiyelinden</a:t>
            </a:r>
            <a:endParaRPr sz="1992">
              <a:latin typeface="Calibri"/>
              <a:cs typeface="Calibri"/>
            </a:endParaRPr>
          </a:p>
        </p:txBody>
      </p:sp>
      <p:sp>
        <p:nvSpPr>
          <p:cNvPr id="6" name="object 6"/>
          <p:cNvSpPr txBox="1"/>
          <p:nvPr/>
        </p:nvSpPr>
        <p:spPr>
          <a:xfrm>
            <a:off x="4016935" y="2729507"/>
            <a:ext cx="8768593" cy="3417813"/>
          </a:xfrm>
          <a:prstGeom prst="rect">
            <a:avLst/>
          </a:prstGeom>
        </p:spPr>
        <p:txBody>
          <a:bodyPr vert="horz" wrap="square" lIns="0" tIns="135210" rIns="0" bIns="0" rtlCol="0">
            <a:spAutoFit/>
          </a:bodyPr>
          <a:lstStyle/>
          <a:p>
            <a:pPr marL="276519">
              <a:spcBef>
                <a:spcPts val="1065"/>
              </a:spcBef>
            </a:pPr>
            <a:r>
              <a:rPr sz="1992" spc="-14" dirty="0">
                <a:latin typeface="Calibri"/>
                <a:cs typeface="Calibri"/>
              </a:rPr>
              <a:t>kaynaklanmaktadır.</a:t>
            </a:r>
            <a:endParaRPr sz="1992">
              <a:latin typeface="Calibri"/>
              <a:cs typeface="Calibri"/>
            </a:endParaRPr>
          </a:p>
          <a:p>
            <a:pPr marL="274774" marR="6978" indent="-258201" algn="just">
              <a:lnSpc>
                <a:spcPct val="92200"/>
              </a:lnSpc>
              <a:spcBef>
                <a:spcPts val="1125"/>
              </a:spcBef>
              <a:buFont typeface="Arial MT"/>
              <a:buChar char="•"/>
              <a:tabLst>
                <a:tab pos="276519" algn="l"/>
              </a:tabLst>
            </a:pPr>
            <a:r>
              <a:rPr sz="1992" dirty="0">
                <a:latin typeface="Calibri"/>
                <a:cs typeface="Calibri"/>
              </a:rPr>
              <a:t>Hesaplama</a:t>
            </a:r>
            <a:r>
              <a:rPr sz="1992" spc="206" dirty="0">
                <a:latin typeface="Calibri"/>
                <a:cs typeface="Calibri"/>
              </a:rPr>
              <a:t> </a:t>
            </a:r>
            <a:r>
              <a:rPr sz="1992" dirty="0">
                <a:latin typeface="Calibri"/>
                <a:cs typeface="Calibri"/>
              </a:rPr>
              <a:t>yöntemlerindeki</a:t>
            </a:r>
            <a:r>
              <a:rPr sz="1992" spc="227" dirty="0">
                <a:latin typeface="Calibri"/>
                <a:cs typeface="Calibri"/>
              </a:rPr>
              <a:t> </a:t>
            </a:r>
            <a:r>
              <a:rPr sz="1992" dirty="0">
                <a:latin typeface="Calibri"/>
                <a:cs typeface="Calibri"/>
              </a:rPr>
              <a:t>bu</a:t>
            </a:r>
            <a:r>
              <a:rPr sz="1992" spc="220" dirty="0">
                <a:latin typeface="Calibri"/>
                <a:cs typeface="Calibri"/>
              </a:rPr>
              <a:t> </a:t>
            </a:r>
            <a:r>
              <a:rPr sz="1992" dirty="0">
                <a:latin typeface="Calibri"/>
                <a:cs typeface="Calibri"/>
              </a:rPr>
              <a:t>gelişmeler,</a:t>
            </a:r>
            <a:r>
              <a:rPr sz="1992" spc="227" dirty="0">
                <a:latin typeface="Calibri"/>
                <a:cs typeface="Calibri"/>
              </a:rPr>
              <a:t> </a:t>
            </a:r>
            <a:r>
              <a:rPr sz="1992" dirty="0">
                <a:latin typeface="Calibri"/>
                <a:cs typeface="Calibri"/>
              </a:rPr>
              <a:t>Makine</a:t>
            </a:r>
            <a:r>
              <a:rPr sz="1992" spc="227" dirty="0">
                <a:latin typeface="Calibri"/>
                <a:cs typeface="Calibri"/>
              </a:rPr>
              <a:t> </a:t>
            </a:r>
            <a:r>
              <a:rPr sz="1992" dirty="0">
                <a:latin typeface="Calibri"/>
                <a:cs typeface="Calibri"/>
              </a:rPr>
              <a:t>Öğrenmenin</a:t>
            </a:r>
            <a:r>
              <a:rPr sz="1992" spc="220" dirty="0">
                <a:latin typeface="Calibri"/>
                <a:cs typeface="Calibri"/>
              </a:rPr>
              <a:t> </a:t>
            </a:r>
            <a:r>
              <a:rPr sz="1992" dirty="0">
                <a:latin typeface="Calibri"/>
                <a:cs typeface="Calibri"/>
              </a:rPr>
              <a:t>(ML</a:t>
            </a:r>
            <a:r>
              <a:rPr sz="1992" spc="227" dirty="0">
                <a:latin typeface="Calibri"/>
                <a:cs typeface="Calibri"/>
              </a:rPr>
              <a:t> </a:t>
            </a:r>
            <a:r>
              <a:rPr sz="1992" dirty="0">
                <a:latin typeface="Calibri"/>
                <a:cs typeface="Calibri"/>
              </a:rPr>
              <a:t>–</a:t>
            </a:r>
            <a:r>
              <a:rPr sz="1992" spc="234" dirty="0">
                <a:latin typeface="Calibri"/>
                <a:cs typeface="Calibri"/>
              </a:rPr>
              <a:t> </a:t>
            </a:r>
            <a:r>
              <a:rPr sz="1992" spc="-14" dirty="0">
                <a:latin typeface="Calibri"/>
                <a:cs typeface="Calibri"/>
              </a:rPr>
              <a:t>Machine 	</a:t>
            </a:r>
            <a:r>
              <a:rPr sz="1992" dirty="0">
                <a:latin typeface="Calibri"/>
                <a:cs typeface="Calibri"/>
              </a:rPr>
              <a:t>Learning),</a:t>
            </a:r>
            <a:r>
              <a:rPr sz="1992" spc="405" dirty="0">
                <a:latin typeface="Calibri"/>
                <a:cs typeface="Calibri"/>
              </a:rPr>
              <a:t> </a:t>
            </a:r>
            <a:r>
              <a:rPr sz="1992" dirty="0">
                <a:latin typeface="Calibri"/>
                <a:cs typeface="Calibri"/>
              </a:rPr>
              <a:t>veri</a:t>
            </a:r>
            <a:r>
              <a:rPr sz="1992" spc="405" dirty="0">
                <a:latin typeface="Calibri"/>
                <a:cs typeface="Calibri"/>
              </a:rPr>
              <a:t> </a:t>
            </a:r>
            <a:r>
              <a:rPr sz="1992" dirty="0">
                <a:latin typeface="Calibri"/>
                <a:cs typeface="Calibri"/>
              </a:rPr>
              <a:t>güdümlü</a:t>
            </a:r>
            <a:r>
              <a:rPr sz="1992" spc="412" dirty="0">
                <a:latin typeface="Calibri"/>
                <a:cs typeface="Calibri"/>
              </a:rPr>
              <a:t> </a:t>
            </a:r>
            <a:r>
              <a:rPr sz="1992" dirty="0">
                <a:latin typeface="Calibri"/>
                <a:cs typeface="Calibri"/>
              </a:rPr>
              <a:t>öğrenme</a:t>
            </a:r>
            <a:r>
              <a:rPr sz="1992" spc="385" dirty="0">
                <a:latin typeface="Calibri"/>
                <a:cs typeface="Calibri"/>
              </a:rPr>
              <a:t> </a:t>
            </a:r>
            <a:r>
              <a:rPr sz="1992" dirty="0">
                <a:latin typeface="Calibri"/>
                <a:cs typeface="Calibri"/>
              </a:rPr>
              <a:t>ve</a:t>
            </a:r>
            <a:r>
              <a:rPr sz="1992" spc="433" dirty="0">
                <a:latin typeface="Calibri"/>
                <a:cs typeface="Calibri"/>
              </a:rPr>
              <a:t> </a:t>
            </a:r>
            <a:r>
              <a:rPr sz="1992" dirty="0">
                <a:latin typeface="Calibri"/>
                <a:cs typeface="Calibri"/>
              </a:rPr>
              <a:t>kuantum</a:t>
            </a:r>
            <a:r>
              <a:rPr sz="1992" spc="405" dirty="0">
                <a:latin typeface="Calibri"/>
                <a:cs typeface="Calibri"/>
              </a:rPr>
              <a:t> </a:t>
            </a:r>
            <a:r>
              <a:rPr sz="1992" dirty="0">
                <a:latin typeface="Calibri"/>
                <a:cs typeface="Calibri"/>
              </a:rPr>
              <a:t>destekli</a:t>
            </a:r>
            <a:r>
              <a:rPr sz="1992" spc="385" dirty="0">
                <a:latin typeface="Calibri"/>
                <a:cs typeface="Calibri"/>
              </a:rPr>
              <a:t> </a:t>
            </a:r>
            <a:r>
              <a:rPr sz="1992" dirty="0">
                <a:latin typeface="Calibri"/>
                <a:cs typeface="Calibri"/>
              </a:rPr>
              <a:t>hesaplama</a:t>
            </a:r>
            <a:r>
              <a:rPr sz="1992" spc="405" dirty="0">
                <a:latin typeface="Calibri"/>
                <a:cs typeface="Calibri"/>
              </a:rPr>
              <a:t> </a:t>
            </a:r>
            <a:r>
              <a:rPr sz="1992" spc="-14" dirty="0">
                <a:latin typeface="Calibri"/>
                <a:cs typeface="Calibri"/>
              </a:rPr>
              <a:t>yöntemleri, 	</a:t>
            </a:r>
            <a:r>
              <a:rPr sz="1992" dirty="0">
                <a:latin typeface="Calibri"/>
                <a:cs typeface="Calibri"/>
              </a:rPr>
              <a:t>hizmet</a:t>
            </a:r>
            <a:r>
              <a:rPr sz="1992" spc="76" dirty="0">
                <a:latin typeface="Calibri"/>
                <a:cs typeface="Calibri"/>
              </a:rPr>
              <a:t> </a:t>
            </a:r>
            <a:r>
              <a:rPr sz="1992" dirty="0">
                <a:latin typeface="Calibri"/>
                <a:cs typeface="Calibri"/>
              </a:rPr>
              <a:t>odaklı</a:t>
            </a:r>
            <a:r>
              <a:rPr sz="1992" spc="96" dirty="0">
                <a:latin typeface="Calibri"/>
                <a:cs typeface="Calibri"/>
              </a:rPr>
              <a:t> </a:t>
            </a:r>
            <a:r>
              <a:rPr sz="1992" dirty="0">
                <a:latin typeface="Calibri"/>
                <a:cs typeface="Calibri"/>
              </a:rPr>
              <a:t>tamamen</a:t>
            </a:r>
            <a:r>
              <a:rPr sz="1992" spc="76" dirty="0">
                <a:latin typeface="Calibri"/>
                <a:cs typeface="Calibri"/>
              </a:rPr>
              <a:t> </a:t>
            </a:r>
            <a:r>
              <a:rPr sz="1992" dirty="0">
                <a:latin typeface="Calibri"/>
                <a:cs typeface="Calibri"/>
              </a:rPr>
              <a:t>akıllı</a:t>
            </a:r>
            <a:r>
              <a:rPr sz="1992" spc="96" dirty="0">
                <a:latin typeface="Calibri"/>
                <a:cs typeface="Calibri"/>
              </a:rPr>
              <a:t> </a:t>
            </a:r>
            <a:r>
              <a:rPr sz="1992" dirty="0">
                <a:latin typeface="Calibri"/>
                <a:cs typeface="Calibri"/>
              </a:rPr>
              <a:t>bir</a:t>
            </a:r>
            <a:r>
              <a:rPr sz="1992" spc="96" dirty="0">
                <a:latin typeface="Calibri"/>
                <a:cs typeface="Calibri"/>
              </a:rPr>
              <a:t> </a:t>
            </a:r>
            <a:r>
              <a:rPr sz="1992" dirty="0">
                <a:latin typeface="Calibri"/>
                <a:cs typeface="Calibri"/>
              </a:rPr>
              <a:t>iletişim</a:t>
            </a:r>
            <a:r>
              <a:rPr sz="1992" spc="69" dirty="0">
                <a:latin typeface="Calibri"/>
                <a:cs typeface="Calibri"/>
              </a:rPr>
              <a:t> </a:t>
            </a:r>
            <a:r>
              <a:rPr sz="1992" dirty="0">
                <a:latin typeface="Calibri"/>
                <a:cs typeface="Calibri"/>
              </a:rPr>
              <a:t>ağının</a:t>
            </a:r>
            <a:r>
              <a:rPr sz="1992" spc="82" dirty="0">
                <a:latin typeface="Calibri"/>
                <a:cs typeface="Calibri"/>
              </a:rPr>
              <a:t> </a:t>
            </a:r>
            <a:r>
              <a:rPr sz="1992" dirty="0">
                <a:latin typeface="Calibri"/>
                <a:cs typeface="Calibri"/>
              </a:rPr>
              <a:t>isteklerini</a:t>
            </a:r>
            <a:r>
              <a:rPr sz="1992" spc="96" dirty="0">
                <a:latin typeface="Calibri"/>
                <a:cs typeface="Calibri"/>
              </a:rPr>
              <a:t> </a:t>
            </a:r>
            <a:r>
              <a:rPr sz="1992" dirty="0">
                <a:latin typeface="Calibri"/>
                <a:cs typeface="Calibri"/>
              </a:rPr>
              <a:t>gerçekleştirmede</a:t>
            </a:r>
            <a:r>
              <a:rPr sz="1992" spc="96" dirty="0">
                <a:latin typeface="Calibri"/>
                <a:cs typeface="Calibri"/>
              </a:rPr>
              <a:t> </a:t>
            </a:r>
            <a:r>
              <a:rPr sz="1992" spc="-14" dirty="0">
                <a:latin typeface="Calibri"/>
                <a:cs typeface="Calibri"/>
              </a:rPr>
              <a:t>güçlü 	</a:t>
            </a:r>
            <a:r>
              <a:rPr sz="1992" dirty="0">
                <a:latin typeface="Calibri"/>
                <a:cs typeface="Calibri"/>
              </a:rPr>
              <a:t>bir</a:t>
            </a:r>
            <a:r>
              <a:rPr sz="1992" spc="55" dirty="0">
                <a:latin typeface="Calibri"/>
                <a:cs typeface="Calibri"/>
              </a:rPr>
              <a:t> </a:t>
            </a:r>
            <a:r>
              <a:rPr sz="1992" dirty="0">
                <a:latin typeface="Calibri"/>
                <a:cs typeface="Calibri"/>
              </a:rPr>
              <a:t>potansiyele</a:t>
            </a:r>
            <a:r>
              <a:rPr sz="1992" spc="89" dirty="0">
                <a:latin typeface="Calibri"/>
                <a:cs typeface="Calibri"/>
              </a:rPr>
              <a:t> </a:t>
            </a:r>
            <a:r>
              <a:rPr sz="1992" spc="-14" dirty="0">
                <a:latin typeface="Calibri"/>
                <a:cs typeface="Calibri"/>
              </a:rPr>
              <a:t>sahiptir.</a:t>
            </a:r>
            <a:endParaRPr sz="1992">
              <a:latin typeface="Calibri"/>
              <a:cs typeface="Calibri"/>
            </a:endParaRPr>
          </a:p>
          <a:p>
            <a:pPr marL="274774" marR="11340" indent="-258201" algn="just">
              <a:lnSpc>
                <a:spcPts val="2198"/>
              </a:lnSpc>
              <a:spcBef>
                <a:spcPts val="1188"/>
              </a:spcBef>
              <a:buFont typeface="Arial MT"/>
              <a:buChar char="•"/>
              <a:tabLst>
                <a:tab pos="276519" algn="l"/>
              </a:tabLst>
            </a:pPr>
            <a:r>
              <a:rPr sz="1992" dirty="0">
                <a:latin typeface="Calibri"/>
                <a:cs typeface="Calibri"/>
              </a:rPr>
              <a:t>Ortaya</a:t>
            </a:r>
            <a:r>
              <a:rPr sz="1992" spc="151" dirty="0">
                <a:latin typeface="Calibri"/>
                <a:cs typeface="Calibri"/>
              </a:rPr>
              <a:t>  </a:t>
            </a:r>
            <a:r>
              <a:rPr sz="1992" dirty="0">
                <a:latin typeface="Calibri"/>
                <a:cs typeface="Calibri"/>
              </a:rPr>
              <a:t>çıkan</a:t>
            </a:r>
            <a:r>
              <a:rPr sz="1992" spc="165" dirty="0">
                <a:latin typeface="Calibri"/>
                <a:cs typeface="Calibri"/>
              </a:rPr>
              <a:t>  </a:t>
            </a:r>
            <a:r>
              <a:rPr sz="1992" dirty="0">
                <a:latin typeface="Calibri"/>
                <a:cs typeface="Calibri"/>
              </a:rPr>
              <a:t>insan</a:t>
            </a:r>
            <a:r>
              <a:rPr sz="1992" spc="172" dirty="0">
                <a:latin typeface="Calibri"/>
                <a:cs typeface="Calibri"/>
              </a:rPr>
              <a:t>  </a:t>
            </a:r>
            <a:r>
              <a:rPr sz="1992" dirty="0">
                <a:latin typeface="Calibri"/>
                <a:cs typeface="Calibri"/>
              </a:rPr>
              <a:t>ve</a:t>
            </a:r>
            <a:r>
              <a:rPr sz="1992" spc="165" dirty="0">
                <a:latin typeface="Calibri"/>
                <a:cs typeface="Calibri"/>
              </a:rPr>
              <a:t>  </a:t>
            </a:r>
            <a:r>
              <a:rPr sz="1992" dirty="0">
                <a:latin typeface="Calibri"/>
                <a:cs typeface="Calibri"/>
              </a:rPr>
              <a:t>makine</a:t>
            </a:r>
            <a:r>
              <a:rPr sz="1992" spc="165" dirty="0">
                <a:latin typeface="Calibri"/>
                <a:cs typeface="Calibri"/>
              </a:rPr>
              <a:t>  </a:t>
            </a:r>
            <a:r>
              <a:rPr sz="1992" dirty="0">
                <a:latin typeface="Calibri"/>
                <a:cs typeface="Calibri"/>
              </a:rPr>
              <a:t>arası</a:t>
            </a:r>
            <a:r>
              <a:rPr sz="1992" spc="172" dirty="0">
                <a:latin typeface="Calibri"/>
                <a:cs typeface="Calibri"/>
              </a:rPr>
              <a:t>  </a:t>
            </a:r>
            <a:r>
              <a:rPr sz="1992" dirty="0">
                <a:latin typeface="Calibri"/>
                <a:cs typeface="Calibri"/>
              </a:rPr>
              <a:t>bağlantıyı</a:t>
            </a:r>
            <a:r>
              <a:rPr sz="1992" spc="165" dirty="0">
                <a:latin typeface="Calibri"/>
                <a:cs typeface="Calibri"/>
              </a:rPr>
              <a:t>  </a:t>
            </a:r>
            <a:r>
              <a:rPr sz="1992" dirty="0">
                <a:latin typeface="Calibri"/>
                <a:cs typeface="Calibri"/>
              </a:rPr>
              <a:t>artırma</a:t>
            </a:r>
            <a:r>
              <a:rPr sz="1992" spc="179" dirty="0">
                <a:latin typeface="Calibri"/>
                <a:cs typeface="Calibri"/>
              </a:rPr>
              <a:t>  </a:t>
            </a:r>
            <a:r>
              <a:rPr sz="1992" dirty="0">
                <a:latin typeface="Calibri"/>
                <a:cs typeface="Calibri"/>
              </a:rPr>
              <a:t>paradigmasında,</a:t>
            </a:r>
            <a:r>
              <a:rPr sz="1992" spc="172" dirty="0">
                <a:latin typeface="Calibri"/>
                <a:cs typeface="Calibri"/>
              </a:rPr>
              <a:t>  </a:t>
            </a:r>
            <a:r>
              <a:rPr sz="1992" spc="-34" dirty="0">
                <a:latin typeface="Calibri"/>
                <a:cs typeface="Calibri"/>
              </a:rPr>
              <a:t>ağ 	</a:t>
            </a:r>
            <a:r>
              <a:rPr sz="1992" dirty="0">
                <a:latin typeface="Calibri"/>
                <a:cs typeface="Calibri"/>
              </a:rPr>
              <a:t>düğümü</a:t>
            </a:r>
            <a:r>
              <a:rPr sz="1992" spc="69" dirty="0">
                <a:latin typeface="Calibri"/>
                <a:cs typeface="Calibri"/>
              </a:rPr>
              <a:t> </a:t>
            </a:r>
            <a:r>
              <a:rPr sz="1992" dirty="0">
                <a:latin typeface="Calibri"/>
                <a:cs typeface="Calibri"/>
              </a:rPr>
              <a:t>sayısı</a:t>
            </a:r>
            <a:r>
              <a:rPr sz="1992" spc="48" dirty="0">
                <a:latin typeface="Calibri"/>
                <a:cs typeface="Calibri"/>
              </a:rPr>
              <a:t> </a:t>
            </a:r>
            <a:r>
              <a:rPr sz="1992" dirty="0">
                <a:latin typeface="Calibri"/>
                <a:cs typeface="Calibri"/>
              </a:rPr>
              <a:t>ve</a:t>
            </a:r>
            <a:r>
              <a:rPr sz="1992" spc="69" dirty="0">
                <a:latin typeface="Calibri"/>
                <a:cs typeface="Calibri"/>
              </a:rPr>
              <a:t> </a:t>
            </a:r>
            <a:r>
              <a:rPr sz="1992" dirty="0">
                <a:latin typeface="Calibri"/>
                <a:cs typeface="Calibri"/>
              </a:rPr>
              <a:t>veri</a:t>
            </a:r>
            <a:r>
              <a:rPr sz="1992" spc="41" dirty="0">
                <a:latin typeface="Calibri"/>
                <a:cs typeface="Calibri"/>
              </a:rPr>
              <a:t> </a:t>
            </a:r>
            <a:r>
              <a:rPr sz="1992" dirty="0">
                <a:latin typeface="Calibri"/>
                <a:cs typeface="Calibri"/>
              </a:rPr>
              <a:t>trafiğinde</a:t>
            </a:r>
            <a:r>
              <a:rPr sz="1992" spc="89" dirty="0">
                <a:latin typeface="Calibri"/>
                <a:cs typeface="Calibri"/>
              </a:rPr>
              <a:t> </a:t>
            </a:r>
            <a:r>
              <a:rPr sz="1992" dirty="0">
                <a:latin typeface="Calibri"/>
                <a:cs typeface="Calibri"/>
              </a:rPr>
              <a:t>önemli</a:t>
            </a:r>
            <a:r>
              <a:rPr sz="1992" spc="89" dirty="0">
                <a:latin typeface="Calibri"/>
                <a:cs typeface="Calibri"/>
              </a:rPr>
              <a:t> </a:t>
            </a:r>
            <a:r>
              <a:rPr sz="1992" dirty="0">
                <a:latin typeface="Calibri"/>
                <a:cs typeface="Calibri"/>
              </a:rPr>
              <a:t>bir</a:t>
            </a:r>
            <a:r>
              <a:rPr sz="1992" spc="69" dirty="0">
                <a:latin typeface="Calibri"/>
                <a:cs typeface="Calibri"/>
              </a:rPr>
              <a:t> </a:t>
            </a:r>
            <a:r>
              <a:rPr sz="1992" dirty="0">
                <a:latin typeface="Calibri"/>
                <a:cs typeface="Calibri"/>
              </a:rPr>
              <a:t>artış</a:t>
            </a:r>
            <a:r>
              <a:rPr sz="1992" spc="41" dirty="0">
                <a:latin typeface="Calibri"/>
                <a:cs typeface="Calibri"/>
              </a:rPr>
              <a:t> </a:t>
            </a:r>
            <a:r>
              <a:rPr sz="1992" spc="-14" dirty="0">
                <a:latin typeface="Calibri"/>
                <a:cs typeface="Calibri"/>
              </a:rPr>
              <a:t>beklenmektedir.</a:t>
            </a:r>
            <a:endParaRPr sz="1992">
              <a:latin typeface="Calibri"/>
              <a:cs typeface="Calibri"/>
            </a:endParaRPr>
          </a:p>
          <a:p>
            <a:pPr marL="274774" marR="6978" indent="-258201" algn="just">
              <a:lnSpc>
                <a:spcPct val="92100"/>
              </a:lnSpc>
              <a:spcBef>
                <a:spcPts val="1099"/>
              </a:spcBef>
              <a:buFont typeface="Arial MT"/>
              <a:buChar char="•"/>
              <a:tabLst>
                <a:tab pos="276519" algn="l"/>
              </a:tabLst>
            </a:pPr>
            <a:r>
              <a:rPr sz="1992" b="1" dirty="0">
                <a:latin typeface="Calibri"/>
                <a:cs typeface="Calibri"/>
              </a:rPr>
              <a:t>Makine</a:t>
            </a:r>
            <a:r>
              <a:rPr sz="1992" b="1" spc="165" dirty="0">
                <a:latin typeface="Calibri"/>
                <a:cs typeface="Calibri"/>
              </a:rPr>
              <a:t>  </a:t>
            </a:r>
            <a:r>
              <a:rPr sz="1992" b="1" dirty="0">
                <a:latin typeface="Calibri"/>
                <a:cs typeface="Calibri"/>
              </a:rPr>
              <a:t>Öğrenmesi</a:t>
            </a:r>
            <a:r>
              <a:rPr sz="1992" b="1" spc="185" dirty="0">
                <a:latin typeface="Calibri"/>
                <a:cs typeface="Calibri"/>
              </a:rPr>
              <a:t>  </a:t>
            </a:r>
            <a:r>
              <a:rPr sz="1992" b="1" dirty="0">
                <a:latin typeface="Calibri"/>
                <a:cs typeface="Calibri"/>
              </a:rPr>
              <a:t>(ML)</a:t>
            </a:r>
            <a:r>
              <a:rPr sz="1992" b="1" spc="179" dirty="0">
                <a:latin typeface="Calibri"/>
                <a:cs typeface="Calibri"/>
              </a:rPr>
              <a:t>  </a:t>
            </a:r>
            <a:r>
              <a:rPr sz="1992" dirty="0">
                <a:latin typeface="Calibri"/>
                <a:cs typeface="Calibri"/>
              </a:rPr>
              <a:t>ve</a:t>
            </a:r>
            <a:r>
              <a:rPr sz="1992" spc="192" dirty="0">
                <a:latin typeface="Calibri"/>
                <a:cs typeface="Calibri"/>
              </a:rPr>
              <a:t>  </a:t>
            </a:r>
            <a:r>
              <a:rPr sz="1992" b="1" dirty="0">
                <a:latin typeface="Calibri"/>
                <a:cs typeface="Calibri"/>
              </a:rPr>
              <a:t>Quantum</a:t>
            </a:r>
            <a:r>
              <a:rPr sz="1992" b="1" spc="179" dirty="0">
                <a:latin typeface="Calibri"/>
                <a:cs typeface="Calibri"/>
              </a:rPr>
              <a:t>  </a:t>
            </a:r>
            <a:r>
              <a:rPr sz="1992" b="1" dirty="0">
                <a:latin typeface="Calibri"/>
                <a:cs typeface="Calibri"/>
              </a:rPr>
              <a:t>Hesaplama</a:t>
            </a:r>
            <a:r>
              <a:rPr sz="1992" b="1" spc="179" dirty="0">
                <a:latin typeface="Calibri"/>
                <a:cs typeface="Calibri"/>
              </a:rPr>
              <a:t>  </a:t>
            </a:r>
            <a:r>
              <a:rPr sz="1992" b="1" dirty="0">
                <a:latin typeface="Calibri"/>
                <a:cs typeface="Calibri"/>
              </a:rPr>
              <a:t>(QC)</a:t>
            </a:r>
            <a:r>
              <a:rPr sz="1992" b="1" spc="185" dirty="0">
                <a:latin typeface="Calibri"/>
                <a:cs typeface="Calibri"/>
              </a:rPr>
              <a:t>  </a:t>
            </a:r>
            <a:r>
              <a:rPr sz="1992" dirty="0">
                <a:latin typeface="Calibri"/>
                <a:cs typeface="Calibri"/>
              </a:rPr>
              <a:t>yöntemleri</a:t>
            </a:r>
            <a:r>
              <a:rPr sz="1992" spc="179" dirty="0">
                <a:latin typeface="Calibri"/>
                <a:cs typeface="Calibri"/>
              </a:rPr>
              <a:t>  </a:t>
            </a:r>
            <a:r>
              <a:rPr sz="1992" spc="-14" dirty="0">
                <a:latin typeface="Calibri"/>
                <a:cs typeface="Calibri"/>
              </a:rPr>
              <a:t>hacimli 	</a:t>
            </a:r>
            <a:r>
              <a:rPr sz="1992" dirty="0">
                <a:latin typeface="Calibri"/>
                <a:cs typeface="Calibri"/>
              </a:rPr>
              <a:t>verilerin</a:t>
            </a:r>
            <a:r>
              <a:rPr sz="1992" spc="596" dirty="0">
                <a:latin typeface="Calibri"/>
                <a:cs typeface="Calibri"/>
              </a:rPr>
              <a:t> </a:t>
            </a:r>
            <a:r>
              <a:rPr sz="1992" dirty="0">
                <a:latin typeface="Calibri"/>
                <a:cs typeface="Calibri"/>
              </a:rPr>
              <a:t>verimli</a:t>
            </a:r>
            <a:r>
              <a:rPr sz="1992" spc="584" dirty="0">
                <a:latin typeface="Calibri"/>
                <a:cs typeface="Calibri"/>
              </a:rPr>
              <a:t> </a:t>
            </a:r>
            <a:r>
              <a:rPr sz="1992" dirty="0">
                <a:latin typeface="Calibri"/>
                <a:cs typeface="Calibri"/>
              </a:rPr>
              <a:t>bir</a:t>
            </a:r>
            <a:r>
              <a:rPr sz="1992" spc="618" dirty="0">
                <a:latin typeface="Calibri"/>
                <a:cs typeface="Calibri"/>
              </a:rPr>
              <a:t> </a:t>
            </a:r>
            <a:r>
              <a:rPr sz="1992" dirty="0">
                <a:latin typeface="Calibri"/>
                <a:cs typeface="Calibri"/>
              </a:rPr>
              <a:t>şekilde</a:t>
            </a:r>
            <a:r>
              <a:rPr sz="1992" spc="591" dirty="0">
                <a:latin typeface="Calibri"/>
                <a:cs typeface="Calibri"/>
              </a:rPr>
              <a:t> </a:t>
            </a:r>
            <a:r>
              <a:rPr sz="1992" dirty="0">
                <a:latin typeface="Calibri"/>
                <a:cs typeface="Calibri"/>
              </a:rPr>
              <a:t>işlenmesine</a:t>
            </a:r>
            <a:r>
              <a:rPr sz="1992" spc="596" dirty="0">
                <a:latin typeface="Calibri"/>
                <a:cs typeface="Calibri"/>
              </a:rPr>
              <a:t> </a:t>
            </a:r>
            <a:r>
              <a:rPr sz="1992" dirty="0">
                <a:latin typeface="Calibri"/>
                <a:cs typeface="Calibri"/>
              </a:rPr>
              <a:t>yönelik</a:t>
            </a:r>
            <a:r>
              <a:rPr sz="1992" spc="596" dirty="0">
                <a:latin typeface="Calibri"/>
                <a:cs typeface="Calibri"/>
              </a:rPr>
              <a:t> </a:t>
            </a:r>
            <a:r>
              <a:rPr sz="1992" dirty="0">
                <a:latin typeface="Calibri"/>
                <a:cs typeface="Calibri"/>
              </a:rPr>
              <a:t>olarak,</a:t>
            </a:r>
            <a:r>
              <a:rPr sz="1992" spc="631" dirty="0">
                <a:latin typeface="Calibri"/>
                <a:cs typeface="Calibri"/>
              </a:rPr>
              <a:t> </a:t>
            </a:r>
            <a:r>
              <a:rPr sz="1992" b="1" dirty="0">
                <a:latin typeface="Calibri"/>
                <a:cs typeface="Calibri"/>
              </a:rPr>
              <a:t>Quantum</a:t>
            </a:r>
            <a:r>
              <a:rPr sz="1992" b="1" spc="604" dirty="0">
                <a:latin typeface="Calibri"/>
                <a:cs typeface="Calibri"/>
              </a:rPr>
              <a:t> </a:t>
            </a:r>
            <a:r>
              <a:rPr sz="1992" b="1" dirty="0">
                <a:latin typeface="Calibri"/>
                <a:cs typeface="Calibri"/>
              </a:rPr>
              <a:t>ML</a:t>
            </a:r>
            <a:r>
              <a:rPr sz="1992" b="1" spc="596" dirty="0">
                <a:latin typeface="Calibri"/>
                <a:cs typeface="Calibri"/>
              </a:rPr>
              <a:t> </a:t>
            </a:r>
            <a:r>
              <a:rPr sz="1992" b="1" spc="-14" dirty="0">
                <a:latin typeface="Calibri"/>
                <a:cs typeface="Calibri"/>
              </a:rPr>
              <a:t>(QML) 	</a:t>
            </a:r>
            <a:r>
              <a:rPr sz="1992" dirty="0">
                <a:latin typeface="Calibri"/>
                <a:cs typeface="Calibri"/>
              </a:rPr>
              <a:t>teknolojilerini</a:t>
            </a:r>
            <a:r>
              <a:rPr sz="1992" spc="55" dirty="0">
                <a:latin typeface="Calibri"/>
                <a:cs typeface="Calibri"/>
              </a:rPr>
              <a:t> </a:t>
            </a:r>
            <a:r>
              <a:rPr sz="1992" dirty="0">
                <a:latin typeface="Calibri"/>
                <a:cs typeface="Calibri"/>
              </a:rPr>
              <a:t>sağlayan</a:t>
            </a:r>
            <a:r>
              <a:rPr sz="1992" spc="48" dirty="0">
                <a:latin typeface="Calibri"/>
                <a:cs typeface="Calibri"/>
              </a:rPr>
              <a:t> </a:t>
            </a:r>
            <a:r>
              <a:rPr sz="1992" dirty="0">
                <a:latin typeface="Calibri"/>
                <a:cs typeface="Calibri"/>
              </a:rPr>
              <a:t>yeni</a:t>
            </a:r>
            <a:r>
              <a:rPr sz="1992" spc="82" dirty="0">
                <a:latin typeface="Calibri"/>
                <a:cs typeface="Calibri"/>
              </a:rPr>
              <a:t> </a:t>
            </a:r>
            <a:r>
              <a:rPr sz="1992" dirty="0">
                <a:latin typeface="Calibri"/>
                <a:cs typeface="Calibri"/>
              </a:rPr>
              <a:t>bir</a:t>
            </a:r>
            <a:r>
              <a:rPr sz="1992" spc="62" dirty="0">
                <a:latin typeface="Calibri"/>
                <a:cs typeface="Calibri"/>
              </a:rPr>
              <a:t> </a:t>
            </a:r>
            <a:r>
              <a:rPr sz="1992" dirty="0">
                <a:latin typeface="Calibri"/>
                <a:cs typeface="Calibri"/>
              </a:rPr>
              <a:t>çerçeve</a:t>
            </a:r>
            <a:r>
              <a:rPr sz="1992" spc="62" dirty="0">
                <a:latin typeface="Calibri"/>
                <a:cs typeface="Calibri"/>
              </a:rPr>
              <a:t> </a:t>
            </a:r>
            <a:r>
              <a:rPr sz="1992" spc="-14" dirty="0">
                <a:latin typeface="Calibri"/>
                <a:cs typeface="Calibri"/>
              </a:rPr>
              <a:t>sunacaktır.</a:t>
            </a:r>
            <a:endParaRPr sz="1992">
              <a:latin typeface="Calibri"/>
              <a:cs typeface="Calibri"/>
            </a:endParaRPr>
          </a:p>
        </p:txBody>
      </p:sp>
      <p:pic>
        <p:nvPicPr>
          <p:cNvPr id="7" name="object 7"/>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62D17E-EC37-2AC5-BD31-2904BAACF87E}"/>
              </a:ext>
            </a:extLst>
          </p:cNvPr>
          <p:cNvPicPr>
            <a:picLocks noChangeAspect="1"/>
          </p:cNvPicPr>
          <p:nvPr/>
        </p:nvPicPr>
        <p:blipFill>
          <a:blip r:embed="rId2"/>
          <a:stretch>
            <a:fillRect/>
          </a:stretch>
        </p:blipFill>
        <p:spPr>
          <a:xfrm>
            <a:off x="536575" y="2038350"/>
            <a:ext cx="12744450" cy="3695700"/>
          </a:xfrm>
          <a:prstGeom prst="rect">
            <a:avLst/>
          </a:prstGeom>
        </p:spPr>
      </p:pic>
      <p:sp>
        <p:nvSpPr>
          <p:cNvPr id="7" name="object 3">
            <a:extLst>
              <a:ext uri="{FF2B5EF4-FFF2-40B4-BE49-F238E27FC236}">
                <a16:creationId xmlns:a16="http://schemas.microsoft.com/office/drawing/2014/main" id="{3A4F5858-B74A-719C-095B-7FA9B6001E2C}"/>
              </a:ext>
            </a:extLst>
          </p:cNvPr>
          <p:cNvSpPr txBox="1">
            <a:spLocks/>
          </p:cNvSpPr>
          <p:nvPr/>
        </p:nvSpPr>
        <p:spPr>
          <a:xfrm>
            <a:off x="4794250" y="6172200"/>
            <a:ext cx="4229100" cy="469671"/>
          </a:xfrm>
          <a:prstGeom prst="rect">
            <a:avLst/>
          </a:prstGeom>
        </p:spPr>
        <p:txBody>
          <a:bodyPr vert="horz" wrap="square" lIns="0" tIns="99369" rIns="0" bIns="0" rtlCol="0">
            <a:spAutoFit/>
          </a:bodyPr>
          <a:lstStyle>
            <a:lvl1pPr>
              <a:defRPr>
                <a:latin typeface="+mj-lt"/>
                <a:ea typeface="+mj-ea"/>
                <a:cs typeface="+mj-cs"/>
              </a:defRPr>
            </a:lvl1pPr>
          </a:lstStyle>
          <a:p>
            <a:pPr marL="17446" algn="ctr">
              <a:spcBef>
                <a:spcPts val="124"/>
              </a:spcBef>
            </a:pPr>
            <a:r>
              <a:rPr lang="tr-TR" sz="2400" b="1" spc="-14" dirty="0">
                <a:solidFill>
                  <a:srgbClr val="BD0301"/>
                </a:solidFill>
              </a:rPr>
              <a:t>sevdanur.genc@balikesir.edu.tr</a:t>
            </a:r>
            <a:endParaRPr lang="en-US" sz="2400" b="1" spc="-14" dirty="0">
              <a:solidFill>
                <a:srgbClr val="BD030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799" y="381000"/>
            <a:ext cx="11353801" cy="715180"/>
          </a:xfrm>
          <a:prstGeom prst="rect">
            <a:avLst/>
          </a:prstGeom>
        </p:spPr>
        <p:txBody>
          <a:bodyPr vert="horz" wrap="square" lIns="0" tIns="17446" rIns="0" bIns="0" rtlCol="0">
            <a:spAutoFit/>
          </a:bodyPr>
          <a:lstStyle/>
          <a:p>
            <a:pPr marL="17446">
              <a:spcBef>
                <a:spcPts val="137"/>
              </a:spcBef>
            </a:pPr>
            <a:r>
              <a:rPr sz="4533" spc="-41" dirty="0"/>
              <a:t>Yapay</a:t>
            </a:r>
            <a:r>
              <a:rPr sz="4533" spc="-165" dirty="0"/>
              <a:t> </a:t>
            </a:r>
            <a:r>
              <a:rPr sz="4533" dirty="0"/>
              <a:t>Zeka,</a:t>
            </a:r>
            <a:r>
              <a:rPr sz="4533" spc="-179" dirty="0"/>
              <a:t> </a:t>
            </a:r>
            <a:r>
              <a:rPr sz="4533" dirty="0"/>
              <a:t>Makine</a:t>
            </a:r>
            <a:r>
              <a:rPr sz="4533" spc="-165" dirty="0"/>
              <a:t> </a:t>
            </a:r>
            <a:r>
              <a:rPr sz="4533" dirty="0"/>
              <a:t>Öğrenmesi,</a:t>
            </a:r>
            <a:r>
              <a:rPr sz="4533" spc="-179" dirty="0"/>
              <a:t> </a:t>
            </a:r>
            <a:r>
              <a:rPr sz="4533" dirty="0"/>
              <a:t>Derin</a:t>
            </a:r>
            <a:r>
              <a:rPr sz="4533" spc="-137" dirty="0"/>
              <a:t> </a:t>
            </a:r>
            <a:r>
              <a:rPr sz="4533" spc="-14" dirty="0"/>
              <a:t>Öğrenme</a:t>
            </a:r>
            <a:endParaRPr sz="4533" dirty="0"/>
          </a:p>
        </p:txBody>
      </p:sp>
      <p:sp>
        <p:nvSpPr>
          <p:cNvPr id="3" name="object 3"/>
          <p:cNvSpPr txBox="1"/>
          <p:nvPr/>
        </p:nvSpPr>
        <p:spPr>
          <a:xfrm>
            <a:off x="1037701" y="1272709"/>
            <a:ext cx="11748449" cy="5493467"/>
          </a:xfrm>
          <a:prstGeom prst="rect">
            <a:avLst/>
          </a:prstGeom>
        </p:spPr>
        <p:txBody>
          <a:bodyPr vert="horz" wrap="square" lIns="0" tIns="77637" rIns="0" bIns="0" rtlCol="0">
            <a:spAutoFit/>
          </a:bodyPr>
          <a:lstStyle/>
          <a:p>
            <a:pPr marL="274774" marR="9595" indent="-258201" algn="just">
              <a:lnSpc>
                <a:spcPts val="1964"/>
              </a:lnSpc>
              <a:spcBef>
                <a:spcPts val="611"/>
              </a:spcBef>
              <a:buFont typeface="Arial MT"/>
              <a:buChar char="•"/>
              <a:tabLst>
                <a:tab pos="276519" algn="l"/>
              </a:tabLst>
            </a:pPr>
            <a:r>
              <a:rPr sz="1992" b="1" dirty="0">
                <a:solidFill>
                  <a:srgbClr val="FF0000"/>
                </a:solidFill>
                <a:latin typeface="Calibri"/>
                <a:cs typeface="Calibri"/>
              </a:rPr>
              <a:t>Yapay</a:t>
            </a:r>
            <a:r>
              <a:rPr sz="1992" b="1" spc="446" dirty="0">
                <a:solidFill>
                  <a:srgbClr val="FF0000"/>
                </a:solidFill>
                <a:latin typeface="Calibri"/>
                <a:cs typeface="Calibri"/>
              </a:rPr>
              <a:t> </a:t>
            </a:r>
            <a:r>
              <a:rPr sz="1992" b="1" dirty="0">
                <a:solidFill>
                  <a:srgbClr val="FF0000"/>
                </a:solidFill>
                <a:latin typeface="Calibri"/>
                <a:cs typeface="Calibri"/>
              </a:rPr>
              <a:t>zekâ</a:t>
            </a:r>
            <a:r>
              <a:rPr sz="1992" dirty="0">
                <a:latin typeface="Calibri"/>
                <a:cs typeface="Calibri"/>
              </a:rPr>
              <a:t>,</a:t>
            </a:r>
            <a:r>
              <a:rPr sz="1992" spc="446" dirty="0">
                <a:latin typeface="Calibri"/>
                <a:cs typeface="Calibri"/>
              </a:rPr>
              <a:t> </a:t>
            </a:r>
            <a:r>
              <a:rPr sz="1992" dirty="0">
                <a:latin typeface="Calibri"/>
                <a:cs typeface="Calibri"/>
              </a:rPr>
              <a:t>ister</a:t>
            </a:r>
            <a:r>
              <a:rPr sz="1992" spc="419" dirty="0">
                <a:latin typeface="Calibri"/>
                <a:cs typeface="Calibri"/>
              </a:rPr>
              <a:t> </a:t>
            </a:r>
            <a:r>
              <a:rPr sz="1992" dirty="0">
                <a:latin typeface="Calibri"/>
                <a:cs typeface="Calibri"/>
              </a:rPr>
              <a:t>makine</a:t>
            </a:r>
            <a:r>
              <a:rPr sz="1992" spc="440" dirty="0">
                <a:latin typeface="Calibri"/>
                <a:cs typeface="Calibri"/>
              </a:rPr>
              <a:t> </a:t>
            </a:r>
            <a:r>
              <a:rPr sz="1992" dirty="0">
                <a:latin typeface="Calibri"/>
                <a:cs typeface="Calibri"/>
              </a:rPr>
              <a:t>öğrenmesi</a:t>
            </a:r>
            <a:r>
              <a:rPr sz="1992" spc="467" dirty="0">
                <a:latin typeface="Calibri"/>
                <a:cs typeface="Calibri"/>
              </a:rPr>
              <a:t> </a:t>
            </a:r>
            <a:r>
              <a:rPr sz="1992" dirty="0">
                <a:latin typeface="Calibri"/>
                <a:cs typeface="Calibri"/>
              </a:rPr>
              <a:t>kullansın</a:t>
            </a:r>
            <a:r>
              <a:rPr sz="1992" spc="446" dirty="0">
                <a:latin typeface="Calibri"/>
                <a:cs typeface="Calibri"/>
              </a:rPr>
              <a:t> </a:t>
            </a:r>
            <a:r>
              <a:rPr sz="1992" dirty="0">
                <a:latin typeface="Calibri"/>
                <a:cs typeface="Calibri"/>
              </a:rPr>
              <a:t>ister</a:t>
            </a:r>
            <a:r>
              <a:rPr sz="1992" spc="426" dirty="0">
                <a:latin typeface="Calibri"/>
                <a:cs typeface="Calibri"/>
              </a:rPr>
              <a:t> </a:t>
            </a:r>
            <a:r>
              <a:rPr sz="1992" dirty="0">
                <a:latin typeface="Calibri"/>
                <a:cs typeface="Calibri"/>
              </a:rPr>
              <a:t>kullanmasın</a:t>
            </a:r>
            <a:r>
              <a:rPr sz="1992" spc="433" dirty="0">
                <a:latin typeface="Calibri"/>
                <a:cs typeface="Calibri"/>
              </a:rPr>
              <a:t> </a:t>
            </a:r>
            <a:r>
              <a:rPr sz="1992" b="1" dirty="0">
                <a:latin typeface="Calibri"/>
                <a:cs typeface="Calibri"/>
              </a:rPr>
              <a:t>herhangi</a:t>
            </a:r>
            <a:r>
              <a:rPr sz="1992" b="1" spc="426" dirty="0">
                <a:latin typeface="Calibri"/>
                <a:cs typeface="Calibri"/>
              </a:rPr>
              <a:t> </a:t>
            </a:r>
            <a:r>
              <a:rPr sz="1992" b="1" dirty="0">
                <a:latin typeface="Calibri"/>
                <a:cs typeface="Calibri"/>
              </a:rPr>
              <a:t>bir</a:t>
            </a:r>
            <a:r>
              <a:rPr sz="1992" b="1" spc="453" dirty="0">
                <a:latin typeface="Calibri"/>
                <a:cs typeface="Calibri"/>
              </a:rPr>
              <a:t> </a:t>
            </a:r>
            <a:r>
              <a:rPr sz="1992" b="1" dirty="0">
                <a:latin typeface="Calibri"/>
                <a:cs typeface="Calibri"/>
              </a:rPr>
              <a:t>tahmin</a:t>
            </a:r>
            <a:r>
              <a:rPr sz="1992" b="1" spc="440" dirty="0">
                <a:latin typeface="Calibri"/>
                <a:cs typeface="Calibri"/>
              </a:rPr>
              <a:t> </a:t>
            </a:r>
            <a:r>
              <a:rPr sz="1992" b="1" dirty="0">
                <a:latin typeface="Calibri"/>
                <a:cs typeface="Calibri"/>
              </a:rPr>
              <a:t>veya</a:t>
            </a:r>
            <a:r>
              <a:rPr sz="1992" b="1" spc="453" dirty="0">
                <a:latin typeface="Calibri"/>
                <a:cs typeface="Calibri"/>
              </a:rPr>
              <a:t> </a:t>
            </a:r>
            <a:r>
              <a:rPr sz="1992" b="1" dirty="0">
                <a:latin typeface="Calibri"/>
                <a:cs typeface="Calibri"/>
              </a:rPr>
              <a:t>karar</a:t>
            </a:r>
            <a:r>
              <a:rPr sz="1992" b="1" spc="426" dirty="0">
                <a:latin typeface="Calibri"/>
                <a:cs typeface="Calibri"/>
              </a:rPr>
              <a:t> </a:t>
            </a:r>
            <a:r>
              <a:rPr sz="1992" b="1" spc="-14" dirty="0">
                <a:latin typeface="Calibri"/>
                <a:cs typeface="Calibri"/>
              </a:rPr>
              <a:t>işlemini 	</a:t>
            </a:r>
            <a:r>
              <a:rPr sz="1992" b="1" dirty="0">
                <a:latin typeface="Calibri"/>
                <a:cs typeface="Calibri"/>
              </a:rPr>
              <a:t>gerçekleştiren</a:t>
            </a:r>
            <a:r>
              <a:rPr sz="1992" b="1" spc="330" dirty="0">
                <a:latin typeface="Calibri"/>
                <a:cs typeface="Calibri"/>
              </a:rPr>
              <a:t> </a:t>
            </a:r>
            <a:r>
              <a:rPr sz="1992" dirty="0">
                <a:latin typeface="Calibri"/>
                <a:cs typeface="Calibri"/>
              </a:rPr>
              <a:t>teknolojilerin</a:t>
            </a:r>
            <a:r>
              <a:rPr sz="1992" spc="349" dirty="0">
                <a:latin typeface="Calibri"/>
                <a:cs typeface="Calibri"/>
              </a:rPr>
              <a:t> </a:t>
            </a:r>
            <a:r>
              <a:rPr sz="1992" dirty="0">
                <a:latin typeface="Calibri"/>
                <a:cs typeface="Calibri"/>
              </a:rPr>
              <a:t>genel</a:t>
            </a:r>
            <a:r>
              <a:rPr sz="1992" spc="343" dirty="0">
                <a:latin typeface="Calibri"/>
                <a:cs typeface="Calibri"/>
              </a:rPr>
              <a:t> </a:t>
            </a:r>
            <a:r>
              <a:rPr sz="1992" dirty="0">
                <a:latin typeface="Calibri"/>
                <a:cs typeface="Calibri"/>
              </a:rPr>
              <a:t>adıdır.</a:t>
            </a:r>
            <a:r>
              <a:rPr sz="1992" spc="337" dirty="0">
                <a:latin typeface="Calibri"/>
                <a:cs typeface="Calibri"/>
              </a:rPr>
              <a:t> </a:t>
            </a:r>
            <a:r>
              <a:rPr sz="1992" dirty="0">
                <a:latin typeface="Calibri"/>
                <a:cs typeface="Calibri"/>
              </a:rPr>
              <a:t>Genel</a:t>
            </a:r>
            <a:r>
              <a:rPr sz="1992" spc="315" dirty="0">
                <a:latin typeface="Calibri"/>
                <a:cs typeface="Calibri"/>
              </a:rPr>
              <a:t> </a:t>
            </a:r>
            <a:r>
              <a:rPr sz="1992" dirty="0">
                <a:latin typeface="Calibri"/>
                <a:cs typeface="Calibri"/>
              </a:rPr>
              <a:t>kanaatin</a:t>
            </a:r>
            <a:r>
              <a:rPr sz="1992" spc="349" dirty="0">
                <a:latin typeface="Calibri"/>
                <a:cs typeface="Calibri"/>
              </a:rPr>
              <a:t> </a:t>
            </a:r>
            <a:r>
              <a:rPr sz="1992" dirty="0">
                <a:latin typeface="Calibri"/>
                <a:cs typeface="Calibri"/>
              </a:rPr>
              <a:t>aksine</a:t>
            </a:r>
            <a:r>
              <a:rPr sz="1992" spc="343" dirty="0">
                <a:latin typeface="Calibri"/>
                <a:cs typeface="Calibri"/>
              </a:rPr>
              <a:t> </a:t>
            </a:r>
            <a:r>
              <a:rPr sz="1992" dirty="0">
                <a:latin typeface="Calibri"/>
                <a:cs typeface="Calibri"/>
              </a:rPr>
              <a:t>yapay</a:t>
            </a:r>
            <a:r>
              <a:rPr sz="1992" spc="337" dirty="0">
                <a:latin typeface="Calibri"/>
                <a:cs typeface="Calibri"/>
              </a:rPr>
              <a:t> </a:t>
            </a:r>
            <a:r>
              <a:rPr sz="1992" dirty="0">
                <a:latin typeface="Calibri"/>
                <a:cs typeface="Calibri"/>
              </a:rPr>
              <a:t>zekâ</a:t>
            </a:r>
            <a:r>
              <a:rPr sz="1992" spc="343" dirty="0">
                <a:latin typeface="Calibri"/>
                <a:cs typeface="Calibri"/>
              </a:rPr>
              <a:t> </a:t>
            </a:r>
            <a:r>
              <a:rPr sz="1992" dirty="0">
                <a:latin typeface="Calibri"/>
                <a:cs typeface="Calibri"/>
              </a:rPr>
              <a:t>makine</a:t>
            </a:r>
            <a:r>
              <a:rPr sz="1992" spc="343" dirty="0">
                <a:latin typeface="Calibri"/>
                <a:cs typeface="Calibri"/>
              </a:rPr>
              <a:t> </a:t>
            </a:r>
            <a:r>
              <a:rPr sz="1992" dirty="0">
                <a:latin typeface="Calibri"/>
                <a:cs typeface="Calibri"/>
              </a:rPr>
              <a:t>öğrenmesi</a:t>
            </a:r>
            <a:r>
              <a:rPr sz="1992" spc="315" dirty="0">
                <a:latin typeface="Calibri"/>
                <a:cs typeface="Calibri"/>
              </a:rPr>
              <a:t> </a:t>
            </a:r>
            <a:r>
              <a:rPr sz="1992" dirty="0">
                <a:latin typeface="Calibri"/>
                <a:cs typeface="Calibri"/>
              </a:rPr>
              <a:t>veya</a:t>
            </a:r>
            <a:r>
              <a:rPr sz="1992" spc="323" dirty="0">
                <a:latin typeface="Calibri"/>
                <a:cs typeface="Calibri"/>
              </a:rPr>
              <a:t> </a:t>
            </a:r>
            <a:r>
              <a:rPr sz="1992" spc="-14" dirty="0">
                <a:latin typeface="Calibri"/>
                <a:cs typeface="Calibri"/>
              </a:rPr>
              <a:t>derin 	</a:t>
            </a:r>
            <a:r>
              <a:rPr sz="1992" dirty="0">
                <a:latin typeface="Calibri"/>
                <a:cs typeface="Calibri"/>
              </a:rPr>
              <a:t>öğrenme</a:t>
            </a:r>
            <a:r>
              <a:rPr sz="1992" spc="76" dirty="0">
                <a:latin typeface="Calibri"/>
                <a:cs typeface="Calibri"/>
              </a:rPr>
              <a:t> </a:t>
            </a:r>
            <a:r>
              <a:rPr sz="1992" dirty="0">
                <a:latin typeface="Calibri"/>
                <a:cs typeface="Calibri"/>
              </a:rPr>
              <a:t>algoritmaları</a:t>
            </a:r>
            <a:r>
              <a:rPr sz="1992" spc="96" dirty="0">
                <a:latin typeface="Calibri"/>
                <a:cs typeface="Calibri"/>
              </a:rPr>
              <a:t> </a:t>
            </a:r>
            <a:r>
              <a:rPr sz="1992" dirty="0">
                <a:latin typeface="Calibri"/>
                <a:cs typeface="Calibri"/>
              </a:rPr>
              <a:t>olmaksızın</a:t>
            </a:r>
            <a:r>
              <a:rPr sz="1992" spc="82" dirty="0">
                <a:latin typeface="Calibri"/>
                <a:cs typeface="Calibri"/>
              </a:rPr>
              <a:t> </a:t>
            </a:r>
            <a:r>
              <a:rPr sz="1992" dirty="0">
                <a:latin typeface="Calibri"/>
                <a:cs typeface="Calibri"/>
              </a:rPr>
              <a:t>da</a:t>
            </a:r>
            <a:r>
              <a:rPr sz="1992" spc="76" dirty="0">
                <a:latin typeface="Calibri"/>
                <a:cs typeface="Calibri"/>
              </a:rPr>
              <a:t> </a:t>
            </a:r>
            <a:r>
              <a:rPr sz="1992" dirty="0">
                <a:latin typeface="Calibri"/>
                <a:cs typeface="Calibri"/>
              </a:rPr>
              <a:t>çalışan</a:t>
            </a:r>
            <a:r>
              <a:rPr sz="1992" spc="62" dirty="0">
                <a:latin typeface="Calibri"/>
                <a:cs typeface="Calibri"/>
              </a:rPr>
              <a:t> </a:t>
            </a:r>
            <a:r>
              <a:rPr sz="1992" dirty="0">
                <a:latin typeface="Calibri"/>
                <a:cs typeface="Calibri"/>
              </a:rPr>
              <a:t>bir</a:t>
            </a:r>
            <a:r>
              <a:rPr sz="1992" spc="76" dirty="0">
                <a:latin typeface="Calibri"/>
                <a:cs typeface="Calibri"/>
              </a:rPr>
              <a:t> </a:t>
            </a:r>
            <a:r>
              <a:rPr sz="1992" dirty="0">
                <a:latin typeface="Calibri"/>
                <a:cs typeface="Calibri"/>
              </a:rPr>
              <a:t>algoritma</a:t>
            </a:r>
            <a:r>
              <a:rPr sz="1992" spc="96" dirty="0">
                <a:latin typeface="Calibri"/>
                <a:cs typeface="Calibri"/>
              </a:rPr>
              <a:t> </a:t>
            </a:r>
            <a:r>
              <a:rPr sz="1992" spc="-14" dirty="0">
                <a:latin typeface="Calibri"/>
                <a:cs typeface="Calibri"/>
              </a:rPr>
              <a:t>olabilir.</a:t>
            </a:r>
            <a:endParaRPr sz="1992" dirty="0">
              <a:latin typeface="Calibri"/>
              <a:cs typeface="Calibri"/>
            </a:endParaRPr>
          </a:p>
          <a:p>
            <a:pPr marL="274774" marR="9595" indent="-258201" algn="just">
              <a:lnSpc>
                <a:spcPts val="1964"/>
              </a:lnSpc>
              <a:spcBef>
                <a:spcPts val="1106"/>
              </a:spcBef>
              <a:buFont typeface="Arial MT"/>
              <a:buChar char="•"/>
              <a:tabLst>
                <a:tab pos="276519" algn="l"/>
              </a:tabLst>
            </a:pPr>
            <a:r>
              <a:rPr sz="1992" dirty="0">
                <a:latin typeface="Calibri"/>
                <a:cs typeface="Calibri"/>
              </a:rPr>
              <a:t>Makine</a:t>
            </a:r>
            <a:r>
              <a:rPr sz="1992" spc="349" dirty="0">
                <a:latin typeface="Calibri"/>
                <a:cs typeface="Calibri"/>
              </a:rPr>
              <a:t>  </a:t>
            </a:r>
            <a:r>
              <a:rPr sz="1992" dirty="0">
                <a:latin typeface="Calibri"/>
                <a:cs typeface="Calibri"/>
              </a:rPr>
              <a:t>öğrenmesi</a:t>
            </a:r>
            <a:r>
              <a:rPr sz="1992" spc="337" dirty="0">
                <a:latin typeface="Calibri"/>
                <a:cs typeface="Calibri"/>
              </a:rPr>
              <a:t>  </a:t>
            </a:r>
            <a:r>
              <a:rPr sz="1992" dirty="0">
                <a:latin typeface="Calibri"/>
                <a:cs typeface="Calibri"/>
              </a:rPr>
              <a:t>algoritmaları</a:t>
            </a:r>
            <a:r>
              <a:rPr sz="1992" spc="349" dirty="0">
                <a:latin typeface="Calibri"/>
                <a:cs typeface="Calibri"/>
              </a:rPr>
              <a:t>  </a:t>
            </a:r>
            <a:r>
              <a:rPr sz="1992" dirty="0">
                <a:latin typeface="Calibri"/>
                <a:cs typeface="Calibri"/>
              </a:rPr>
              <a:t>ortaya</a:t>
            </a:r>
            <a:r>
              <a:rPr sz="1992" spc="337" dirty="0">
                <a:latin typeface="Calibri"/>
                <a:cs typeface="Calibri"/>
              </a:rPr>
              <a:t>  </a:t>
            </a:r>
            <a:r>
              <a:rPr sz="1992" dirty="0">
                <a:latin typeface="Calibri"/>
                <a:cs typeface="Calibri"/>
              </a:rPr>
              <a:t>çıkana</a:t>
            </a:r>
            <a:r>
              <a:rPr sz="1992" spc="337" dirty="0">
                <a:latin typeface="Calibri"/>
                <a:cs typeface="Calibri"/>
              </a:rPr>
              <a:t>  </a:t>
            </a:r>
            <a:r>
              <a:rPr sz="1992" dirty="0">
                <a:latin typeface="Calibri"/>
                <a:cs typeface="Calibri"/>
              </a:rPr>
              <a:t>kadar</a:t>
            </a:r>
            <a:r>
              <a:rPr sz="1992" spc="343" dirty="0">
                <a:latin typeface="Calibri"/>
                <a:cs typeface="Calibri"/>
              </a:rPr>
              <a:t>  </a:t>
            </a:r>
            <a:r>
              <a:rPr sz="1992" b="1" dirty="0">
                <a:latin typeface="Calibri"/>
                <a:cs typeface="Calibri"/>
              </a:rPr>
              <a:t>yapay</a:t>
            </a:r>
            <a:r>
              <a:rPr sz="1992" b="1" spc="349" dirty="0">
                <a:latin typeface="Calibri"/>
                <a:cs typeface="Calibri"/>
              </a:rPr>
              <a:t>  </a:t>
            </a:r>
            <a:r>
              <a:rPr sz="1992" b="1" dirty="0">
                <a:latin typeface="Calibri"/>
                <a:cs typeface="Calibri"/>
              </a:rPr>
              <a:t>zekâ</a:t>
            </a:r>
            <a:r>
              <a:rPr sz="1992" b="1" spc="343" dirty="0">
                <a:latin typeface="Calibri"/>
                <a:cs typeface="Calibri"/>
              </a:rPr>
              <a:t>  </a:t>
            </a:r>
            <a:r>
              <a:rPr sz="1992" b="1" dirty="0">
                <a:latin typeface="Calibri"/>
                <a:cs typeface="Calibri"/>
              </a:rPr>
              <a:t>çalışmaları</a:t>
            </a:r>
            <a:r>
              <a:rPr sz="1992" b="1" spc="343" dirty="0">
                <a:latin typeface="Calibri"/>
                <a:cs typeface="Calibri"/>
              </a:rPr>
              <a:t>  </a:t>
            </a:r>
            <a:r>
              <a:rPr sz="1992" b="1" dirty="0">
                <a:latin typeface="Calibri"/>
                <a:cs typeface="Calibri"/>
              </a:rPr>
              <a:t>“hard-coded”</a:t>
            </a:r>
            <a:r>
              <a:rPr sz="1992" b="1" spc="337" dirty="0">
                <a:latin typeface="Calibri"/>
                <a:cs typeface="Calibri"/>
              </a:rPr>
              <a:t>  </a:t>
            </a:r>
            <a:r>
              <a:rPr sz="1992" spc="-14" dirty="0">
                <a:latin typeface="Calibri"/>
                <a:cs typeface="Calibri"/>
              </a:rPr>
              <a:t>olarak 	</a:t>
            </a:r>
            <a:r>
              <a:rPr sz="1992" dirty="0">
                <a:latin typeface="Calibri"/>
                <a:cs typeface="Calibri"/>
              </a:rPr>
              <a:t>nitelendirilen</a:t>
            </a:r>
            <a:r>
              <a:rPr sz="1992" spc="562" dirty="0">
                <a:latin typeface="Calibri"/>
                <a:cs typeface="Calibri"/>
              </a:rPr>
              <a:t> </a:t>
            </a:r>
            <a:r>
              <a:rPr sz="1992" dirty="0">
                <a:latin typeface="Calibri"/>
                <a:cs typeface="Calibri"/>
              </a:rPr>
              <a:t>yani</a:t>
            </a:r>
            <a:r>
              <a:rPr sz="1992" spc="591" dirty="0">
                <a:latin typeface="Calibri"/>
                <a:cs typeface="Calibri"/>
              </a:rPr>
              <a:t> </a:t>
            </a:r>
            <a:r>
              <a:rPr sz="1992" b="1" dirty="0">
                <a:latin typeface="Calibri"/>
                <a:cs typeface="Calibri"/>
              </a:rPr>
              <a:t>tüm</a:t>
            </a:r>
            <a:r>
              <a:rPr sz="1992" b="1" spc="562" dirty="0">
                <a:latin typeface="Calibri"/>
                <a:cs typeface="Calibri"/>
              </a:rPr>
              <a:t> </a:t>
            </a:r>
            <a:r>
              <a:rPr sz="1992" b="1" dirty="0">
                <a:latin typeface="Calibri"/>
                <a:cs typeface="Calibri"/>
              </a:rPr>
              <a:t>mantıksal</a:t>
            </a:r>
            <a:r>
              <a:rPr sz="1992" b="1" spc="562" dirty="0">
                <a:latin typeface="Calibri"/>
                <a:cs typeface="Calibri"/>
              </a:rPr>
              <a:t> </a:t>
            </a:r>
            <a:r>
              <a:rPr sz="1992" b="1" dirty="0">
                <a:latin typeface="Calibri"/>
                <a:cs typeface="Calibri"/>
              </a:rPr>
              <a:t>ve</a:t>
            </a:r>
            <a:r>
              <a:rPr sz="1992" b="1" spc="562" dirty="0">
                <a:latin typeface="Calibri"/>
                <a:cs typeface="Calibri"/>
              </a:rPr>
              <a:t> </a:t>
            </a:r>
            <a:r>
              <a:rPr sz="1992" b="1" dirty="0">
                <a:latin typeface="Calibri"/>
                <a:cs typeface="Calibri"/>
              </a:rPr>
              <a:t>matematiksel</a:t>
            </a:r>
            <a:r>
              <a:rPr sz="1992" b="1" spc="562" dirty="0">
                <a:latin typeface="Calibri"/>
                <a:cs typeface="Calibri"/>
              </a:rPr>
              <a:t> </a:t>
            </a:r>
            <a:r>
              <a:rPr sz="1992" b="1" dirty="0">
                <a:latin typeface="Calibri"/>
                <a:cs typeface="Calibri"/>
              </a:rPr>
              <a:t>işlemlerin</a:t>
            </a:r>
            <a:r>
              <a:rPr sz="1992" b="1" spc="584" dirty="0">
                <a:latin typeface="Calibri"/>
                <a:cs typeface="Calibri"/>
              </a:rPr>
              <a:t> </a:t>
            </a:r>
            <a:r>
              <a:rPr sz="1992" b="1" dirty="0">
                <a:latin typeface="Calibri"/>
                <a:cs typeface="Calibri"/>
              </a:rPr>
              <a:t>yazılımcı</a:t>
            </a:r>
            <a:r>
              <a:rPr sz="1992" b="1" spc="562" dirty="0">
                <a:latin typeface="Calibri"/>
                <a:cs typeface="Calibri"/>
              </a:rPr>
              <a:t> </a:t>
            </a:r>
            <a:r>
              <a:rPr sz="1992" b="1" dirty="0">
                <a:latin typeface="Calibri"/>
                <a:cs typeface="Calibri"/>
              </a:rPr>
              <a:t>tarafından</a:t>
            </a:r>
            <a:r>
              <a:rPr sz="1992" b="1" spc="596" dirty="0">
                <a:latin typeface="Calibri"/>
                <a:cs typeface="Calibri"/>
              </a:rPr>
              <a:t> </a:t>
            </a:r>
            <a:r>
              <a:rPr sz="1992" b="1" dirty="0">
                <a:latin typeface="Calibri"/>
                <a:cs typeface="Calibri"/>
              </a:rPr>
              <a:t>bizzat</a:t>
            </a:r>
            <a:r>
              <a:rPr sz="1992" b="1" spc="584" dirty="0">
                <a:latin typeface="Calibri"/>
                <a:cs typeface="Calibri"/>
              </a:rPr>
              <a:t> </a:t>
            </a:r>
            <a:r>
              <a:rPr sz="1992" b="1" dirty="0">
                <a:latin typeface="Calibri"/>
                <a:cs typeface="Calibri"/>
              </a:rPr>
              <a:t>kodlandığı</a:t>
            </a:r>
            <a:r>
              <a:rPr sz="1992" b="1" spc="584" dirty="0">
                <a:latin typeface="Calibri"/>
                <a:cs typeface="Calibri"/>
              </a:rPr>
              <a:t> </a:t>
            </a:r>
            <a:r>
              <a:rPr sz="1992" b="1" spc="-34" dirty="0">
                <a:latin typeface="Calibri"/>
                <a:cs typeface="Calibri"/>
              </a:rPr>
              <a:t>bir 	</a:t>
            </a:r>
            <a:r>
              <a:rPr sz="1992" b="1" dirty="0">
                <a:latin typeface="Calibri"/>
                <a:cs typeface="Calibri"/>
              </a:rPr>
              <a:t>yapıya</a:t>
            </a:r>
            <a:r>
              <a:rPr sz="1992" b="1" spc="440" dirty="0">
                <a:latin typeface="Calibri"/>
                <a:cs typeface="Calibri"/>
              </a:rPr>
              <a:t> </a:t>
            </a:r>
            <a:r>
              <a:rPr sz="1992" b="1" dirty="0">
                <a:latin typeface="Calibri"/>
                <a:cs typeface="Calibri"/>
              </a:rPr>
              <a:t>dayanmaktaydı</a:t>
            </a:r>
            <a:r>
              <a:rPr sz="1992" dirty="0">
                <a:latin typeface="Calibri"/>
                <a:cs typeface="Calibri"/>
              </a:rPr>
              <a:t>.</a:t>
            </a:r>
            <a:r>
              <a:rPr sz="1992" spc="453" dirty="0">
                <a:latin typeface="Calibri"/>
                <a:cs typeface="Calibri"/>
              </a:rPr>
              <a:t> </a:t>
            </a:r>
            <a:r>
              <a:rPr sz="1992" dirty="0">
                <a:latin typeface="Calibri"/>
                <a:cs typeface="Calibri"/>
              </a:rPr>
              <a:t>Örneğin</a:t>
            </a:r>
            <a:r>
              <a:rPr sz="1992" spc="467" dirty="0">
                <a:latin typeface="Calibri"/>
                <a:cs typeface="Calibri"/>
              </a:rPr>
              <a:t> </a:t>
            </a:r>
            <a:r>
              <a:rPr sz="1992" dirty="0">
                <a:latin typeface="Calibri"/>
                <a:cs typeface="Calibri"/>
              </a:rPr>
              <a:t>ilk</a:t>
            </a:r>
            <a:r>
              <a:rPr sz="1992" spc="467" dirty="0">
                <a:latin typeface="Calibri"/>
                <a:cs typeface="Calibri"/>
              </a:rPr>
              <a:t> </a:t>
            </a:r>
            <a:r>
              <a:rPr sz="1992" dirty="0">
                <a:latin typeface="Calibri"/>
                <a:cs typeface="Calibri"/>
              </a:rPr>
              <a:t>satranç</a:t>
            </a:r>
            <a:r>
              <a:rPr sz="1992" spc="488" dirty="0">
                <a:latin typeface="Calibri"/>
                <a:cs typeface="Calibri"/>
              </a:rPr>
              <a:t> </a:t>
            </a:r>
            <a:r>
              <a:rPr sz="1992" dirty="0">
                <a:latin typeface="Calibri"/>
                <a:cs typeface="Calibri"/>
              </a:rPr>
              <a:t>oyuncusu</a:t>
            </a:r>
            <a:r>
              <a:rPr sz="1992" spc="446" dirty="0">
                <a:latin typeface="Calibri"/>
                <a:cs typeface="Calibri"/>
              </a:rPr>
              <a:t> </a:t>
            </a:r>
            <a:r>
              <a:rPr sz="1992" dirty="0">
                <a:latin typeface="Calibri"/>
                <a:cs typeface="Calibri"/>
              </a:rPr>
              <a:t>yapay</a:t>
            </a:r>
            <a:r>
              <a:rPr sz="1992" spc="453" dirty="0">
                <a:latin typeface="Calibri"/>
                <a:cs typeface="Calibri"/>
              </a:rPr>
              <a:t> </a:t>
            </a:r>
            <a:r>
              <a:rPr sz="1992" dirty="0">
                <a:latin typeface="Calibri"/>
                <a:cs typeface="Calibri"/>
              </a:rPr>
              <a:t>zekâ</a:t>
            </a:r>
            <a:r>
              <a:rPr sz="1992" spc="481" dirty="0">
                <a:latin typeface="Calibri"/>
                <a:cs typeface="Calibri"/>
              </a:rPr>
              <a:t> </a:t>
            </a:r>
            <a:r>
              <a:rPr sz="1992" dirty="0">
                <a:latin typeface="Calibri"/>
                <a:cs typeface="Calibri"/>
              </a:rPr>
              <a:t>algoritmaları</a:t>
            </a:r>
            <a:r>
              <a:rPr sz="1992" spc="453" dirty="0">
                <a:latin typeface="Calibri"/>
                <a:cs typeface="Calibri"/>
              </a:rPr>
              <a:t> </a:t>
            </a:r>
            <a:r>
              <a:rPr sz="1992" dirty="0">
                <a:latin typeface="Calibri"/>
                <a:cs typeface="Calibri"/>
              </a:rPr>
              <a:t>tamamen</a:t>
            </a:r>
            <a:r>
              <a:rPr sz="1992" spc="467" dirty="0">
                <a:latin typeface="Calibri"/>
                <a:cs typeface="Calibri"/>
              </a:rPr>
              <a:t> </a:t>
            </a:r>
            <a:r>
              <a:rPr sz="1992" dirty="0">
                <a:latin typeface="Calibri"/>
                <a:cs typeface="Calibri"/>
              </a:rPr>
              <a:t>böyleydi.</a:t>
            </a:r>
            <a:r>
              <a:rPr sz="1992" spc="453" dirty="0">
                <a:latin typeface="Calibri"/>
                <a:cs typeface="Calibri"/>
              </a:rPr>
              <a:t> </a:t>
            </a:r>
            <a:r>
              <a:rPr sz="1992" spc="-14" dirty="0">
                <a:latin typeface="Calibri"/>
                <a:cs typeface="Calibri"/>
              </a:rPr>
              <a:t>Yapay 	</a:t>
            </a:r>
            <a:r>
              <a:rPr sz="1992" dirty="0">
                <a:latin typeface="Calibri"/>
                <a:cs typeface="Calibri"/>
              </a:rPr>
              <a:t>zekânın</a:t>
            </a:r>
            <a:r>
              <a:rPr sz="1992" spc="41" dirty="0">
                <a:latin typeface="Calibri"/>
                <a:cs typeface="Calibri"/>
              </a:rPr>
              <a:t> </a:t>
            </a:r>
            <a:r>
              <a:rPr sz="1992" dirty="0">
                <a:latin typeface="Calibri"/>
                <a:cs typeface="Calibri"/>
              </a:rPr>
              <a:t>bu</a:t>
            </a:r>
            <a:r>
              <a:rPr sz="1992" spc="41" dirty="0">
                <a:latin typeface="Calibri"/>
                <a:cs typeface="Calibri"/>
              </a:rPr>
              <a:t> </a:t>
            </a:r>
            <a:r>
              <a:rPr sz="1992" dirty="0">
                <a:latin typeface="Calibri"/>
                <a:cs typeface="Calibri"/>
              </a:rPr>
              <a:t>türü</a:t>
            </a:r>
            <a:r>
              <a:rPr sz="1992" spc="48" dirty="0">
                <a:latin typeface="Calibri"/>
                <a:cs typeface="Calibri"/>
              </a:rPr>
              <a:t> </a:t>
            </a:r>
            <a:r>
              <a:rPr sz="1992" dirty="0">
                <a:latin typeface="Calibri"/>
                <a:cs typeface="Calibri"/>
              </a:rPr>
              <a:t>sembolik</a:t>
            </a:r>
            <a:r>
              <a:rPr sz="1992" spc="21" dirty="0">
                <a:latin typeface="Calibri"/>
                <a:cs typeface="Calibri"/>
              </a:rPr>
              <a:t> </a:t>
            </a:r>
            <a:r>
              <a:rPr sz="1992" dirty="0">
                <a:latin typeface="Calibri"/>
                <a:cs typeface="Calibri"/>
              </a:rPr>
              <a:t>yapay</a:t>
            </a:r>
            <a:r>
              <a:rPr sz="1992" spc="34" dirty="0">
                <a:latin typeface="Calibri"/>
                <a:cs typeface="Calibri"/>
              </a:rPr>
              <a:t> </a:t>
            </a:r>
            <a:r>
              <a:rPr sz="1992" dirty="0">
                <a:latin typeface="Calibri"/>
                <a:cs typeface="Calibri"/>
              </a:rPr>
              <a:t>zekâ</a:t>
            </a:r>
            <a:r>
              <a:rPr sz="1992" spc="14" dirty="0">
                <a:latin typeface="Calibri"/>
                <a:cs typeface="Calibri"/>
              </a:rPr>
              <a:t> </a:t>
            </a:r>
            <a:r>
              <a:rPr sz="1992" dirty="0">
                <a:latin typeface="Calibri"/>
                <a:cs typeface="Calibri"/>
              </a:rPr>
              <a:t>olarak</a:t>
            </a:r>
            <a:r>
              <a:rPr sz="1992" spc="69" dirty="0">
                <a:latin typeface="Calibri"/>
                <a:cs typeface="Calibri"/>
              </a:rPr>
              <a:t> </a:t>
            </a:r>
            <a:r>
              <a:rPr sz="1992" spc="-14" dirty="0">
                <a:latin typeface="Calibri"/>
                <a:cs typeface="Calibri"/>
              </a:rPr>
              <a:t>adlandırılmaktadır.</a:t>
            </a:r>
            <a:endParaRPr sz="1992" dirty="0">
              <a:latin typeface="Calibri"/>
              <a:cs typeface="Calibri"/>
            </a:endParaRPr>
          </a:p>
          <a:p>
            <a:pPr marL="274774" marR="11340" indent="-258201" algn="just">
              <a:lnSpc>
                <a:spcPts val="1964"/>
              </a:lnSpc>
              <a:spcBef>
                <a:spcPts val="1113"/>
              </a:spcBef>
              <a:buFont typeface="Arial MT"/>
              <a:buChar char="•"/>
              <a:tabLst>
                <a:tab pos="276519" algn="l"/>
              </a:tabLst>
            </a:pPr>
            <a:r>
              <a:rPr sz="1992" b="1" dirty="0">
                <a:solidFill>
                  <a:srgbClr val="FF0000"/>
                </a:solidFill>
                <a:latin typeface="Calibri"/>
                <a:cs typeface="Calibri"/>
              </a:rPr>
              <a:t>Makine</a:t>
            </a:r>
            <a:r>
              <a:rPr sz="1992" b="1" spc="665" dirty="0">
                <a:solidFill>
                  <a:srgbClr val="FF0000"/>
                </a:solidFill>
                <a:latin typeface="Calibri"/>
                <a:cs typeface="Calibri"/>
              </a:rPr>
              <a:t> </a:t>
            </a:r>
            <a:r>
              <a:rPr sz="1992" b="1" dirty="0">
                <a:solidFill>
                  <a:srgbClr val="FF0000"/>
                </a:solidFill>
                <a:latin typeface="Calibri"/>
                <a:cs typeface="Calibri"/>
              </a:rPr>
              <a:t>öğrenmesi</a:t>
            </a:r>
            <a:r>
              <a:rPr sz="1992" dirty="0">
                <a:latin typeface="Calibri"/>
                <a:cs typeface="Calibri"/>
              </a:rPr>
              <a:t>nde</a:t>
            </a:r>
            <a:r>
              <a:rPr sz="1992" spc="124" dirty="0">
                <a:latin typeface="Calibri"/>
                <a:cs typeface="Calibri"/>
              </a:rPr>
              <a:t>  </a:t>
            </a:r>
            <a:r>
              <a:rPr sz="1992" b="1" dirty="0">
                <a:latin typeface="Calibri"/>
                <a:cs typeface="Calibri"/>
              </a:rPr>
              <a:t>algoritmalar</a:t>
            </a:r>
            <a:r>
              <a:rPr sz="1992" b="1" spc="124" dirty="0">
                <a:latin typeface="Calibri"/>
                <a:cs typeface="Calibri"/>
              </a:rPr>
              <a:t>  </a:t>
            </a:r>
            <a:r>
              <a:rPr sz="1992" b="1" dirty="0">
                <a:latin typeface="Calibri"/>
                <a:cs typeface="Calibri"/>
              </a:rPr>
              <a:t>tamamen</a:t>
            </a:r>
            <a:r>
              <a:rPr sz="1992" b="1" spc="131" dirty="0">
                <a:latin typeface="Calibri"/>
                <a:cs typeface="Calibri"/>
              </a:rPr>
              <a:t>  </a:t>
            </a:r>
            <a:r>
              <a:rPr sz="1992" b="1" dirty="0">
                <a:latin typeface="Calibri"/>
                <a:cs typeface="Calibri"/>
              </a:rPr>
              <a:t>veriden</a:t>
            </a:r>
            <a:r>
              <a:rPr sz="1992" b="1" spc="124" dirty="0">
                <a:latin typeface="Calibri"/>
                <a:cs typeface="Calibri"/>
              </a:rPr>
              <a:t>  </a:t>
            </a:r>
            <a:r>
              <a:rPr sz="1992" b="1" dirty="0">
                <a:latin typeface="Calibri"/>
                <a:cs typeface="Calibri"/>
              </a:rPr>
              <a:t>öğrenir</a:t>
            </a:r>
            <a:r>
              <a:rPr sz="1992" dirty="0">
                <a:latin typeface="Calibri"/>
                <a:cs typeface="Calibri"/>
              </a:rPr>
              <a:t>.</a:t>
            </a:r>
            <a:r>
              <a:rPr sz="1992" spc="124" dirty="0">
                <a:latin typeface="Calibri"/>
                <a:cs typeface="Calibri"/>
              </a:rPr>
              <a:t>  </a:t>
            </a:r>
            <a:r>
              <a:rPr sz="1992" dirty="0">
                <a:latin typeface="Calibri"/>
                <a:cs typeface="Calibri"/>
              </a:rPr>
              <a:t>Makine</a:t>
            </a:r>
            <a:r>
              <a:rPr sz="1992" spc="131" dirty="0">
                <a:latin typeface="Calibri"/>
                <a:cs typeface="Calibri"/>
              </a:rPr>
              <a:t>  </a:t>
            </a:r>
            <a:r>
              <a:rPr sz="1992" dirty="0">
                <a:latin typeface="Calibri"/>
                <a:cs typeface="Calibri"/>
              </a:rPr>
              <a:t>öğrenmesini</a:t>
            </a:r>
            <a:r>
              <a:rPr sz="1992" spc="124" dirty="0">
                <a:latin typeface="Calibri"/>
                <a:cs typeface="Calibri"/>
              </a:rPr>
              <a:t>  </a:t>
            </a:r>
            <a:r>
              <a:rPr sz="1992" dirty="0">
                <a:latin typeface="Calibri"/>
                <a:cs typeface="Calibri"/>
              </a:rPr>
              <a:t>hard-coded</a:t>
            </a:r>
            <a:r>
              <a:rPr sz="1992" spc="137" dirty="0">
                <a:latin typeface="Calibri"/>
                <a:cs typeface="Calibri"/>
              </a:rPr>
              <a:t>  </a:t>
            </a:r>
            <a:r>
              <a:rPr sz="1992" spc="-14" dirty="0">
                <a:latin typeface="Calibri"/>
                <a:cs typeface="Calibri"/>
              </a:rPr>
              <a:t>olarak 	</a:t>
            </a:r>
            <a:r>
              <a:rPr sz="1992" dirty="0">
                <a:latin typeface="Calibri"/>
                <a:cs typeface="Calibri"/>
              </a:rPr>
              <a:t>kodlanmış</a:t>
            </a:r>
            <a:r>
              <a:rPr sz="1992" spc="426" dirty="0">
                <a:latin typeface="Calibri"/>
                <a:cs typeface="Calibri"/>
              </a:rPr>
              <a:t>  </a:t>
            </a:r>
            <a:r>
              <a:rPr sz="1992" dirty="0">
                <a:latin typeface="Calibri"/>
                <a:cs typeface="Calibri"/>
              </a:rPr>
              <a:t>sembolik</a:t>
            </a:r>
            <a:r>
              <a:rPr sz="1992" spc="419" dirty="0">
                <a:latin typeface="Calibri"/>
                <a:cs typeface="Calibri"/>
              </a:rPr>
              <a:t>  </a:t>
            </a:r>
            <a:r>
              <a:rPr sz="1992" b="1" dirty="0">
                <a:latin typeface="Calibri"/>
                <a:cs typeface="Calibri"/>
              </a:rPr>
              <a:t>yapay</a:t>
            </a:r>
            <a:r>
              <a:rPr sz="1992" b="1" spc="426" dirty="0">
                <a:latin typeface="Calibri"/>
                <a:cs typeface="Calibri"/>
              </a:rPr>
              <a:t>  </a:t>
            </a:r>
            <a:r>
              <a:rPr sz="1992" b="1" dirty="0">
                <a:latin typeface="Calibri"/>
                <a:cs typeface="Calibri"/>
              </a:rPr>
              <a:t>zekâ</a:t>
            </a:r>
            <a:r>
              <a:rPr sz="1992" b="1" spc="412" dirty="0">
                <a:latin typeface="Calibri"/>
                <a:cs typeface="Calibri"/>
              </a:rPr>
              <a:t>  </a:t>
            </a:r>
            <a:r>
              <a:rPr sz="1992" b="1" dirty="0">
                <a:latin typeface="Calibri"/>
                <a:cs typeface="Calibri"/>
              </a:rPr>
              <a:t>algoritmalarından</a:t>
            </a:r>
            <a:r>
              <a:rPr sz="1992" b="1" spc="426" dirty="0">
                <a:latin typeface="Calibri"/>
                <a:cs typeface="Calibri"/>
              </a:rPr>
              <a:t>  </a:t>
            </a:r>
            <a:r>
              <a:rPr sz="1992" b="1" dirty="0">
                <a:latin typeface="Calibri"/>
                <a:cs typeface="Calibri"/>
              </a:rPr>
              <a:t>ayıran</a:t>
            </a:r>
            <a:r>
              <a:rPr sz="1992" b="1" spc="405" dirty="0">
                <a:latin typeface="Calibri"/>
                <a:cs typeface="Calibri"/>
              </a:rPr>
              <a:t>  </a:t>
            </a:r>
            <a:r>
              <a:rPr sz="1992" b="1" dirty="0">
                <a:latin typeface="Calibri"/>
                <a:cs typeface="Calibri"/>
              </a:rPr>
              <a:t>özellik</a:t>
            </a:r>
            <a:r>
              <a:rPr sz="1992" b="1" spc="433" dirty="0">
                <a:latin typeface="Calibri"/>
                <a:cs typeface="Calibri"/>
              </a:rPr>
              <a:t>  </a:t>
            </a:r>
            <a:r>
              <a:rPr sz="1992" dirty="0">
                <a:latin typeface="Calibri"/>
                <a:cs typeface="Calibri"/>
              </a:rPr>
              <a:t>algoritmanın</a:t>
            </a:r>
            <a:r>
              <a:rPr sz="1992" spc="426" dirty="0">
                <a:latin typeface="Calibri"/>
                <a:cs typeface="Calibri"/>
              </a:rPr>
              <a:t>  </a:t>
            </a:r>
            <a:r>
              <a:rPr sz="1992" dirty="0">
                <a:latin typeface="Calibri"/>
                <a:cs typeface="Calibri"/>
              </a:rPr>
              <a:t>tamamen</a:t>
            </a:r>
            <a:r>
              <a:rPr sz="1992" spc="426" dirty="0">
                <a:latin typeface="Calibri"/>
                <a:cs typeface="Calibri"/>
              </a:rPr>
              <a:t>  </a:t>
            </a:r>
            <a:r>
              <a:rPr sz="1992" spc="-14" dirty="0">
                <a:latin typeface="Calibri"/>
                <a:cs typeface="Calibri"/>
              </a:rPr>
              <a:t>veriden 	</a:t>
            </a:r>
            <a:r>
              <a:rPr sz="1992" dirty="0">
                <a:latin typeface="Calibri"/>
                <a:cs typeface="Calibri"/>
              </a:rPr>
              <a:t>öğrenmesidir.</a:t>
            </a:r>
            <a:r>
              <a:rPr sz="1992" spc="357" dirty="0">
                <a:latin typeface="Calibri"/>
                <a:cs typeface="Calibri"/>
              </a:rPr>
              <a:t> </a:t>
            </a:r>
            <a:r>
              <a:rPr sz="1992" dirty="0">
                <a:latin typeface="Calibri"/>
                <a:cs typeface="Calibri"/>
              </a:rPr>
              <a:t>Doğal</a:t>
            </a:r>
            <a:r>
              <a:rPr sz="1992" spc="371" dirty="0">
                <a:latin typeface="Calibri"/>
                <a:cs typeface="Calibri"/>
              </a:rPr>
              <a:t> </a:t>
            </a:r>
            <a:r>
              <a:rPr sz="1992" dirty="0">
                <a:latin typeface="Calibri"/>
                <a:cs typeface="Calibri"/>
              </a:rPr>
              <a:t>olarak</a:t>
            </a:r>
            <a:r>
              <a:rPr sz="1992" spc="357" dirty="0">
                <a:latin typeface="Calibri"/>
                <a:cs typeface="Calibri"/>
              </a:rPr>
              <a:t> </a:t>
            </a:r>
            <a:r>
              <a:rPr sz="1992" dirty="0">
                <a:latin typeface="Calibri"/>
                <a:cs typeface="Calibri"/>
              </a:rPr>
              <a:t>akla</a:t>
            </a:r>
            <a:r>
              <a:rPr sz="1992" spc="371" dirty="0">
                <a:latin typeface="Calibri"/>
                <a:cs typeface="Calibri"/>
              </a:rPr>
              <a:t> </a:t>
            </a:r>
            <a:r>
              <a:rPr sz="1992" dirty="0">
                <a:latin typeface="Calibri"/>
                <a:cs typeface="Calibri"/>
              </a:rPr>
              <a:t>makine</a:t>
            </a:r>
            <a:r>
              <a:rPr sz="1992" spc="371" dirty="0">
                <a:latin typeface="Calibri"/>
                <a:cs typeface="Calibri"/>
              </a:rPr>
              <a:t> </a:t>
            </a:r>
            <a:r>
              <a:rPr sz="1992" dirty="0">
                <a:latin typeface="Calibri"/>
                <a:cs typeface="Calibri"/>
              </a:rPr>
              <a:t>öğrenmesi</a:t>
            </a:r>
            <a:r>
              <a:rPr sz="1992" spc="371" dirty="0">
                <a:latin typeface="Calibri"/>
                <a:cs typeface="Calibri"/>
              </a:rPr>
              <a:t> </a:t>
            </a:r>
            <a:r>
              <a:rPr sz="1992" dirty="0">
                <a:latin typeface="Calibri"/>
                <a:cs typeface="Calibri"/>
              </a:rPr>
              <a:t>algoritmalarının</a:t>
            </a:r>
            <a:r>
              <a:rPr sz="1992" spc="357" dirty="0">
                <a:latin typeface="Calibri"/>
                <a:cs typeface="Calibri"/>
              </a:rPr>
              <a:t> </a:t>
            </a:r>
            <a:r>
              <a:rPr sz="1992" dirty="0">
                <a:latin typeface="Calibri"/>
                <a:cs typeface="Calibri"/>
              </a:rPr>
              <a:t>verilerden</a:t>
            </a:r>
            <a:r>
              <a:rPr sz="1992" spc="357" dirty="0">
                <a:latin typeface="Calibri"/>
                <a:cs typeface="Calibri"/>
              </a:rPr>
              <a:t> </a:t>
            </a:r>
            <a:r>
              <a:rPr sz="1992" dirty="0">
                <a:latin typeface="Calibri"/>
                <a:cs typeface="Calibri"/>
              </a:rPr>
              <a:t>öğrenmesinin</a:t>
            </a:r>
            <a:r>
              <a:rPr sz="1992" spc="349" dirty="0">
                <a:latin typeface="Calibri"/>
                <a:cs typeface="Calibri"/>
              </a:rPr>
              <a:t> </a:t>
            </a:r>
            <a:r>
              <a:rPr sz="1992" dirty="0">
                <a:latin typeface="Calibri"/>
                <a:cs typeface="Calibri"/>
              </a:rPr>
              <a:t>riskli</a:t>
            </a:r>
            <a:r>
              <a:rPr sz="1992" spc="371" dirty="0">
                <a:latin typeface="Calibri"/>
                <a:cs typeface="Calibri"/>
              </a:rPr>
              <a:t> </a:t>
            </a:r>
            <a:r>
              <a:rPr sz="1992" spc="-14" dirty="0">
                <a:latin typeface="Calibri"/>
                <a:cs typeface="Calibri"/>
              </a:rPr>
              <a:t>tarafları 	gelebilir.</a:t>
            </a:r>
            <a:endParaRPr sz="1992" dirty="0">
              <a:latin typeface="Calibri"/>
              <a:cs typeface="Calibri"/>
            </a:endParaRPr>
          </a:p>
          <a:p>
            <a:pPr marL="274774" marR="6978" indent="-258201" algn="just">
              <a:lnSpc>
                <a:spcPct val="81900"/>
              </a:lnSpc>
              <a:spcBef>
                <a:spcPts val="1126"/>
              </a:spcBef>
              <a:buFont typeface="Arial MT"/>
              <a:buChar char="•"/>
              <a:tabLst>
                <a:tab pos="276519" algn="l"/>
              </a:tabLst>
            </a:pPr>
            <a:r>
              <a:rPr sz="1992" b="1" dirty="0">
                <a:solidFill>
                  <a:srgbClr val="FF0000"/>
                </a:solidFill>
                <a:latin typeface="Calibri"/>
                <a:cs typeface="Calibri"/>
              </a:rPr>
              <a:t>Derin</a:t>
            </a:r>
            <a:r>
              <a:rPr sz="1992" b="1" spc="302" dirty="0">
                <a:solidFill>
                  <a:srgbClr val="FF0000"/>
                </a:solidFill>
                <a:latin typeface="Calibri"/>
                <a:cs typeface="Calibri"/>
              </a:rPr>
              <a:t>  </a:t>
            </a:r>
            <a:r>
              <a:rPr sz="1992" b="1" dirty="0">
                <a:solidFill>
                  <a:srgbClr val="FF0000"/>
                </a:solidFill>
                <a:latin typeface="Calibri"/>
                <a:cs typeface="Calibri"/>
              </a:rPr>
              <a:t>öğrenme</a:t>
            </a:r>
            <a:r>
              <a:rPr sz="1992" b="1" spc="309" dirty="0">
                <a:solidFill>
                  <a:srgbClr val="FF0000"/>
                </a:solidFill>
                <a:latin typeface="Calibri"/>
                <a:cs typeface="Calibri"/>
              </a:rPr>
              <a:t>  </a:t>
            </a:r>
            <a:r>
              <a:rPr sz="1992" dirty="0">
                <a:latin typeface="Calibri"/>
                <a:cs typeface="Calibri"/>
              </a:rPr>
              <a:t>modeli,</a:t>
            </a:r>
            <a:r>
              <a:rPr sz="1992" spc="309" dirty="0">
                <a:latin typeface="Calibri"/>
                <a:cs typeface="Calibri"/>
              </a:rPr>
              <a:t>  </a:t>
            </a:r>
            <a:r>
              <a:rPr sz="1992" b="1" dirty="0">
                <a:latin typeface="Calibri"/>
                <a:cs typeface="Calibri"/>
              </a:rPr>
              <a:t>verinin</a:t>
            </a:r>
            <a:r>
              <a:rPr sz="1992" b="1" spc="309" dirty="0">
                <a:latin typeface="Calibri"/>
                <a:cs typeface="Calibri"/>
              </a:rPr>
              <a:t>  </a:t>
            </a:r>
            <a:r>
              <a:rPr sz="1992" b="1" dirty="0">
                <a:latin typeface="Calibri"/>
                <a:cs typeface="Calibri"/>
              </a:rPr>
              <a:t>yapısına</a:t>
            </a:r>
            <a:r>
              <a:rPr sz="1992" b="1" spc="302" dirty="0">
                <a:latin typeface="Calibri"/>
                <a:cs typeface="Calibri"/>
              </a:rPr>
              <a:t>  </a:t>
            </a:r>
            <a:r>
              <a:rPr sz="1992" b="1" dirty="0">
                <a:latin typeface="Calibri"/>
                <a:cs typeface="Calibri"/>
              </a:rPr>
              <a:t>göre</a:t>
            </a:r>
            <a:r>
              <a:rPr sz="1992" b="1" spc="295" dirty="0">
                <a:latin typeface="Calibri"/>
                <a:cs typeface="Calibri"/>
              </a:rPr>
              <a:t>  </a:t>
            </a:r>
            <a:r>
              <a:rPr sz="1992" b="1" dirty="0">
                <a:latin typeface="Calibri"/>
                <a:cs typeface="Calibri"/>
              </a:rPr>
              <a:t>hangi</a:t>
            </a:r>
            <a:r>
              <a:rPr sz="1992" b="1" spc="302" dirty="0">
                <a:latin typeface="Calibri"/>
                <a:cs typeface="Calibri"/>
              </a:rPr>
              <a:t>  </a:t>
            </a:r>
            <a:r>
              <a:rPr sz="1992" b="1" dirty="0">
                <a:latin typeface="Calibri"/>
                <a:cs typeface="Calibri"/>
              </a:rPr>
              <a:t>parametrelere</a:t>
            </a:r>
            <a:r>
              <a:rPr sz="1992" b="1" spc="302" dirty="0">
                <a:latin typeface="Calibri"/>
                <a:cs typeface="Calibri"/>
              </a:rPr>
              <a:t>  </a:t>
            </a:r>
            <a:r>
              <a:rPr sz="1992" b="1" dirty="0">
                <a:latin typeface="Calibri"/>
                <a:cs typeface="Calibri"/>
              </a:rPr>
              <a:t>ne</a:t>
            </a:r>
            <a:r>
              <a:rPr sz="1992" b="1" spc="302" dirty="0">
                <a:latin typeface="Calibri"/>
                <a:cs typeface="Calibri"/>
              </a:rPr>
              <a:t>  </a:t>
            </a:r>
            <a:r>
              <a:rPr sz="1992" b="1" dirty="0">
                <a:latin typeface="Calibri"/>
                <a:cs typeface="Calibri"/>
              </a:rPr>
              <a:t>ağırlık</a:t>
            </a:r>
            <a:r>
              <a:rPr sz="1992" b="1" spc="302" dirty="0">
                <a:latin typeface="Calibri"/>
                <a:cs typeface="Calibri"/>
              </a:rPr>
              <a:t>  </a:t>
            </a:r>
            <a:r>
              <a:rPr sz="1992" b="1" dirty="0">
                <a:latin typeface="Calibri"/>
                <a:cs typeface="Calibri"/>
              </a:rPr>
              <a:t>verileceğini</a:t>
            </a:r>
            <a:r>
              <a:rPr sz="1992" b="1" spc="302" dirty="0">
                <a:latin typeface="Calibri"/>
                <a:cs typeface="Calibri"/>
              </a:rPr>
              <a:t>  </a:t>
            </a:r>
            <a:r>
              <a:rPr sz="1992" b="1" spc="-14" dirty="0">
                <a:latin typeface="Calibri"/>
                <a:cs typeface="Calibri"/>
              </a:rPr>
              <a:t>kendisi 	</a:t>
            </a:r>
            <a:r>
              <a:rPr sz="1992" b="1" dirty="0">
                <a:latin typeface="Calibri"/>
                <a:cs typeface="Calibri"/>
              </a:rPr>
              <a:t>keşfetmektedir.</a:t>
            </a:r>
            <a:r>
              <a:rPr sz="1992" b="1" spc="364" dirty="0">
                <a:latin typeface="Calibri"/>
                <a:cs typeface="Calibri"/>
              </a:rPr>
              <a:t> </a:t>
            </a:r>
            <a:r>
              <a:rPr sz="1992" dirty="0">
                <a:latin typeface="Calibri"/>
                <a:cs typeface="Calibri"/>
              </a:rPr>
              <a:t>Derin</a:t>
            </a:r>
            <a:r>
              <a:rPr sz="1992" spc="385" dirty="0">
                <a:latin typeface="Calibri"/>
                <a:cs typeface="Calibri"/>
              </a:rPr>
              <a:t> </a:t>
            </a:r>
            <a:r>
              <a:rPr sz="1992" dirty="0">
                <a:latin typeface="Calibri"/>
                <a:cs typeface="Calibri"/>
              </a:rPr>
              <a:t>öğrenme</a:t>
            </a:r>
            <a:r>
              <a:rPr sz="1992" spc="378" dirty="0">
                <a:latin typeface="Calibri"/>
                <a:cs typeface="Calibri"/>
              </a:rPr>
              <a:t> </a:t>
            </a:r>
            <a:r>
              <a:rPr sz="1992" dirty="0">
                <a:latin typeface="Calibri"/>
                <a:cs typeface="Calibri"/>
              </a:rPr>
              <a:t>algoritması</a:t>
            </a:r>
            <a:r>
              <a:rPr sz="1992" spc="349" dirty="0">
                <a:latin typeface="Calibri"/>
                <a:cs typeface="Calibri"/>
              </a:rPr>
              <a:t> </a:t>
            </a:r>
            <a:r>
              <a:rPr sz="1992" dirty="0">
                <a:latin typeface="Calibri"/>
                <a:cs typeface="Calibri"/>
              </a:rPr>
              <a:t>da</a:t>
            </a:r>
            <a:r>
              <a:rPr sz="1992" spc="378" dirty="0">
                <a:latin typeface="Calibri"/>
                <a:cs typeface="Calibri"/>
              </a:rPr>
              <a:t> </a:t>
            </a:r>
            <a:r>
              <a:rPr sz="1992" b="1" dirty="0">
                <a:latin typeface="Calibri"/>
                <a:cs typeface="Calibri"/>
              </a:rPr>
              <a:t>veriye</a:t>
            </a:r>
            <a:r>
              <a:rPr sz="1992" b="1" spc="357" dirty="0">
                <a:latin typeface="Calibri"/>
                <a:cs typeface="Calibri"/>
              </a:rPr>
              <a:t> </a:t>
            </a:r>
            <a:r>
              <a:rPr sz="1992" b="1" dirty="0">
                <a:latin typeface="Calibri"/>
                <a:cs typeface="Calibri"/>
              </a:rPr>
              <a:t>dayalı</a:t>
            </a:r>
            <a:r>
              <a:rPr sz="1992" b="1" spc="364" dirty="0">
                <a:latin typeface="Calibri"/>
                <a:cs typeface="Calibri"/>
              </a:rPr>
              <a:t> </a:t>
            </a:r>
            <a:r>
              <a:rPr sz="1992" b="1" dirty="0">
                <a:latin typeface="Calibri"/>
                <a:cs typeface="Calibri"/>
              </a:rPr>
              <a:t>öğrenme</a:t>
            </a:r>
            <a:r>
              <a:rPr sz="1992" b="1" spc="364" dirty="0">
                <a:latin typeface="Calibri"/>
                <a:cs typeface="Calibri"/>
              </a:rPr>
              <a:t> </a:t>
            </a:r>
            <a:r>
              <a:rPr sz="1992" dirty="0">
                <a:latin typeface="Calibri"/>
                <a:cs typeface="Calibri"/>
              </a:rPr>
              <a:t>gerçekleştirmekle</a:t>
            </a:r>
            <a:r>
              <a:rPr sz="1992" spc="378" dirty="0">
                <a:latin typeface="Calibri"/>
                <a:cs typeface="Calibri"/>
              </a:rPr>
              <a:t> </a:t>
            </a:r>
            <a:r>
              <a:rPr sz="1992" dirty="0">
                <a:latin typeface="Calibri"/>
                <a:cs typeface="Calibri"/>
              </a:rPr>
              <a:t>birlikte,</a:t>
            </a:r>
            <a:r>
              <a:rPr sz="1992" spc="371" dirty="0">
                <a:latin typeface="Calibri"/>
                <a:cs typeface="Calibri"/>
              </a:rPr>
              <a:t> </a:t>
            </a:r>
            <a:r>
              <a:rPr sz="1992" b="1" spc="-14" dirty="0">
                <a:latin typeface="Calibri"/>
                <a:cs typeface="Calibri"/>
              </a:rPr>
              <a:t>öğrenme 	</a:t>
            </a:r>
            <a:r>
              <a:rPr sz="1992" b="1" dirty="0">
                <a:latin typeface="Calibri"/>
                <a:cs typeface="Calibri"/>
              </a:rPr>
              <a:t>süreci</a:t>
            </a:r>
            <a:r>
              <a:rPr sz="1992" b="1" spc="124" dirty="0">
                <a:latin typeface="Calibri"/>
                <a:cs typeface="Calibri"/>
              </a:rPr>
              <a:t> </a:t>
            </a:r>
            <a:r>
              <a:rPr sz="1992" dirty="0">
                <a:latin typeface="Calibri"/>
                <a:cs typeface="Calibri"/>
              </a:rPr>
              <a:t>standart</a:t>
            </a:r>
            <a:r>
              <a:rPr sz="1992" spc="137" dirty="0">
                <a:latin typeface="Calibri"/>
                <a:cs typeface="Calibri"/>
              </a:rPr>
              <a:t> </a:t>
            </a:r>
            <a:r>
              <a:rPr sz="1992" dirty="0">
                <a:latin typeface="Calibri"/>
                <a:cs typeface="Calibri"/>
              </a:rPr>
              <a:t>makine</a:t>
            </a:r>
            <a:r>
              <a:rPr sz="1992" spc="157" dirty="0">
                <a:latin typeface="Calibri"/>
                <a:cs typeface="Calibri"/>
              </a:rPr>
              <a:t> </a:t>
            </a:r>
            <a:r>
              <a:rPr sz="1992" dirty="0">
                <a:latin typeface="Calibri"/>
                <a:cs typeface="Calibri"/>
              </a:rPr>
              <a:t>öğrenmesi</a:t>
            </a:r>
            <a:r>
              <a:rPr sz="1992" spc="124" dirty="0">
                <a:latin typeface="Calibri"/>
                <a:cs typeface="Calibri"/>
              </a:rPr>
              <a:t> </a:t>
            </a:r>
            <a:r>
              <a:rPr sz="1992" dirty="0">
                <a:latin typeface="Calibri"/>
                <a:cs typeface="Calibri"/>
              </a:rPr>
              <a:t>algoritmalarında</a:t>
            </a:r>
            <a:r>
              <a:rPr sz="1992" spc="131" dirty="0">
                <a:latin typeface="Calibri"/>
                <a:cs typeface="Calibri"/>
              </a:rPr>
              <a:t> </a:t>
            </a:r>
            <a:r>
              <a:rPr sz="1992" dirty="0">
                <a:latin typeface="Calibri"/>
                <a:cs typeface="Calibri"/>
              </a:rPr>
              <a:t>olduğu</a:t>
            </a:r>
            <a:r>
              <a:rPr sz="1992" spc="165" dirty="0">
                <a:latin typeface="Calibri"/>
                <a:cs typeface="Calibri"/>
              </a:rPr>
              <a:t> </a:t>
            </a:r>
            <a:r>
              <a:rPr sz="1992" dirty="0">
                <a:latin typeface="Calibri"/>
                <a:cs typeface="Calibri"/>
              </a:rPr>
              <a:t>gibi</a:t>
            </a:r>
            <a:r>
              <a:rPr sz="1992" spc="124" dirty="0">
                <a:latin typeface="Calibri"/>
                <a:cs typeface="Calibri"/>
              </a:rPr>
              <a:t> </a:t>
            </a:r>
            <a:r>
              <a:rPr sz="1992" dirty="0">
                <a:latin typeface="Calibri"/>
                <a:cs typeface="Calibri"/>
              </a:rPr>
              <a:t>tek</a:t>
            </a:r>
            <a:r>
              <a:rPr sz="1992" spc="137" dirty="0">
                <a:latin typeface="Calibri"/>
                <a:cs typeface="Calibri"/>
              </a:rPr>
              <a:t> </a:t>
            </a:r>
            <a:r>
              <a:rPr sz="1992" dirty="0">
                <a:latin typeface="Calibri"/>
                <a:cs typeface="Calibri"/>
              </a:rPr>
              <a:t>bir</a:t>
            </a:r>
            <a:r>
              <a:rPr sz="1992" spc="131" dirty="0">
                <a:latin typeface="Calibri"/>
                <a:cs typeface="Calibri"/>
              </a:rPr>
              <a:t> </a:t>
            </a:r>
            <a:r>
              <a:rPr sz="1992" dirty="0">
                <a:latin typeface="Calibri"/>
                <a:cs typeface="Calibri"/>
              </a:rPr>
              <a:t>matematiksel</a:t>
            </a:r>
            <a:r>
              <a:rPr sz="1992" spc="151" dirty="0">
                <a:latin typeface="Calibri"/>
                <a:cs typeface="Calibri"/>
              </a:rPr>
              <a:t> </a:t>
            </a:r>
            <a:r>
              <a:rPr sz="1992" dirty="0">
                <a:latin typeface="Calibri"/>
                <a:cs typeface="Calibri"/>
              </a:rPr>
              <a:t>modele</a:t>
            </a:r>
            <a:r>
              <a:rPr sz="1992" spc="157" dirty="0">
                <a:latin typeface="Calibri"/>
                <a:cs typeface="Calibri"/>
              </a:rPr>
              <a:t> </a:t>
            </a:r>
            <a:r>
              <a:rPr sz="1992" dirty="0">
                <a:latin typeface="Calibri"/>
                <a:cs typeface="Calibri"/>
              </a:rPr>
              <a:t>değil</a:t>
            </a:r>
            <a:r>
              <a:rPr sz="1992" spc="157" dirty="0">
                <a:latin typeface="Calibri"/>
                <a:cs typeface="Calibri"/>
              </a:rPr>
              <a:t> </a:t>
            </a:r>
            <a:r>
              <a:rPr sz="1992" b="1" dirty="0">
                <a:latin typeface="Calibri"/>
                <a:cs typeface="Calibri"/>
              </a:rPr>
              <a:t>sinirsel</a:t>
            </a:r>
            <a:r>
              <a:rPr sz="1992" b="1" spc="144" dirty="0">
                <a:latin typeface="Calibri"/>
                <a:cs typeface="Calibri"/>
              </a:rPr>
              <a:t> </a:t>
            </a:r>
            <a:r>
              <a:rPr sz="1992" b="1" spc="-34" dirty="0">
                <a:latin typeface="Calibri"/>
                <a:cs typeface="Calibri"/>
              </a:rPr>
              <a:t>ağ 	</a:t>
            </a:r>
            <a:r>
              <a:rPr sz="1992" b="1" dirty="0">
                <a:latin typeface="Calibri"/>
                <a:cs typeface="Calibri"/>
              </a:rPr>
              <a:t>(neural</a:t>
            </a:r>
            <a:r>
              <a:rPr sz="1992" b="1" spc="234" dirty="0">
                <a:latin typeface="Calibri"/>
                <a:cs typeface="Calibri"/>
              </a:rPr>
              <a:t>  </a:t>
            </a:r>
            <a:r>
              <a:rPr sz="1992" b="1" dirty="0">
                <a:latin typeface="Calibri"/>
                <a:cs typeface="Calibri"/>
              </a:rPr>
              <a:t>network)</a:t>
            </a:r>
            <a:r>
              <a:rPr sz="1992" b="1" spc="227" dirty="0">
                <a:latin typeface="Calibri"/>
                <a:cs typeface="Calibri"/>
              </a:rPr>
              <a:t>  </a:t>
            </a:r>
            <a:r>
              <a:rPr sz="1992" dirty="0">
                <a:latin typeface="Calibri"/>
                <a:cs typeface="Calibri"/>
              </a:rPr>
              <a:t>olarak</a:t>
            </a:r>
            <a:r>
              <a:rPr sz="1992" spc="240" dirty="0">
                <a:latin typeface="Calibri"/>
                <a:cs typeface="Calibri"/>
              </a:rPr>
              <a:t>  </a:t>
            </a:r>
            <a:r>
              <a:rPr sz="1992" dirty="0">
                <a:latin typeface="Calibri"/>
                <a:cs typeface="Calibri"/>
              </a:rPr>
              <a:t>ifade</a:t>
            </a:r>
            <a:r>
              <a:rPr sz="1992" spc="240" dirty="0">
                <a:latin typeface="Calibri"/>
                <a:cs typeface="Calibri"/>
              </a:rPr>
              <a:t>  </a:t>
            </a:r>
            <a:r>
              <a:rPr sz="1992" dirty="0">
                <a:latin typeface="Calibri"/>
                <a:cs typeface="Calibri"/>
              </a:rPr>
              <a:t>edilen</a:t>
            </a:r>
            <a:r>
              <a:rPr sz="1992" spc="234" dirty="0">
                <a:latin typeface="Calibri"/>
                <a:cs typeface="Calibri"/>
              </a:rPr>
              <a:t>  </a:t>
            </a:r>
            <a:r>
              <a:rPr sz="1992" dirty="0">
                <a:latin typeface="Calibri"/>
                <a:cs typeface="Calibri"/>
              </a:rPr>
              <a:t>ağ</a:t>
            </a:r>
            <a:r>
              <a:rPr sz="1992" spc="240" dirty="0">
                <a:latin typeface="Calibri"/>
                <a:cs typeface="Calibri"/>
              </a:rPr>
              <a:t>  </a:t>
            </a:r>
            <a:r>
              <a:rPr sz="1992" dirty="0">
                <a:latin typeface="Calibri"/>
                <a:cs typeface="Calibri"/>
              </a:rPr>
              <a:t>diyagramlarına</a:t>
            </a:r>
            <a:r>
              <a:rPr sz="1992" spc="240" dirty="0">
                <a:latin typeface="Calibri"/>
                <a:cs typeface="Calibri"/>
              </a:rPr>
              <a:t>  </a:t>
            </a:r>
            <a:r>
              <a:rPr sz="1992" dirty="0">
                <a:latin typeface="Calibri"/>
                <a:cs typeface="Calibri"/>
              </a:rPr>
              <a:t>benzeyen</a:t>
            </a:r>
            <a:r>
              <a:rPr sz="1992" spc="247" dirty="0">
                <a:latin typeface="Calibri"/>
                <a:cs typeface="Calibri"/>
              </a:rPr>
              <a:t>  </a:t>
            </a:r>
            <a:r>
              <a:rPr sz="1992" dirty="0">
                <a:latin typeface="Calibri"/>
                <a:cs typeface="Calibri"/>
              </a:rPr>
              <a:t>yapıda</a:t>
            </a:r>
            <a:r>
              <a:rPr sz="1992" spc="234" dirty="0">
                <a:latin typeface="Calibri"/>
                <a:cs typeface="Calibri"/>
              </a:rPr>
              <a:t>  </a:t>
            </a:r>
            <a:r>
              <a:rPr sz="1992" dirty="0">
                <a:latin typeface="Calibri"/>
                <a:cs typeface="Calibri"/>
              </a:rPr>
              <a:t>geliştirilen</a:t>
            </a:r>
            <a:r>
              <a:rPr sz="1992" spc="234" dirty="0">
                <a:latin typeface="Calibri"/>
                <a:cs typeface="Calibri"/>
              </a:rPr>
              <a:t>  </a:t>
            </a:r>
            <a:r>
              <a:rPr sz="1992" spc="-14" dirty="0">
                <a:latin typeface="Calibri"/>
                <a:cs typeface="Calibri"/>
              </a:rPr>
              <a:t>hesaplamalarla 	çalışmaktadır.</a:t>
            </a:r>
            <a:endParaRPr sz="1992" dirty="0">
              <a:latin typeface="Calibri"/>
              <a:cs typeface="Calibri"/>
            </a:endParaRPr>
          </a:p>
          <a:p>
            <a:pPr marL="274774" marR="6978" indent="-258201" algn="just">
              <a:lnSpc>
                <a:spcPts val="1964"/>
              </a:lnSpc>
              <a:spcBef>
                <a:spcPts val="1125"/>
              </a:spcBef>
              <a:buFont typeface="Arial MT"/>
              <a:buChar char="•"/>
              <a:tabLst>
                <a:tab pos="276519" algn="l"/>
              </a:tabLst>
            </a:pPr>
            <a:r>
              <a:rPr sz="1992" dirty="0">
                <a:latin typeface="Calibri"/>
                <a:cs typeface="Calibri"/>
              </a:rPr>
              <a:t>Her</a:t>
            </a:r>
            <a:r>
              <a:rPr sz="1992" spc="405" dirty="0">
                <a:latin typeface="Calibri"/>
                <a:cs typeface="Calibri"/>
              </a:rPr>
              <a:t>  </a:t>
            </a:r>
            <a:r>
              <a:rPr sz="1992" dirty="0">
                <a:latin typeface="Calibri"/>
                <a:cs typeface="Calibri"/>
              </a:rPr>
              <a:t>derin</a:t>
            </a:r>
            <a:r>
              <a:rPr sz="1992" spc="405" dirty="0">
                <a:latin typeface="Calibri"/>
                <a:cs typeface="Calibri"/>
              </a:rPr>
              <a:t>  </a:t>
            </a:r>
            <a:r>
              <a:rPr sz="1992" dirty="0">
                <a:latin typeface="Calibri"/>
                <a:cs typeface="Calibri"/>
              </a:rPr>
              <a:t>öğrenme</a:t>
            </a:r>
            <a:r>
              <a:rPr sz="1992" spc="419" dirty="0">
                <a:latin typeface="Calibri"/>
                <a:cs typeface="Calibri"/>
              </a:rPr>
              <a:t>  </a:t>
            </a:r>
            <a:r>
              <a:rPr sz="1992" dirty="0">
                <a:latin typeface="Calibri"/>
                <a:cs typeface="Calibri"/>
              </a:rPr>
              <a:t>algoritması</a:t>
            </a:r>
            <a:r>
              <a:rPr sz="1992" spc="405" dirty="0">
                <a:latin typeface="Calibri"/>
                <a:cs typeface="Calibri"/>
              </a:rPr>
              <a:t>  </a:t>
            </a:r>
            <a:r>
              <a:rPr sz="1992" dirty="0">
                <a:latin typeface="Calibri"/>
                <a:cs typeface="Calibri"/>
              </a:rPr>
              <a:t>bir</a:t>
            </a:r>
            <a:r>
              <a:rPr sz="1992" spc="405" dirty="0">
                <a:latin typeface="Calibri"/>
                <a:cs typeface="Calibri"/>
              </a:rPr>
              <a:t>  </a:t>
            </a:r>
            <a:r>
              <a:rPr sz="1992" dirty="0">
                <a:latin typeface="Calibri"/>
                <a:cs typeface="Calibri"/>
              </a:rPr>
              <a:t>makine</a:t>
            </a:r>
            <a:r>
              <a:rPr sz="1992" spc="419" dirty="0">
                <a:latin typeface="Calibri"/>
                <a:cs typeface="Calibri"/>
              </a:rPr>
              <a:t>  </a:t>
            </a:r>
            <a:r>
              <a:rPr sz="1992" dirty="0">
                <a:latin typeface="Calibri"/>
                <a:cs typeface="Calibri"/>
              </a:rPr>
              <a:t>öğrenmesi</a:t>
            </a:r>
            <a:r>
              <a:rPr sz="1992" spc="398" dirty="0">
                <a:latin typeface="Calibri"/>
                <a:cs typeface="Calibri"/>
              </a:rPr>
              <a:t>  </a:t>
            </a:r>
            <a:r>
              <a:rPr sz="1992" dirty="0">
                <a:latin typeface="Calibri"/>
                <a:cs typeface="Calibri"/>
              </a:rPr>
              <a:t>algoritmasıdır</a:t>
            </a:r>
            <a:r>
              <a:rPr sz="1992" spc="433" dirty="0">
                <a:latin typeface="Calibri"/>
                <a:cs typeface="Calibri"/>
              </a:rPr>
              <a:t>  </a:t>
            </a:r>
            <a:r>
              <a:rPr sz="1992" dirty="0">
                <a:latin typeface="Calibri"/>
                <a:cs typeface="Calibri"/>
              </a:rPr>
              <a:t>çünkü</a:t>
            </a:r>
            <a:r>
              <a:rPr sz="1992" spc="412" dirty="0">
                <a:latin typeface="Calibri"/>
                <a:cs typeface="Calibri"/>
              </a:rPr>
              <a:t>  </a:t>
            </a:r>
            <a:r>
              <a:rPr sz="1992" b="1" dirty="0">
                <a:latin typeface="Calibri"/>
                <a:cs typeface="Calibri"/>
              </a:rPr>
              <a:t>verilerden</a:t>
            </a:r>
            <a:r>
              <a:rPr sz="1992" b="1" spc="405" dirty="0">
                <a:latin typeface="Calibri"/>
                <a:cs typeface="Calibri"/>
              </a:rPr>
              <a:t>  </a:t>
            </a:r>
            <a:r>
              <a:rPr sz="1992" b="1" spc="-14" dirty="0">
                <a:latin typeface="Calibri"/>
                <a:cs typeface="Calibri"/>
              </a:rPr>
              <a:t>öğrenme 	</a:t>
            </a:r>
            <a:r>
              <a:rPr sz="1992" dirty="0">
                <a:latin typeface="Calibri"/>
                <a:cs typeface="Calibri"/>
              </a:rPr>
              <a:t>gerçekleştirmektedir.</a:t>
            </a:r>
            <a:r>
              <a:rPr sz="1992" spc="295" dirty="0">
                <a:latin typeface="Calibri"/>
                <a:cs typeface="Calibri"/>
              </a:rPr>
              <a:t> </a:t>
            </a:r>
            <a:r>
              <a:rPr sz="1992" dirty="0">
                <a:latin typeface="Calibri"/>
                <a:cs typeface="Calibri"/>
              </a:rPr>
              <a:t>Ancak</a:t>
            </a:r>
            <a:r>
              <a:rPr sz="1992" spc="288" dirty="0">
                <a:latin typeface="Calibri"/>
                <a:cs typeface="Calibri"/>
              </a:rPr>
              <a:t> </a:t>
            </a:r>
            <a:r>
              <a:rPr sz="1992" dirty="0">
                <a:latin typeface="Calibri"/>
                <a:cs typeface="Calibri"/>
              </a:rPr>
              <a:t>her</a:t>
            </a:r>
            <a:r>
              <a:rPr sz="1992" spc="280" dirty="0">
                <a:latin typeface="Calibri"/>
                <a:cs typeface="Calibri"/>
              </a:rPr>
              <a:t> </a:t>
            </a:r>
            <a:r>
              <a:rPr sz="1992" dirty="0">
                <a:latin typeface="Calibri"/>
                <a:cs typeface="Calibri"/>
              </a:rPr>
              <a:t>makine</a:t>
            </a:r>
            <a:r>
              <a:rPr sz="1992" spc="330" dirty="0">
                <a:latin typeface="Calibri"/>
                <a:cs typeface="Calibri"/>
              </a:rPr>
              <a:t> </a:t>
            </a:r>
            <a:r>
              <a:rPr sz="1992" dirty="0">
                <a:latin typeface="Calibri"/>
                <a:cs typeface="Calibri"/>
              </a:rPr>
              <a:t>öğrenmesi</a:t>
            </a:r>
            <a:r>
              <a:rPr sz="1992" spc="280" dirty="0">
                <a:latin typeface="Calibri"/>
                <a:cs typeface="Calibri"/>
              </a:rPr>
              <a:t> </a:t>
            </a:r>
            <a:r>
              <a:rPr sz="1992" dirty="0">
                <a:latin typeface="Calibri"/>
                <a:cs typeface="Calibri"/>
              </a:rPr>
              <a:t>algoritması</a:t>
            </a:r>
            <a:r>
              <a:rPr sz="1992" spc="302" dirty="0">
                <a:latin typeface="Calibri"/>
                <a:cs typeface="Calibri"/>
              </a:rPr>
              <a:t> </a:t>
            </a:r>
            <a:r>
              <a:rPr sz="1992" dirty="0">
                <a:latin typeface="Calibri"/>
                <a:cs typeface="Calibri"/>
              </a:rPr>
              <a:t>derin</a:t>
            </a:r>
            <a:r>
              <a:rPr sz="1992" spc="309" dirty="0">
                <a:latin typeface="Calibri"/>
                <a:cs typeface="Calibri"/>
              </a:rPr>
              <a:t> </a:t>
            </a:r>
            <a:r>
              <a:rPr sz="1992" dirty="0">
                <a:latin typeface="Calibri"/>
                <a:cs typeface="Calibri"/>
              </a:rPr>
              <a:t>öğrenme</a:t>
            </a:r>
            <a:r>
              <a:rPr sz="1992" spc="309" dirty="0">
                <a:latin typeface="Calibri"/>
                <a:cs typeface="Calibri"/>
              </a:rPr>
              <a:t> </a:t>
            </a:r>
            <a:r>
              <a:rPr sz="1992" dirty="0">
                <a:latin typeface="Calibri"/>
                <a:cs typeface="Calibri"/>
              </a:rPr>
              <a:t>algoritması</a:t>
            </a:r>
            <a:r>
              <a:rPr sz="1992" spc="302" dirty="0">
                <a:latin typeface="Calibri"/>
                <a:cs typeface="Calibri"/>
              </a:rPr>
              <a:t> </a:t>
            </a:r>
            <a:r>
              <a:rPr sz="1992" dirty="0">
                <a:latin typeface="Calibri"/>
                <a:cs typeface="Calibri"/>
              </a:rPr>
              <a:t>değildir;</a:t>
            </a:r>
            <a:r>
              <a:rPr sz="1992" spc="302" dirty="0">
                <a:latin typeface="Calibri"/>
                <a:cs typeface="Calibri"/>
              </a:rPr>
              <a:t> </a:t>
            </a:r>
            <a:r>
              <a:rPr sz="1992" spc="-14" dirty="0">
                <a:latin typeface="Calibri"/>
                <a:cs typeface="Calibri"/>
              </a:rPr>
              <a:t>nitekim 	</a:t>
            </a:r>
            <a:r>
              <a:rPr sz="1992" dirty="0">
                <a:latin typeface="Calibri"/>
                <a:cs typeface="Calibri"/>
              </a:rPr>
              <a:t>derin</a:t>
            </a:r>
            <a:r>
              <a:rPr sz="1992" spc="137" dirty="0">
                <a:latin typeface="Calibri"/>
                <a:cs typeface="Calibri"/>
              </a:rPr>
              <a:t> </a:t>
            </a:r>
            <a:r>
              <a:rPr sz="1992" dirty="0">
                <a:latin typeface="Calibri"/>
                <a:cs typeface="Calibri"/>
              </a:rPr>
              <a:t>öğrenme,</a:t>
            </a:r>
            <a:r>
              <a:rPr sz="1992" spc="165" dirty="0">
                <a:latin typeface="Calibri"/>
                <a:cs typeface="Calibri"/>
              </a:rPr>
              <a:t> </a:t>
            </a:r>
            <a:r>
              <a:rPr sz="1992" b="1" dirty="0">
                <a:latin typeface="Calibri"/>
                <a:cs typeface="Calibri"/>
              </a:rPr>
              <a:t>makine</a:t>
            </a:r>
            <a:r>
              <a:rPr sz="1992" b="1" spc="110" dirty="0">
                <a:latin typeface="Calibri"/>
                <a:cs typeface="Calibri"/>
              </a:rPr>
              <a:t> </a:t>
            </a:r>
            <a:r>
              <a:rPr sz="1992" b="1" dirty="0">
                <a:latin typeface="Calibri"/>
                <a:cs typeface="Calibri"/>
              </a:rPr>
              <a:t>öğrenmesinin</a:t>
            </a:r>
            <a:r>
              <a:rPr sz="1992" b="1" spc="55" dirty="0">
                <a:latin typeface="Calibri"/>
                <a:cs typeface="Calibri"/>
              </a:rPr>
              <a:t> </a:t>
            </a:r>
            <a:r>
              <a:rPr sz="1992" b="1" dirty="0">
                <a:latin typeface="Calibri"/>
                <a:cs typeface="Calibri"/>
              </a:rPr>
              <a:t>spesifik</a:t>
            </a:r>
            <a:r>
              <a:rPr sz="1992" b="1" spc="144" dirty="0">
                <a:latin typeface="Calibri"/>
                <a:cs typeface="Calibri"/>
              </a:rPr>
              <a:t> </a:t>
            </a:r>
            <a:r>
              <a:rPr sz="1992" b="1" dirty="0">
                <a:latin typeface="Calibri"/>
                <a:cs typeface="Calibri"/>
              </a:rPr>
              <a:t>bir</a:t>
            </a:r>
            <a:r>
              <a:rPr sz="1992" b="1" spc="137" dirty="0">
                <a:latin typeface="Calibri"/>
                <a:cs typeface="Calibri"/>
              </a:rPr>
              <a:t> </a:t>
            </a:r>
            <a:r>
              <a:rPr sz="1992" b="1" spc="-14" dirty="0">
                <a:latin typeface="Calibri"/>
                <a:cs typeface="Calibri"/>
              </a:rPr>
              <a:t>türüdür</a:t>
            </a:r>
            <a:r>
              <a:rPr sz="1992" spc="-14" dirty="0">
                <a:latin typeface="Calibri"/>
                <a:cs typeface="Calibri"/>
              </a:rPr>
              <a:t>.</a:t>
            </a:r>
            <a:endParaRPr sz="1992" dirty="0">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7701" y="364158"/>
            <a:ext cx="11563531" cy="715180"/>
          </a:xfrm>
          <a:prstGeom prst="rect">
            <a:avLst/>
          </a:prstGeom>
        </p:spPr>
        <p:txBody>
          <a:bodyPr vert="horz" wrap="square" lIns="0" tIns="17446" rIns="0" bIns="0" rtlCol="0">
            <a:spAutoFit/>
          </a:bodyPr>
          <a:lstStyle/>
          <a:p>
            <a:pPr marL="17446">
              <a:spcBef>
                <a:spcPts val="137"/>
              </a:spcBef>
            </a:pPr>
            <a:r>
              <a:rPr sz="4533" dirty="0"/>
              <a:t>Makine</a:t>
            </a:r>
            <a:r>
              <a:rPr sz="4533" spc="-144" dirty="0"/>
              <a:t> </a:t>
            </a:r>
            <a:r>
              <a:rPr sz="4533" spc="-14" dirty="0"/>
              <a:t>Öğrenmesinin</a:t>
            </a:r>
            <a:r>
              <a:rPr sz="4533" spc="-151" dirty="0"/>
              <a:t> </a:t>
            </a:r>
            <a:r>
              <a:rPr sz="4533" spc="-41" dirty="0"/>
              <a:t>Yapay</a:t>
            </a:r>
            <a:r>
              <a:rPr sz="4533" spc="-137" dirty="0"/>
              <a:t> </a:t>
            </a:r>
            <a:r>
              <a:rPr sz="4533" dirty="0"/>
              <a:t>Zeka</a:t>
            </a:r>
            <a:r>
              <a:rPr sz="4533" spc="-137" dirty="0"/>
              <a:t> </a:t>
            </a:r>
            <a:r>
              <a:rPr sz="4533" dirty="0"/>
              <a:t>ile</a:t>
            </a:r>
            <a:r>
              <a:rPr sz="4533" spc="-137" dirty="0"/>
              <a:t> </a:t>
            </a:r>
            <a:r>
              <a:rPr sz="4533" spc="-14" dirty="0"/>
              <a:t>İlişkisi</a:t>
            </a:r>
            <a:endParaRPr sz="4533" dirty="0"/>
          </a:p>
        </p:txBody>
      </p:sp>
      <p:sp>
        <p:nvSpPr>
          <p:cNvPr id="3" name="object 3"/>
          <p:cNvSpPr txBox="1"/>
          <p:nvPr/>
        </p:nvSpPr>
        <p:spPr>
          <a:xfrm>
            <a:off x="1037701" y="1186334"/>
            <a:ext cx="11748449" cy="4405391"/>
          </a:xfrm>
          <a:prstGeom prst="rect">
            <a:avLst/>
          </a:prstGeom>
        </p:spPr>
        <p:txBody>
          <a:bodyPr vert="horz" wrap="square" lIns="0" tIns="135210" rIns="0" bIns="0" rtlCol="0">
            <a:spAutoFit/>
          </a:bodyPr>
          <a:lstStyle/>
          <a:p>
            <a:pPr marL="275647" indent="-258201" algn="just">
              <a:spcBef>
                <a:spcPts val="1065"/>
              </a:spcBef>
              <a:buFont typeface="Arial MT"/>
              <a:buChar char="•"/>
              <a:tabLst>
                <a:tab pos="275647" algn="l"/>
              </a:tabLst>
            </a:pPr>
            <a:r>
              <a:rPr sz="1992" dirty="0">
                <a:latin typeface="Calibri"/>
                <a:cs typeface="Calibri"/>
              </a:rPr>
              <a:t>Bilimsel</a:t>
            </a:r>
            <a:r>
              <a:rPr sz="1992" spc="48" dirty="0">
                <a:latin typeface="Calibri"/>
                <a:cs typeface="Calibri"/>
              </a:rPr>
              <a:t> </a:t>
            </a:r>
            <a:r>
              <a:rPr sz="1992" dirty="0">
                <a:latin typeface="Calibri"/>
                <a:cs typeface="Calibri"/>
              </a:rPr>
              <a:t>bir</a:t>
            </a:r>
            <a:r>
              <a:rPr sz="1992" spc="48" dirty="0">
                <a:latin typeface="Calibri"/>
                <a:cs typeface="Calibri"/>
              </a:rPr>
              <a:t> </a:t>
            </a:r>
            <a:r>
              <a:rPr sz="1992" dirty="0">
                <a:latin typeface="Calibri"/>
                <a:cs typeface="Calibri"/>
              </a:rPr>
              <a:t>çaba</a:t>
            </a:r>
            <a:r>
              <a:rPr sz="1992" spc="48" dirty="0">
                <a:latin typeface="Calibri"/>
                <a:cs typeface="Calibri"/>
              </a:rPr>
              <a:t> </a:t>
            </a:r>
            <a:r>
              <a:rPr sz="1992" dirty="0">
                <a:latin typeface="Calibri"/>
                <a:cs typeface="Calibri"/>
              </a:rPr>
              <a:t>olarak,</a:t>
            </a:r>
            <a:r>
              <a:rPr sz="1992" spc="69" dirty="0">
                <a:latin typeface="Calibri"/>
                <a:cs typeface="Calibri"/>
              </a:rPr>
              <a:t> </a:t>
            </a:r>
            <a:r>
              <a:rPr sz="1992" dirty="0">
                <a:latin typeface="Calibri"/>
                <a:cs typeface="Calibri"/>
              </a:rPr>
              <a:t>makine</a:t>
            </a:r>
            <a:r>
              <a:rPr sz="1992" spc="55" dirty="0">
                <a:latin typeface="Calibri"/>
                <a:cs typeface="Calibri"/>
              </a:rPr>
              <a:t> </a:t>
            </a:r>
            <a:r>
              <a:rPr sz="1992" dirty="0">
                <a:latin typeface="Calibri"/>
                <a:cs typeface="Calibri"/>
              </a:rPr>
              <a:t>öğrenmesi</a:t>
            </a:r>
            <a:r>
              <a:rPr sz="1992" spc="48" dirty="0">
                <a:latin typeface="Calibri"/>
                <a:cs typeface="Calibri"/>
              </a:rPr>
              <a:t> </a:t>
            </a:r>
            <a:r>
              <a:rPr sz="1992" dirty="0">
                <a:latin typeface="Calibri"/>
                <a:cs typeface="Calibri"/>
              </a:rPr>
              <a:t>yapay</a:t>
            </a:r>
            <a:r>
              <a:rPr sz="1992" spc="41" dirty="0">
                <a:latin typeface="Calibri"/>
                <a:cs typeface="Calibri"/>
              </a:rPr>
              <a:t> </a:t>
            </a:r>
            <a:r>
              <a:rPr sz="1992" dirty="0">
                <a:latin typeface="Calibri"/>
                <a:cs typeface="Calibri"/>
              </a:rPr>
              <a:t>zeka</a:t>
            </a:r>
            <a:r>
              <a:rPr sz="1992" spc="27" dirty="0">
                <a:latin typeface="Calibri"/>
                <a:cs typeface="Calibri"/>
              </a:rPr>
              <a:t> </a:t>
            </a:r>
            <a:r>
              <a:rPr sz="1992" dirty="0">
                <a:latin typeface="Calibri"/>
                <a:cs typeface="Calibri"/>
              </a:rPr>
              <a:t>arayışından</a:t>
            </a:r>
            <a:r>
              <a:rPr sz="1992" spc="76" dirty="0">
                <a:latin typeface="Calibri"/>
                <a:cs typeface="Calibri"/>
              </a:rPr>
              <a:t> </a:t>
            </a:r>
            <a:r>
              <a:rPr sz="1992" spc="-14" dirty="0">
                <a:latin typeface="Calibri"/>
                <a:cs typeface="Calibri"/>
              </a:rPr>
              <a:t>doğdu.</a:t>
            </a:r>
            <a:endParaRPr sz="1992">
              <a:latin typeface="Calibri"/>
              <a:cs typeface="Calibri"/>
            </a:endParaRPr>
          </a:p>
          <a:p>
            <a:pPr marL="274774" marR="6978" indent="-258201" algn="just">
              <a:lnSpc>
                <a:spcPct val="92200"/>
              </a:lnSpc>
              <a:spcBef>
                <a:spcPts val="1125"/>
              </a:spcBef>
              <a:buFont typeface="Arial MT"/>
              <a:buChar char="•"/>
              <a:tabLst>
                <a:tab pos="276519" algn="l"/>
              </a:tabLst>
            </a:pPr>
            <a:r>
              <a:rPr sz="1992" dirty="0">
                <a:latin typeface="Calibri"/>
                <a:cs typeface="Calibri"/>
              </a:rPr>
              <a:t>Akademik</a:t>
            </a:r>
            <a:r>
              <a:rPr sz="1992" spc="426" dirty="0">
                <a:latin typeface="Calibri"/>
                <a:cs typeface="Calibri"/>
              </a:rPr>
              <a:t> </a:t>
            </a:r>
            <a:r>
              <a:rPr sz="1992" dirty="0">
                <a:latin typeface="Calibri"/>
                <a:cs typeface="Calibri"/>
              </a:rPr>
              <a:t>bir</a:t>
            </a:r>
            <a:r>
              <a:rPr sz="1992" spc="426" dirty="0">
                <a:latin typeface="Calibri"/>
                <a:cs typeface="Calibri"/>
              </a:rPr>
              <a:t> </a:t>
            </a:r>
            <a:r>
              <a:rPr sz="1992" dirty="0">
                <a:latin typeface="Calibri"/>
                <a:cs typeface="Calibri"/>
              </a:rPr>
              <a:t>disiplin</a:t>
            </a:r>
            <a:r>
              <a:rPr sz="1992" spc="426" dirty="0">
                <a:latin typeface="Calibri"/>
                <a:cs typeface="Calibri"/>
              </a:rPr>
              <a:t> </a:t>
            </a:r>
            <a:r>
              <a:rPr sz="1992" dirty="0">
                <a:latin typeface="Calibri"/>
                <a:cs typeface="Calibri"/>
              </a:rPr>
              <a:t>olarak</a:t>
            </a:r>
            <a:r>
              <a:rPr sz="1992" spc="433" dirty="0">
                <a:latin typeface="Calibri"/>
                <a:cs typeface="Calibri"/>
              </a:rPr>
              <a:t> </a:t>
            </a:r>
            <a:r>
              <a:rPr sz="1992" dirty="0">
                <a:latin typeface="Calibri"/>
                <a:cs typeface="Calibri"/>
              </a:rPr>
              <a:t>AI'nın</a:t>
            </a:r>
            <a:r>
              <a:rPr sz="1992" spc="433" dirty="0">
                <a:latin typeface="Calibri"/>
                <a:cs typeface="Calibri"/>
              </a:rPr>
              <a:t> </a:t>
            </a:r>
            <a:r>
              <a:rPr sz="1992" dirty="0">
                <a:latin typeface="Calibri"/>
                <a:cs typeface="Calibri"/>
              </a:rPr>
              <a:t>ilk</a:t>
            </a:r>
            <a:r>
              <a:rPr sz="1992" spc="426" dirty="0">
                <a:latin typeface="Calibri"/>
                <a:cs typeface="Calibri"/>
              </a:rPr>
              <a:t> </a:t>
            </a:r>
            <a:r>
              <a:rPr sz="1992" dirty="0">
                <a:latin typeface="Calibri"/>
                <a:cs typeface="Calibri"/>
              </a:rPr>
              <a:t>günlerinde,</a:t>
            </a:r>
            <a:r>
              <a:rPr sz="1992" spc="446" dirty="0">
                <a:latin typeface="Calibri"/>
                <a:cs typeface="Calibri"/>
              </a:rPr>
              <a:t> </a:t>
            </a:r>
            <a:r>
              <a:rPr sz="1992" dirty="0">
                <a:latin typeface="Calibri"/>
                <a:cs typeface="Calibri"/>
              </a:rPr>
              <a:t>bazı</a:t>
            </a:r>
            <a:r>
              <a:rPr sz="1992" spc="446" dirty="0">
                <a:latin typeface="Calibri"/>
                <a:cs typeface="Calibri"/>
              </a:rPr>
              <a:t> </a:t>
            </a:r>
            <a:r>
              <a:rPr sz="1992" dirty="0">
                <a:latin typeface="Calibri"/>
                <a:cs typeface="Calibri"/>
              </a:rPr>
              <a:t>araştırmacılar</a:t>
            </a:r>
            <a:r>
              <a:rPr sz="1992" spc="433" dirty="0">
                <a:latin typeface="Calibri"/>
                <a:cs typeface="Calibri"/>
              </a:rPr>
              <a:t> </a:t>
            </a:r>
            <a:r>
              <a:rPr sz="1992" b="1" dirty="0">
                <a:latin typeface="Calibri"/>
                <a:cs typeface="Calibri"/>
              </a:rPr>
              <a:t>makinelerin</a:t>
            </a:r>
            <a:r>
              <a:rPr sz="1992" b="1" spc="440" dirty="0">
                <a:latin typeface="Calibri"/>
                <a:cs typeface="Calibri"/>
              </a:rPr>
              <a:t> </a:t>
            </a:r>
            <a:r>
              <a:rPr sz="1992" b="1" dirty="0">
                <a:latin typeface="Calibri"/>
                <a:cs typeface="Calibri"/>
              </a:rPr>
              <a:t>verilerden</a:t>
            </a:r>
            <a:r>
              <a:rPr sz="1992" b="1" spc="426" dirty="0">
                <a:latin typeface="Calibri"/>
                <a:cs typeface="Calibri"/>
              </a:rPr>
              <a:t> </a:t>
            </a:r>
            <a:r>
              <a:rPr sz="1992" b="1" spc="-14" dirty="0">
                <a:latin typeface="Calibri"/>
                <a:cs typeface="Calibri"/>
              </a:rPr>
              <a:t>öğrenmesini 	</a:t>
            </a:r>
            <a:r>
              <a:rPr sz="1992" dirty="0">
                <a:latin typeface="Calibri"/>
                <a:cs typeface="Calibri"/>
              </a:rPr>
              <a:t>istiyorlardı.</a:t>
            </a:r>
            <a:r>
              <a:rPr sz="1992" spc="392" dirty="0">
                <a:latin typeface="Calibri"/>
                <a:cs typeface="Calibri"/>
              </a:rPr>
              <a:t> </a:t>
            </a:r>
            <a:r>
              <a:rPr sz="1992" dirty="0">
                <a:latin typeface="Calibri"/>
                <a:cs typeface="Calibri"/>
              </a:rPr>
              <a:t>Soruna</a:t>
            </a:r>
            <a:r>
              <a:rPr sz="1992" spc="426" dirty="0">
                <a:latin typeface="Calibri"/>
                <a:cs typeface="Calibri"/>
              </a:rPr>
              <a:t> </a:t>
            </a:r>
            <a:r>
              <a:rPr sz="1992" dirty="0">
                <a:latin typeface="Calibri"/>
                <a:cs typeface="Calibri"/>
              </a:rPr>
              <a:t>çeşitli</a:t>
            </a:r>
            <a:r>
              <a:rPr sz="1992" spc="405" dirty="0">
                <a:latin typeface="Calibri"/>
                <a:cs typeface="Calibri"/>
              </a:rPr>
              <a:t> </a:t>
            </a:r>
            <a:r>
              <a:rPr sz="1992" dirty="0">
                <a:latin typeface="Calibri"/>
                <a:cs typeface="Calibri"/>
              </a:rPr>
              <a:t>sembolik</a:t>
            </a:r>
            <a:r>
              <a:rPr sz="1992" spc="385" dirty="0">
                <a:latin typeface="Calibri"/>
                <a:cs typeface="Calibri"/>
              </a:rPr>
              <a:t> </a:t>
            </a:r>
            <a:r>
              <a:rPr sz="1992" dirty="0">
                <a:latin typeface="Calibri"/>
                <a:cs typeface="Calibri"/>
              </a:rPr>
              <a:t>yöntemlerle</a:t>
            </a:r>
            <a:r>
              <a:rPr sz="1992" spc="426" dirty="0">
                <a:latin typeface="Calibri"/>
                <a:cs typeface="Calibri"/>
              </a:rPr>
              <a:t> </a:t>
            </a:r>
            <a:r>
              <a:rPr sz="1992" dirty="0">
                <a:latin typeface="Calibri"/>
                <a:cs typeface="Calibri"/>
              </a:rPr>
              <a:t>ve</a:t>
            </a:r>
            <a:r>
              <a:rPr sz="1992" spc="426" dirty="0">
                <a:latin typeface="Calibri"/>
                <a:cs typeface="Calibri"/>
              </a:rPr>
              <a:t> </a:t>
            </a:r>
            <a:r>
              <a:rPr sz="1992" dirty="0">
                <a:latin typeface="Calibri"/>
                <a:cs typeface="Calibri"/>
              </a:rPr>
              <a:t>daha</a:t>
            </a:r>
            <a:r>
              <a:rPr sz="1992" spc="405" dirty="0">
                <a:latin typeface="Calibri"/>
                <a:cs typeface="Calibri"/>
              </a:rPr>
              <a:t> </a:t>
            </a:r>
            <a:r>
              <a:rPr sz="1992" dirty="0">
                <a:latin typeface="Calibri"/>
                <a:cs typeface="Calibri"/>
              </a:rPr>
              <a:t>sonra</a:t>
            </a:r>
            <a:r>
              <a:rPr sz="1992" spc="426" dirty="0">
                <a:latin typeface="Calibri"/>
                <a:cs typeface="Calibri"/>
              </a:rPr>
              <a:t> </a:t>
            </a:r>
            <a:r>
              <a:rPr sz="1992" dirty="0">
                <a:latin typeface="Calibri"/>
                <a:cs typeface="Calibri"/>
              </a:rPr>
              <a:t>"sinir</a:t>
            </a:r>
            <a:r>
              <a:rPr sz="1992" spc="426" dirty="0">
                <a:latin typeface="Calibri"/>
                <a:cs typeface="Calibri"/>
              </a:rPr>
              <a:t> </a:t>
            </a:r>
            <a:r>
              <a:rPr sz="1992" dirty="0">
                <a:latin typeface="Calibri"/>
                <a:cs typeface="Calibri"/>
              </a:rPr>
              <a:t>ağları"</a:t>
            </a:r>
            <a:r>
              <a:rPr sz="1992" spc="440" dirty="0">
                <a:latin typeface="Calibri"/>
                <a:cs typeface="Calibri"/>
              </a:rPr>
              <a:t> </a:t>
            </a:r>
            <a:r>
              <a:rPr sz="1992" dirty="0">
                <a:latin typeface="Calibri"/>
                <a:cs typeface="Calibri"/>
              </a:rPr>
              <a:t>olarak</a:t>
            </a:r>
            <a:r>
              <a:rPr sz="1992" spc="385" dirty="0">
                <a:latin typeface="Calibri"/>
                <a:cs typeface="Calibri"/>
              </a:rPr>
              <a:t> </a:t>
            </a:r>
            <a:r>
              <a:rPr sz="1992" dirty="0">
                <a:latin typeface="Calibri"/>
                <a:cs typeface="Calibri"/>
              </a:rPr>
              <a:t>adlandırılan</a:t>
            </a:r>
            <a:r>
              <a:rPr sz="1992" spc="433" dirty="0">
                <a:latin typeface="Calibri"/>
                <a:cs typeface="Calibri"/>
              </a:rPr>
              <a:t> </a:t>
            </a:r>
            <a:r>
              <a:rPr sz="1992" spc="-14" dirty="0">
                <a:latin typeface="Calibri"/>
                <a:cs typeface="Calibri"/>
              </a:rPr>
              <a:t>yöntemle 	</a:t>
            </a:r>
            <a:r>
              <a:rPr sz="1992" dirty="0">
                <a:latin typeface="Calibri"/>
                <a:cs typeface="Calibri"/>
              </a:rPr>
              <a:t>yaklaşmaya</a:t>
            </a:r>
            <a:r>
              <a:rPr sz="1992" spc="206" dirty="0">
                <a:latin typeface="Calibri"/>
                <a:cs typeface="Calibri"/>
              </a:rPr>
              <a:t>  </a:t>
            </a:r>
            <a:r>
              <a:rPr sz="1992" dirty="0">
                <a:latin typeface="Calibri"/>
                <a:cs typeface="Calibri"/>
              </a:rPr>
              <a:t>çalıştılar;</a:t>
            </a:r>
            <a:r>
              <a:rPr sz="1992" spc="199" dirty="0">
                <a:latin typeface="Calibri"/>
                <a:cs typeface="Calibri"/>
              </a:rPr>
              <a:t>  </a:t>
            </a:r>
            <a:r>
              <a:rPr sz="1992" dirty="0">
                <a:latin typeface="Calibri"/>
                <a:cs typeface="Calibri"/>
              </a:rPr>
              <a:t>bunlar</a:t>
            </a:r>
            <a:r>
              <a:rPr sz="1992" spc="213" dirty="0">
                <a:latin typeface="Calibri"/>
                <a:cs typeface="Calibri"/>
              </a:rPr>
              <a:t>  </a:t>
            </a:r>
            <a:r>
              <a:rPr sz="1992" dirty="0">
                <a:latin typeface="Calibri"/>
                <a:cs typeface="Calibri"/>
              </a:rPr>
              <a:t>çoğunlukla</a:t>
            </a:r>
            <a:r>
              <a:rPr sz="1992" spc="199" dirty="0">
                <a:latin typeface="Calibri"/>
                <a:cs typeface="Calibri"/>
              </a:rPr>
              <a:t>  </a:t>
            </a:r>
            <a:r>
              <a:rPr sz="1992" dirty="0">
                <a:latin typeface="Calibri"/>
                <a:cs typeface="Calibri"/>
              </a:rPr>
              <a:t>algılayıcılar</a:t>
            </a:r>
            <a:r>
              <a:rPr sz="1992" spc="220" dirty="0">
                <a:latin typeface="Calibri"/>
                <a:cs typeface="Calibri"/>
              </a:rPr>
              <a:t>  </a:t>
            </a:r>
            <a:r>
              <a:rPr sz="1992" dirty="0">
                <a:latin typeface="Calibri"/>
                <a:cs typeface="Calibri"/>
              </a:rPr>
              <a:t>ve</a:t>
            </a:r>
            <a:r>
              <a:rPr sz="1992" spc="227" dirty="0">
                <a:latin typeface="Calibri"/>
                <a:cs typeface="Calibri"/>
              </a:rPr>
              <a:t>  </a:t>
            </a:r>
            <a:r>
              <a:rPr sz="1992" dirty="0">
                <a:latin typeface="Calibri"/>
                <a:cs typeface="Calibri"/>
              </a:rPr>
              <a:t>daha</a:t>
            </a:r>
            <a:r>
              <a:rPr sz="1992" spc="220" dirty="0">
                <a:latin typeface="Calibri"/>
                <a:cs typeface="Calibri"/>
              </a:rPr>
              <a:t>  </a:t>
            </a:r>
            <a:r>
              <a:rPr sz="1992" dirty="0">
                <a:latin typeface="Calibri"/>
                <a:cs typeface="Calibri"/>
              </a:rPr>
              <a:t>sonra</a:t>
            </a:r>
            <a:r>
              <a:rPr sz="1992" spc="220" dirty="0">
                <a:latin typeface="Calibri"/>
                <a:cs typeface="Calibri"/>
              </a:rPr>
              <a:t>  </a:t>
            </a:r>
            <a:r>
              <a:rPr sz="1992" dirty="0">
                <a:latin typeface="Calibri"/>
                <a:cs typeface="Calibri"/>
              </a:rPr>
              <a:t>genelleştirilmiş</a:t>
            </a:r>
            <a:r>
              <a:rPr sz="1992" spc="213" dirty="0">
                <a:latin typeface="Calibri"/>
                <a:cs typeface="Calibri"/>
              </a:rPr>
              <a:t>  </a:t>
            </a:r>
            <a:r>
              <a:rPr sz="1992" dirty="0">
                <a:latin typeface="Calibri"/>
                <a:cs typeface="Calibri"/>
              </a:rPr>
              <a:t>doğrusal</a:t>
            </a:r>
            <a:r>
              <a:rPr sz="1992" spc="213" dirty="0">
                <a:latin typeface="Calibri"/>
                <a:cs typeface="Calibri"/>
              </a:rPr>
              <a:t>  </a:t>
            </a:r>
            <a:r>
              <a:rPr sz="1992" spc="-14" dirty="0">
                <a:latin typeface="Calibri"/>
                <a:cs typeface="Calibri"/>
              </a:rPr>
              <a:t>istatistik 	</a:t>
            </a:r>
            <a:r>
              <a:rPr sz="1992" dirty="0">
                <a:latin typeface="Calibri"/>
                <a:cs typeface="Calibri"/>
              </a:rPr>
              <a:t>modellerinin</a:t>
            </a:r>
            <a:r>
              <a:rPr sz="1992" spc="199" dirty="0">
                <a:latin typeface="Calibri"/>
                <a:cs typeface="Calibri"/>
              </a:rPr>
              <a:t> </a:t>
            </a:r>
            <a:r>
              <a:rPr sz="1992" dirty="0">
                <a:latin typeface="Calibri"/>
                <a:cs typeface="Calibri"/>
              </a:rPr>
              <a:t>yeniden</a:t>
            </a:r>
            <a:r>
              <a:rPr sz="1992" spc="199" dirty="0">
                <a:latin typeface="Calibri"/>
                <a:cs typeface="Calibri"/>
              </a:rPr>
              <a:t> </a:t>
            </a:r>
            <a:r>
              <a:rPr sz="1992" dirty="0">
                <a:latin typeface="Calibri"/>
                <a:cs typeface="Calibri"/>
              </a:rPr>
              <a:t>icadı</a:t>
            </a:r>
            <a:r>
              <a:rPr sz="1992" spc="206" dirty="0">
                <a:latin typeface="Calibri"/>
                <a:cs typeface="Calibri"/>
              </a:rPr>
              <a:t> </a:t>
            </a:r>
            <a:r>
              <a:rPr sz="1992" dirty="0">
                <a:latin typeface="Calibri"/>
                <a:cs typeface="Calibri"/>
              </a:rPr>
              <a:t>olarak</a:t>
            </a:r>
            <a:r>
              <a:rPr sz="1992" spc="199" dirty="0">
                <a:latin typeface="Calibri"/>
                <a:cs typeface="Calibri"/>
              </a:rPr>
              <a:t> </a:t>
            </a:r>
            <a:r>
              <a:rPr sz="1992" dirty="0">
                <a:latin typeface="Calibri"/>
                <a:cs typeface="Calibri"/>
              </a:rPr>
              <a:t>bulunan</a:t>
            </a:r>
            <a:r>
              <a:rPr sz="1992" spc="220" dirty="0">
                <a:latin typeface="Calibri"/>
                <a:cs typeface="Calibri"/>
              </a:rPr>
              <a:t> </a:t>
            </a:r>
            <a:r>
              <a:rPr sz="1992" dirty="0">
                <a:latin typeface="Calibri"/>
                <a:cs typeface="Calibri"/>
              </a:rPr>
              <a:t>diğer</a:t>
            </a:r>
            <a:r>
              <a:rPr sz="1992" spc="220" dirty="0">
                <a:latin typeface="Calibri"/>
                <a:cs typeface="Calibri"/>
              </a:rPr>
              <a:t> </a:t>
            </a:r>
            <a:r>
              <a:rPr sz="1992" dirty="0">
                <a:latin typeface="Calibri"/>
                <a:cs typeface="Calibri"/>
              </a:rPr>
              <a:t>modellerdi.</a:t>
            </a:r>
            <a:r>
              <a:rPr sz="1992" spc="179" dirty="0">
                <a:latin typeface="Calibri"/>
                <a:cs typeface="Calibri"/>
              </a:rPr>
              <a:t> </a:t>
            </a:r>
            <a:r>
              <a:rPr sz="1992" dirty="0">
                <a:latin typeface="Calibri"/>
                <a:cs typeface="Calibri"/>
              </a:rPr>
              <a:t>Olasılıksal</a:t>
            </a:r>
            <a:r>
              <a:rPr sz="1992" spc="185" dirty="0">
                <a:latin typeface="Calibri"/>
                <a:cs typeface="Calibri"/>
              </a:rPr>
              <a:t> </a:t>
            </a:r>
            <a:r>
              <a:rPr sz="1992" dirty="0">
                <a:latin typeface="Calibri"/>
                <a:cs typeface="Calibri"/>
              </a:rPr>
              <a:t>akıl</a:t>
            </a:r>
            <a:r>
              <a:rPr sz="1992" spc="206" dirty="0">
                <a:latin typeface="Calibri"/>
                <a:cs typeface="Calibri"/>
              </a:rPr>
              <a:t> </a:t>
            </a:r>
            <a:r>
              <a:rPr sz="1992" dirty="0">
                <a:latin typeface="Calibri"/>
                <a:cs typeface="Calibri"/>
              </a:rPr>
              <a:t>yürütme,</a:t>
            </a:r>
            <a:r>
              <a:rPr sz="1992" spc="185" dirty="0">
                <a:latin typeface="Calibri"/>
                <a:cs typeface="Calibri"/>
              </a:rPr>
              <a:t> </a:t>
            </a:r>
            <a:r>
              <a:rPr sz="1992" dirty="0">
                <a:latin typeface="Calibri"/>
                <a:cs typeface="Calibri"/>
              </a:rPr>
              <a:t>özellikle</a:t>
            </a:r>
            <a:r>
              <a:rPr sz="1992" spc="213" dirty="0">
                <a:latin typeface="Calibri"/>
                <a:cs typeface="Calibri"/>
              </a:rPr>
              <a:t> </a:t>
            </a:r>
            <a:r>
              <a:rPr sz="1992" dirty="0">
                <a:latin typeface="Calibri"/>
                <a:cs typeface="Calibri"/>
              </a:rPr>
              <a:t>otomatik</a:t>
            </a:r>
            <a:r>
              <a:rPr sz="1992" spc="199" dirty="0">
                <a:latin typeface="Calibri"/>
                <a:cs typeface="Calibri"/>
              </a:rPr>
              <a:t> </a:t>
            </a:r>
            <a:r>
              <a:rPr sz="1992" spc="-14" dirty="0">
                <a:latin typeface="Calibri"/>
                <a:cs typeface="Calibri"/>
              </a:rPr>
              <a:t>tıbbi 	</a:t>
            </a:r>
            <a:r>
              <a:rPr sz="1992" dirty="0">
                <a:latin typeface="Calibri"/>
                <a:cs typeface="Calibri"/>
              </a:rPr>
              <a:t>tanıda</a:t>
            </a:r>
            <a:r>
              <a:rPr sz="1992" spc="55" dirty="0">
                <a:latin typeface="Calibri"/>
                <a:cs typeface="Calibri"/>
              </a:rPr>
              <a:t> </a:t>
            </a:r>
            <a:r>
              <a:rPr sz="1992" dirty="0">
                <a:latin typeface="Calibri"/>
                <a:cs typeface="Calibri"/>
              </a:rPr>
              <a:t>da</a:t>
            </a:r>
            <a:r>
              <a:rPr sz="1992" spc="34" dirty="0">
                <a:latin typeface="Calibri"/>
                <a:cs typeface="Calibri"/>
              </a:rPr>
              <a:t> </a:t>
            </a:r>
            <a:r>
              <a:rPr sz="1992" spc="-14" dirty="0">
                <a:latin typeface="Calibri"/>
                <a:cs typeface="Calibri"/>
              </a:rPr>
              <a:t>kullanılmıştır.</a:t>
            </a:r>
            <a:endParaRPr sz="1992">
              <a:latin typeface="Calibri"/>
              <a:cs typeface="Calibri"/>
            </a:endParaRPr>
          </a:p>
          <a:p>
            <a:pPr marL="274774" marR="12212" indent="-258201" algn="just">
              <a:lnSpc>
                <a:spcPts val="2212"/>
              </a:lnSpc>
              <a:spcBef>
                <a:spcPts val="1159"/>
              </a:spcBef>
              <a:buFont typeface="Arial MT"/>
              <a:buChar char="•"/>
              <a:tabLst>
                <a:tab pos="276519" algn="l"/>
              </a:tabLst>
            </a:pPr>
            <a:r>
              <a:rPr sz="1992" dirty="0">
                <a:latin typeface="Calibri"/>
                <a:cs typeface="Calibri"/>
              </a:rPr>
              <a:t>Bununla</a:t>
            </a:r>
            <a:r>
              <a:rPr sz="1992" spc="234" dirty="0">
                <a:latin typeface="Calibri"/>
                <a:cs typeface="Calibri"/>
              </a:rPr>
              <a:t> </a:t>
            </a:r>
            <a:r>
              <a:rPr sz="1992" dirty="0">
                <a:latin typeface="Calibri"/>
                <a:cs typeface="Calibri"/>
              </a:rPr>
              <a:t>birlikte,</a:t>
            </a:r>
            <a:r>
              <a:rPr sz="1992" spc="213" dirty="0">
                <a:latin typeface="Calibri"/>
                <a:cs typeface="Calibri"/>
              </a:rPr>
              <a:t> </a:t>
            </a:r>
            <a:r>
              <a:rPr sz="1992" dirty="0">
                <a:latin typeface="Calibri"/>
                <a:cs typeface="Calibri"/>
              </a:rPr>
              <a:t>mantıksal,</a:t>
            </a:r>
            <a:r>
              <a:rPr sz="1992" spc="220" dirty="0">
                <a:latin typeface="Calibri"/>
                <a:cs typeface="Calibri"/>
              </a:rPr>
              <a:t> </a:t>
            </a:r>
            <a:r>
              <a:rPr sz="1992" dirty="0">
                <a:latin typeface="Calibri"/>
                <a:cs typeface="Calibri"/>
              </a:rPr>
              <a:t>bilgiye</a:t>
            </a:r>
            <a:r>
              <a:rPr sz="1992" spc="247" dirty="0">
                <a:latin typeface="Calibri"/>
                <a:cs typeface="Calibri"/>
              </a:rPr>
              <a:t> </a:t>
            </a:r>
            <a:r>
              <a:rPr sz="1992" dirty="0">
                <a:latin typeface="Calibri"/>
                <a:cs typeface="Calibri"/>
              </a:rPr>
              <a:t>dayalı</a:t>
            </a:r>
            <a:r>
              <a:rPr sz="1992" spc="213" dirty="0">
                <a:latin typeface="Calibri"/>
                <a:cs typeface="Calibri"/>
              </a:rPr>
              <a:t> </a:t>
            </a:r>
            <a:r>
              <a:rPr sz="1992" dirty="0">
                <a:latin typeface="Calibri"/>
                <a:cs typeface="Calibri"/>
              </a:rPr>
              <a:t>yaklaşıma</a:t>
            </a:r>
            <a:r>
              <a:rPr sz="1992" spc="240" dirty="0">
                <a:latin typeface="Calibri"/>
                <a:cs typeface="Calibri"/>
              </a:rPr>
              <a:t> </a:t>
            </a:r>
            <a:r>
              <a:rPr sz="1992" dirty="0">
                <a:latin typeface="Calibri"/>
                <a:cs typeface="Calibri"/>
              </a:rPr>
              <a:t>artan</a:t>
            </a:r>
            <a:r>
              <a:rPr sz="1992" spc="247" dirty="0">
                <a:latin typeface="Calibri"/>
                <a:cs typeface="Calibri"/>
              </a:rPr>
              <a:t> </a:t>
            </a:r>
            <a:r>
              <a:rPr sz="1992" dirty="0">
                <a:latin typeface="Calibri"/>
                <a:cs typeface="Calibri"/>
              </a:rPr>
              <a:t>vurgu,</a:t>
            </a:r>
            <a:r>
              <a:rPr sz="1992" spc="240" dirty="0">
                <a:latin typeface="Calibri"/>
                <a:cs typeface="Calibri"/>
              </a:rPr>
              <a:t> </a:t>
            </a:r>
            <a:r>
              <a:rPr sz="1992" dirty="0">
                <a:latin typeface="Calibri"/>
                <a:cs typeface="Calibri"/>
              </a:rPr>
              <a:t>yapay</a:t>
            </a:r>
            <a:r>
              <a:rPr sz="1992" spc="247" dirty="0">
                <a:latin typeface="Calibri"/>
                <a:cs typeface="Calibri"/>
              </a:rPr>
              <a:t> </a:t>
            </a:r>
            <a:r>
              <a:rPr sz="1992" dirty="0">
                <a:latin typeface="Calibri"/>
                <a:cs typeface="Calibri"/>
              </a:rPr>
              <a:t>zeka</a:t>
            </a:r>
            <a:r>
              <a:rPr sz="1992" spc="227" dirty="0">
                <a:latin typeface="Calibri"/>
                <a:cs typeface="Calibri"/>
              </a:rPr>
              <a:t> </a:t>
            </a:r>
            <a:r>
              <a:rPr sz="1992" dirty="0">
                <a:latin typeface="Calibri"/>
                <a:cs typeface="Calibri"/>
              </a:rPr>
              <a:t>ve</a:t>
            </a:r>
            <a:r>
              <a:rPr sz="1992" spc="220" dirty="0">
                <a:latin typeface="Calibri"/>
                <a:cs typeface="Calibri"/>
              </a:rPr>
              <a:t> </a:t>
            </a:r>
            <a:r>
              <a:rPr sz="1992" dirty="0">
                <a:latin typeface="Calibri"/>
                <a:cs typeface="Calibri"/>
              </a:rPr>
              <a:t>makine</a:t>
            </a:r>
            <a:r>
              <a:rPr sz="1992" spc="247" dirty="0">
                <a:latin typeface="Calibri"/>
                <a:cs typeface="Calibri"/>
              </a:rPr>
              <a:t> </a:t>
            </a:r>
            <a:r>
              <a:rPr sz="1992" dirty="0">
                <a:latin typeface="Calibri"/>
                <a:cs typeface="Calibri"/>
              </a:rPr>
              <a:t>öğrenmesi</a:t>
            </a:r>
            <a:r>
              <a:rPr sz="1992" spc="213" dirty="0">
                <a:latin typeface="Calibri"/>
                <a:cs typeface="Calibri"/>
              </a:rPr>
              <a:t> </a:t>
            </a:r>
            <a:r>
              <a:rPr sz="1992" spc="-14" dirty="0">
                <a:latin typeface="Calibri"/>
                <a:cs typeface="Calibri"/>
              </a:rPr>
              <a:t>arasında 	</a:t>
            </a:r>
            <a:r>
              <a:rPr sz="1992" dirty="0">
                <a:latin typeface="Calibri"/>
                <a:cs typeface="Calibri"/>
              </a:rPr>
              <a:t>bir</a:t>
            </a:r>
            <a:r>
              <a:rPr sz="1992" spc="34" dirty="0">
                <a:latin typeface="Calibri"/>
                <a:cs typeface="Calibri"/>
              </a:rPr>
              <a:t> </a:t>
            </a:r>
            <a:r>
              <a:rPr sz="1992" dirty="0">
                <a:latin typeface="Calibri"/>
                <a:cs typeface="Calibri"/>
              </a:rPr>
              <a:t>kaymaya</a:t>
            </a:r>
            <a:r>
              <a:rPr sz="1992" spc="21" dirty="0">
                <a:latin typeface="Calibri"/>
                <a:cs typeface="Calibri"/>
              </a:rPr>
              <a:t> </a:t>
            </a:r>
            <a:r>
              <a:rPr sz="1992" dirty="0">
                <a:latin typeface="Calibri"/>
                <a:cs typeface="Calibri"/>
              </a:rPr>
              <a:t>neden</a:t>
            </a:r>
            <a:r>
              <a:rPr sz="1992" spc="41" dirty="0">
                <a:latin typeface="Calibri"/>
                <a:cs typeface="Calibri"/>
              </a:rPr>
              <a:t> </a:t>
            </a:r>
            <a:r>
              <a:rPr sz="1992" spc="-14" dirty="0">
                <a:latin typeface="Calibri"/>
                <a:cs typeface="Calibri"/>
              </a:rPr>
              <a:t>oldu.</a:t>
            </a:r>
            <a:endParaRPr sz="1992">
              <a:latin typeface="Calibri"/>
              <a:cs typeface="Calibri"/>
            </a:endParaRPr>
          </a:p>
          <a:p>
            <a:pPr marL="274774" marR="12212" indent="-258201" algn="just">
              <a:lnSpc>
                <a:spcPts val="2212"/>
              </a:lnSpc>
              <a:spcBef>
                <a:spcPts val="1120"/>
              </a:spcBef>
              <a:buFont typeface="Arial MT"/>
              <a:buChar char="•"/>
              <a:tabLst>
                <a:tab pos="276519" algn="l"/>
              </a:tabLst>
            </a:pPr>
            <a:r>
              <a:rPr sz="1992" dirty="0">
                <a:latin typeface="Calibri"/>
                <a:cs typeface="Calibri"/>
              </a:rPr>
              <a:t>Olasılıksal</a:t>
            </a:r>
            <a:r>
              <a:rPr sz="1992" spc="240" dirty="0">
                <a:latin typeface="Calibri"/>
                <a:cs typeface="Calibri"/>
              </a:rPr>
              <a:t> </a:t>
            </a:r>
            <a:r>
              <a:rPr sz="1992" dirty="0">
                <a:latin typeface="Calibri"/>
                <a:cs typeface="Calibri"/>
              </a:rPr>
              <a:t>sistemler,</a:t>
            </a:r>
            <a:r>
              <a:rPr sz="1992" spc="247" dirty="0">
                <a:latin typeface="Calibri"/>
                <a:cs typeface="Calibri"/>
              </a:rPr>
              <a:t> </a:t>
            </a:r>
            <a:r>
              <a:rPr sz="1992" dirty="0">
                <a:latin typeface="Calibri"/>
                <a:cs typeface="Calibri"/>
              </a:rPr>
              <a:t>veri</a:t>
            </a:r>
            <a:r>
              <a:rPr sz="1992" spc="220" dirty="0">
                <a:latin typeface="Calibri"/>
                <a:cs typeface="Calibri"/>
              </a:rPr>
              <a:t> </a:t>
            </a:r>
            <a:r>
              <a:rPr sz="1992" dirty="0">
                <a:latin typeface="Calibri"/>
                <a:cs typeface="Calibri"/>
              </a:rPr>
              <a:t>toplama</a:t>
            </a:r>
            <a:r>
              <a:rPr sz="1992" spc="247" dirty="0">
                <a:latin typeface="Calibri"/>
                <a:cs typeface="Calibri"/>
              </a:rPr>
              <a:t> </a:t>
            </a:r>
            <a:r>
              <a:rPr sz="1992" dirty="0">
                <a:latin typeface="Calibri"/>
                <a:cs typeface="Calibri"/>
              </a:rPr>
              <a:t>ve</a:t>
            </a:r>
            <a:r>
              <a:rPr sz="1992" spc="268" dirty="0">
                <a:latin typeface="Calibri"/>
                <a:cs typeface="Calibri"/>
              </a:rPr>
              <a:t> </a:t>
            </a:r>
            <a:r>
              <a:rPr sz="1992" dirty="0">
                <a:latin typeface="Calibri"/>
                <a:cs typeface="Calibri"/>
              </a:rPr>
              <a:t>temsil</a:t>
            </a:r>
            <a:r>
              <a:rPr sz="1992" spc="220" dirty="0">
                <a:latin typeface="Calibri"/>
                <a:cs typeface="Calibri"/>
              </a:rPr>
              <a:t> </a:t>
            </a:r>
            <a:r>
              <a:rPr sz="1992" dirty="0">
                <a:latin typeface="Calibri"/>
                <a:cs typeface="Calibri"/>
              </a:rPr>
              <a:t>etme</a:t>
            </a:r>
            <a:r>
              <a:rPr sz="1992" spc="268" dirty="0">
                <a:latin typeface="Calibri"/>
                <a:cs typeface="Calibri"/>
              </a:rPr>
              <a:t> </a:t>
            </a:r>
            <a:r>
              <a:rPr sz="1992" dirty="0">
                <a:latin typeface="Calibri"/>
                <a:cs typeface="Calibri"/>
              </a:rPr>
              <a:t>ile</a:t>
            </a:r>
            <a:r>
              <a:rPr sz="1992" spc="268" dirty="0">
                <a:latin typeface="Calibri"/>
                <a:cs typeface="Calibri"/>
              </a:rPr>
              <a:t> </a:t>
            </a:r>
            <a:r>
              <a:rPr sz="1992" dirty="0">
                <a:latin typeface="Calibri"/>
                <a:cs typeface="Calibri"/>
              </a:rPr>
              <a:t>ilgili</a:t>
            </a:r>
            <a:r>
              <a:rPr sz="1992" spc="227" dirty="0">
                <a:latin typeface="Calibri"/>
                <a:cs typeface="Calibri"/>
              </a:rPr>
              <a:t> </a:t>
            </a:r>
            <a:r>
              <a:rPr sz="1992" dirty="0">
                <a:latin typeface="Calibri"/>
                <a:cs typeface="Calibri"/>
              </a:rPr>
              <a:t>teorik</a:t>
            </a:r>
            <a:r>
              <a:rPr sz="1992" spc="254" dirty="0">
                <a:latin typeface="Calibri"/>
                <a:cs typeface="Calibri"/>
              </a:rPr>
              <a:t> </a:t>
            </a:r>
            <a:r>
              <a:rPr sz="1992" dirty="0">
                <a:latin typeface="Calibri"/>
                <a:cs typeface="Calibri"/>
              </a:rPr>
              <a:t>ve</a:t>
            </a:r>
            <a:r>
              <a:rPr sz="1992" spc="268" dirty="0">
                <a:latin typeface="Calibri"/>
                <a:cs typeface="Calibri"/>
              </a:rPr>
              <a:t> </a:t>
            </a:r>
            <a:r>
              <a:rPr sz="1992" dirty="0">
                <a:latin typeface="Calibri"/>
                <a:cs typeface="Calibri"/>
              </a:rPr>
              <a:t>pratik</a:t>
            </a:r>
            <a:r>
              <a:rPr sz="1992" spc="261" dirty="0">
                <a:latin typeface="Calibri"/>
                <a:cs typeface="Calibri"/>
              </a:rPr>
              <a:t> </a:t>
            </a:r>
            <a:r>
              <a:rPr sz="1992" dirty="0">
                <a:latin typeface="Calibri"/>
                <a:cs typeface="Calibri"/>
              </a:rPr>
              <a:t>problemlerle</a:t>
            </a:r>
            <a:r>
              <a:rPr sz="1992" spc="268" dirty="0">
                <a:latin typeface="Calibri"/>
                <a:cs typeface="Calibri"/>
              </a:rPr>
              <a:t> </a:t>
            </a:r>
            <a:r>
              <a:rPr sz="1992" dirty="0">
                <a:latin typeface="Calibri"/>
                <a:cs typeface="Calibri"/>
              </a:rPr>
              <a:t>boğulmuştu.</a:t>
            </a:r>
            <a:r>
              <a:rPr sz="1992" spc="261" dirty="0">
                <a:latin typeface="Calibri"/>
                <a:cs typeface="Calibri"/>
              </a:rPr>
              <a:t> </a:t>
            </a:r>
            <a:r>
              <a:rPr sz="1992" spc="-14" dirty="0">
                <a:latin typeface="Calibri"/>
                <a:cs typeface="Calibri"/>
              </a:rPr>
              <a:t>1980'e 	</a:t>
            </a:r>
            <a:r>
              <a:rPr sz="1992" dirty="0">
                <a:latin typeface="Calibri"/>
                <a:cs typeface="Calibri"/>
              </a:rPr>
              <a:t>gelindiğinde,</a:t>
            </a:r>
            <a:r>
              <a:rPr sz="1992" spc="117" dirty="0">
                <a:latin typeface="Calibri"/>
                <a:cs typeface="Calibri"/>
              </a:rPr>
              <a:t> </a:t>
            </a:r>
            <a:r>
              <a:rPr sz="1992" dirty="0">
                <a:latin typeface="Calibri"/>
                <a:cs typeface="Calibri"/>
              </a:rPr>
              <a:t>uzman</a:t>
            </a:r>
            <a:r>
              <a:rPr sz="1992" spc="69" dirty="0">
                <a:latin typeface="Calibri"/>
                <a:cs typeface="Calibri"/>
              </a:rPr>
              <a:t> </a:t>
            </a:r>
            <a:r>
              <a:rPr sz="1992" dirty="0">
                <a:latin typeface="Calibri"/>
                <a:cs typeface="Calibri"/>
              </a:rPr>
              <a:t>sistemler</a:t>
            </a:r>
            <a:r>
              <a:rPr sz="1992" spc="-7" dirty="0">
                <a:latin typeface="Calibri"/>
                <a:cs typeface="Calibri"/>
              </a:rPr>
              <a:t> </a:t>
            </a:r>
            <a:r>
              <a:rPr sz="1992" dirty="0">
                <a:latin typeface="Calibri"/>
                <a:cs typeface="Calibri"/>
              </a:rPr>
              <a:t>yapay</a:t>
            </a:r>
            <a:r>
              <a:rPr sz="1992" spc="76" dirty="0">
                <a:latin typeface="Calibri"/>
                <a:cs typeface="Calibri"/>
              </a:rPr>
              <a:t> </a:t>
            </a:r>
            <a:r>
              <a:rPr sz="1992" dirty="0">
                <a:latin typeface="Calibri"/>
                <a:cs typeface="Calibri"/>
              </a:rPr>
              <a:t>zekaya</a:t>
            </a:r>
            <a:r>
              <a:rPr sz="1992" spc="34" dirty="0">
                <a:latin typeface="Calibri"/>
                <a:cs typeface="Calibri"/>
              </a:rPr>
              <a:t> </a:t>
            </a:r>
            <a:r>
              <a:rPr sz="1992" dirty="0">
                <a:latin typeface="Calibri"/>
                <a:cs typeface="Calibri"/>
              </a:rPr>
              <a:t>hâkim</a:t>
            </a:r>
            <a:r>
              <a:rPr sz="1992" spc="62" dirty="0">
                <a:latin typeface="Calibri"/>
                <a:cs typeface="Calibri"/>
              </a:rPr>
              <a:t> </a:t>
            </a:r>
            <a:r>
              <a:rPr sz="1992" dirty="0">
                <a:latin typeface="Calibri"/>
                <a:cs typeface="Calibri"/>
              </a:rPr>
              <a:t>olmuştu</a:t>
            </a:r>
            <a:r>
              <a:rPr sz="1992" spc="41" dirty="0">
                <a:latin typeface="Calibri"/>
                <a:cs typeface="Calibri"/>
              </a:rPr>
              <a:t> </a:t>
            </a:r>
            <a:r>
              <a:rPr sz="1992" dirty="0">
                <a:latin typeface="Calibri"/>
                <a:cs typeface="Calibri"/>
              </a:rPr>
              <a:t>ve</a:t>
            </a:r>
            <a:r>
              <a:rPr sz="1992" spc="62" dirty="0">
                <a:latin typeface="Calibri"/>
                <a:cs typeface="Calibri"/>
              </a:rPr>
              <a:t> </a:t>
            </a:r>
            <a:r>
              <a:rPr sz="1992" dirty="0">
                <a:latin typeface="Calibri"/>
                <a:cs typeface="Calibri"/>
              </a:rPr>
              <a:t>istatistikler</a:t>
            </a:r>
            <a:r>
              <a:rPr sz="1992" spc="-7" dirty="0">
                <a:latin typeface="Calibri"/>
                <a:cs typeface="Calibri"/>
              </a:rPr>
              <a:t> </a:t>
            </a:r>
            <a:r>
              <a:rPr sz="1992" spc="-14" dirty="0">
                <a:latin typeface="Calibri"/>
                <a:cs typeface="Calibri"/>
              </a:rPr>
              <a:t>kaybolmuştu.</a:t>
            </a:r>
            <a:endParaRPr sz="1992">
              <a:latin typeface="Calibri"/>
              <a:cs typeface="Calibri"/>
            </a:endParaRPr>
          </a:p>
          <a:p>
            <a:pPr marL="274774" marR="12212" indent="-258201" algn="just">
              <a:lnSpc>
                <a:spcPts val="2212"/>
              </a:lnSpc>
              <a:spcBef>
                <a:spcPts val="1113"/>
              </a:spcBef>
              <a:buFont typeface="Arial MT"/>
              <a:buChar char="•"/>
              <a:tabLst>
                <a:tab pos="276519" algn="l"/>
              </a:tabLst>
            </a:pPr>
            <a:r>
              <a:rPr sz="1992" dirty="0">
                <a:latin typeface="Calibri"/>
                <a:cs typeface="Calibri"/>
              </a:rPr>
              <a:t>Yapay</a:t>
            </a:r>
            <a:r>
              <a:rPr sz="1992" spc="247" dirty="0">
                <a:latin typeface="Calibri"/>
                <a:cs typeface="Calibri"/>
              </a:rPr>
              <a:t> </a:t>
            </a:r>
            <a:r>
              <a:rPr sz="1992" dirty="0">
                <a:latin typeface="Calibri"/>
                <a:cs typeface="Calibri"/>
              </a:rPr>
              <a:t>zeka</a:t>
            </a:r>
            <a:r>
              <a:rPr sz="1992" spc="268" dirty="0">
                <a:latin typeface="Calibri"/>
                <a:cs typeface="Calibri"/>
              </a:rPr>
              <a:t> </a:t>
            </a:r>
            <a:r>
              <a:rPr sz="1992" dirty="0">
                <a:latin typeface="Calibri"/>
                <a:cs typeface="Calibri"/>
              </a:rPr>
              <a:t>içinde</a:t>
            </a:r>
            <a:r>
              <a:rPr sz="1992" spc="254" dirty="0">
                <a:latin typeface="Calibri"/>
                <a:cs typeface="Calibri"/>
              </a:rPr>
              <a:t> </a:t>
            </a:r>
            <a:r>
              <a:rPr sz="1992" b="1" dirty="0">
                <a:latin typeface="Calibri"/>
                <a:cs typeface="Calibri"/>
              </a:rPr>
              <a:t>sembolik</a:t>
            </a:r>
            <a:r>
              <a:rPr sz="1992" b="1" spc="234" dirty="0">
                <a:latin typeface="Calibri"/>
                <a:cs typeface="Calibri"/>
              </a:rPr>
              <a:t> </a:t>
            </a:r>
            <a:r>
              <a:rPr sz="1992" b="1" dirty="0">
                <a:latin typeface="Calibri"/>
                <a:cs typeface="Calibri"/>
              </a:rPr>
              <a:t>/</a:t>
            </a:r>
            <a:r>
              <a:rPr sz="1992" b="1" spc="261" dirty="0">
                <a:latin typeface="Calibri"/>
                <a:cs typeface="Calibri"/>
              </a:rPr>
              <a:t> </a:t>
            </a:r>
            <a:r>
              <a:rPr sz="1992" b="1" dirty="0">
                <a:latin typeface="Calibri"/>
                <a:cs typeface="Calibri"/>
              </a:rPr>
              <a:t>bilgiye</a:t>
            </a:r>
            <a:r>
              <a:rPr sz="1992" b="1" spc="234" dirty="0">
                <a:latin typeface="Calibri"/>
                <a:cs typeface="Calibri"/>
              </a:rPr>
              <a:t> </a:t>
            </a:r>
            <a:r>
              <a:rPr sz="1992" b="1" dirty="0">
                <a:latin typeface="Calibri"/>
                <a:cs typeface="Calibri"/>
              </a:rPr>
              <a:t>dayalı</a:t>
            </a:r>
            <a:r>
              <a:rPr sz="1992" b="1" spc="254" dirty="0">
                <a:latin typeface="Calibri"/>
                <a:cs typeface="Calibri"/>
              </a:rPr>
              <a:t> </a:t>
            </a:r>
            <a:r>
              <a:rPr sz="1992" b="1" dirty="0">
                <a:latin typeface="Calibri"/>
                <a:cs typeface="Calibri"/>
              </a:rPr>
              <a:t>öğrenme</a:t>
            </a:r>
            <a:r>
              <a:rPr sz="1992" b="1" spc="254" dirty="0">
                <a:latin typeface="Calibri"/>
                <a:cs typeface="Calibri"/>
              </a:rPr>
              <a:t> </a:t>
            </a:r>
            <a:r>
              <a:rPr sz="1992" b="1" dirty="0">
                <a:latin typeface="Calibri"/>
                <a:cs typeface="Calibri"/>
              </a:rPr>
              <a:t>üzerine</a:t>
            </a:r>
            <a:r>
              <a:rPr sz="1992" b="1" spc="234" dirty="0">
                <a:latin typeface="Calibri"/>
                <a:cs typeface="Calibri"/>
              </a:rPr>
              <a:t> </a:t>
            </a:r>
            <a:r>
              <a:rPr sz="1992" b="1" dirty="0">
                <a:latin typeface="Calibri"/>
                <a:cs typeface="Calibri"/>
              </a:rPr>
              <a:t>çalışmalar</a:t>
            </a:r>
            <a:r>
              <a:rPr sz="1992" b="1" spc="254" dirty="0">
                <a:latin typeface="Calibri"/>
                <a:cs typeface="Calibri"/>
              </a:rPr>
              <a:t> </a:t>
            </a:r>
            <a:r>
              <a:rPr sz="1992" b="1" dirty="0">
                <a:latin typeface="Calibri"/>
                <a:cs typeface="Calibri"/>
              </a:rPr>
              <a:t>devam</a:t>
            </a:r>
            <a:r>
              <a:rPr sz="1992" b="1" spc="254" dirty="0">
                <a:latin typeface="Calibri"/>
                <a:cs typeface="Calibri"/>
              </a:rPr>
              <a:t> </a:t>
            </a:r>
            <a:r>
              <a:rPr sz="1992" b="1" dirty="0">
                <a:latin typeface="Calibri"/>
                <a:cs typeface="Calibri"/>
              </a:rPr>
              <a:t>etmi</a:t>
            </a:r>
            <a:r>
              <a:rPr sz="1992" dirty="0">
                <a:latin typeface="Calibri"/>
                <a:cs typeface="Calibri"/>
              </a:rPr>
              <a:t>ş,</a:t>
            </a:r>
            <a:r>
              <a:rPr sz="1992" spc="240" dirty="0">
                <a:latin typeface="Calibri"/>
                <a:cs typeface="Calibri"/>
              </a:rPr>
              <a:t> </a:t>
            </a:r>
            <a:r>
              <a:rPr sz="1992" dirty="0">
                <a:latin typeface="Calibri"/>
                <a:cs typeface="Calibri"/>
              </a:rPr>
              <a:t>bu</a:t>
            </a:r>
            <a:r>
              <a:rPr sz="1992" spc="247" dirty="0">
                <a:latin typeface="Calibri"/>
                <a:cs typeface="Calibri"/>
              </a:rPr>
              <a:t> </a:t>
            </a:r>
            <a:r>
              <a:rPr sz="1992" dirty="0">
                <a:latin typeface="Calibri"/>
                <a:cs typeface="Calibri"/>
              </a:rPr>
              <a:t>da</a:t>
            </a:r>
            <a:r>
              <a:rPr sz="1992" spc="247" dirty="0">
                <a:latin typeface="Calibri"/>
                <a:cs typeface="Calibri"/>
              </a:rPr>
              <a:t> </a:t>
            </a:r>
            <a:r>
              <a:rPr sz="1992" spc="-14" dirty="0">
                <a:latin typeface="Calibri"/>
                <a:cs typeface="Calibri"/>
              </a:rPr>
              <a:t>tümevarımsal 	</a:t>
            </a:r>
            <a:r>
              <a:rPr sz="1992" dirty="0">
                <a:latin typeface="Calibri"/>
                <a:cs typeface="Calibri"/>
              </a:rPr>
              <a:t>mantık</a:t>
            </a:r>
            <a:r>
              <a:rPr sz="1992" spc="34" dirty="0">
                <a:latin typeface="Calibri"/>
                <a:cs typeface="Calibri"/>
              </a:rPr>
              <a:t> </a:t>
            </a:r>
            <a:r>
              <a:rPr sz="1992" dirty="0">
                <a:latin typeface="Calibri"/>
                <a:cs typeface="Calibri"/>
              </a:rPr>
              <a:t>programlamaya</a:t>
            </a:r>
            <a:r>
              <a:rPr sz="1992" spc="14" dirty="0">
                <a:latin typeface="Calibri"/>
                <a:cs typeface="Calibri"/>
              </a:rPr>
              <a:t> </a:t>
            </a:r>
            <a:r>
              <a:rPr sz="1992" dirty="0">
                <a:latin typeface="Calibri"/>
                <a:cs typeface="Calibri"/>
              </a:rPr>
              <a:t>yol</a:t>
            </a:r>
            <a:r>
              <a:rPr sz="1992" spc="34" dirty="0">
                <a:latin typeface="Calibri"/>
                <a:cs typeface="Calibri"/>
              </a:rPr>
              <a:t> </a:t>
            </a:r>
            <a:r>
              <a:rPr sz="1992" dirty="0">
                <a:latin typeface="Calibri"/>
                <a:cs typeface="Calibri"/>
              </a:rPr>
              <a:t>açmıştır,</a:t>
            </a:r>
            <a:r>
              <a:rPr sz="1992" spc="48" dirty="0">
                <a:latin typeface="Calibri"/>
                <a:cs typeface="Calibri"/>
              </a:rPr>
              <a:t> </a:t>
            </a:r>
            <a:r>
              <a:rPr sz="1992" dirty="0">
                <a:latin typeface="Calibri"/>
                <a:cs typeface="Calibri"/>
              </a:rPr>
              <a:t>ancak</a:t>
            </a:r>
            <a:r>
              <a:rPr sz="1992" spc="41" dirty="0">
                <a:latin typeface="Calibri"/>
                <a:cs typeface="Calibri"/>
              </a:rPr>
              <a:t> </a:t>
            </a:r>
            <a:r>
              <a:rPr sz="1992" dirty="0">
                <a:latin typeface="Calibri"/>
                <a:cs typeface="Calibri"/>
              </a:rPr>
              <a:t>daha</a:t>
            </a:r>
            <a:r>
              <a:rPr sz="1992" spc="55" dirty="0">
                <a:latin typeface="Calibri"/>
                <a:cs typeface="Calibri"/>
              </a:rPr>
              <a:t> </a:t>
            </a:r>
            <a:r>
              <a:rPr sz="1992" dirty="0">
                <a:latin typeface="Calibri"/>
                <a:cs typeface="Calibri"/>
              </a:rPr>
              <a:t>istatistiksel</a:t>
            </a:r>
            <a:r>
              <a:rPr sz="1992" spc="34" dirty="0">
                <a:latin typeface="Calibri"/>
                <a:cs typeface="Calibri"/>
              </a:rPr>
              <a:t> </a:t>
            </a:r>
            <a:r>
              <a:rPr sz="1992" dirty="0">
                <a:latin typeface="Calibri"/>
                <a:cs typeface="Calibri"/>
              </a:rPr>
              <a:t>araştırma</a:t>
            </a:r>
            <a:r>
              <a:rPr sz="1992" spc="27" dirty="0">
                <a:latin typeface="Calibri"/>
                <a:cs typeface="Calibri"/>
              </a:rPr>
              <a:t> </a:t>
            </a:r>
            <a:r>
              <a:rPr sz="1992" dirty="0">
                <a:latin typeface="Calibri"/>
                <a:cs typeface="Calibri"/>
              </a:rPr>
              <a:t>çizgisi</a:t>
            </a:r>
            <a:r>
              <a:rPr sz="1992" spc="34" dirty="0">
                <a:latin typeface="Calibri"/>
                <a:cs typeface="Calibri"/>
              </a:rPr>
              <a:t> </a:t>
            </a:r>
            <a:r>
              <a:rPr sz="1992" dirty="0">
                <a:latin typeface="Calibri"/>
                <a:cs typeface="Calibri"/>
              </a:rPr>
              <a:t>artık</a:t>
            </a:r>
            <a:r>
              <a:rPr sz="1992" spc="41" dirty="0">
                <a:latin typeface="Calibri"/>
                <a:cs typeface="Calibri"/>
              </a:rPr>
              <a:t> </a:t>
            </a:r>
            <a:r>
              <a:rPr sz="1992" dirty="0">
                <a:latin typeface="Calibri"/>
                <a:cs typeface="Calibri"/>
              </a:rPr>
              <a:t>yapay</a:t>
            </a:r>
            <a:r>
              <a:rPr sz="1992" spc="48" dirty="0">
                <a:latin typeface="Calibri"/>
                <a:cs typeface="Calibri"/>
              </a:rPr>
              <a:t> </a:t>
            </a:r>
            <a:r>
              <a:rPr sz="1992" dirty="0">
                <a:latin typeface="Calibri"/>
                <a:cs typeface="Calibri"/>
              </a:rPr>
              <a:t>zekâ</a:t>
            </a:r>
            <a:r>
              <a:rPr sz="1992" spc="27" dirty="0">
                <a:latin typeface="Calibri"/>
                <a:cs typeface="Calibri"/>
              </a:rPr>
              <a:t> </a:t>
            </a:r>
            <a:r>
              <a:rPr sz="1992" dirty="0">
                <a:latin typeface="Calibri"/>
                <a:cs typeface="Calibri"/>
              </a:rPr>
              <a:t>alanının</a:t>
            </a:r>
            <a:r>
              <a:rPr sz="1992" spc="41" dirty="0">
                <a:latin typeface="Calibri"/>
                <a:cs typeface="Calibri"/>
              </a:rPr>
              <a:t> </a:t>
            </a:r>
            <a:r>
              <a:rPr sz="1992" spc="-14" dirty="0">
                <a:latin typeface="Calibri"/>
                <a:cs typeface="Calibri"/>
              </a:rPr>
              <a:t>dışında, 	</a:t>
            </a:r>
            <a:r>
              <a:rPr sz="1992" dirty="0">
                <a:latin typeface="Calibri"/>
                <a:cs typeface="Calibri"/>
              </a:rPr>
              <a:t>örüntü</a:t>
            </a:r>
            <a:r>
              <a:rPr sz="1992" spc="82" dirty="0">
                <a:latin typeface="Calibri"/>
                <a:cs typeface="Calibri"/>
              </a:rPr>
              <a:t> </a:t>
            </a:r>
            <a:r>
              <a:rPr sz="1992" dirty="0">
                <a:latin typeface="Calibri"/>
                <a:cs typeface="Calibri"/>
              </a:rPr>
              <a:t>tanıma</a:t>
            </a:r>
            <a:r>
              <a:rPr sz="1992" spc="76" dirty="0">
                <a:latin typeface="Calibri"/>
                <a:cs typeface="Calibri"/>
              </a:rPr>
              <a:t> </a:t>
            </a:r>
            <a:r>
              <a:rPr sz="1992" dirty="0">
                <a:latin typeface="Calibri"/>
                <a:cs typeface="Calibri"/>
              </a:rPr>
              <a:t>ve</a:t>
            </a:r>
            <a:r>
              <a:rPr sz="1992" spc="48" dirty="0">
                <a:latin typeface="Calibri"/>
                <a:cs typeface="Calibri"/>
              </a:rPr>
              <a:t> </a:t>
            </a:r>
            <a:r>
              <a:rPr sz="1992" dirty="0">
                <a:latin typeface="Calibri"/>
                <a:cs typeface="Calibri"/>
              </a:rPr>
              <a:t>bilgi</a:t>
            </a:r>
            <a:r>
              <a:rPr sz="1992" spc="103" dirty="0">
                <a:latin typeface="Calibri"/>
                <a:cs typeface="Calibri"/>
              </a:rPr>
              <a:t> </a:t>
            </a:r>
            <a:r>
              <a:rPr sz="1992" dirty="0">
                <a:latin typeface="Calibri"/>
                <a:cs typeface="Calibri"/>
              </a:rPr>
              <a:t>edinmede</a:t>
            </a:r>
            <a:r>
              <a:rPr sz="1992" spc="96" dirty="0">
                <a:latin typeface="Calibri"/>
                <a:cs typeface="Calibri"/>
              </a:rPr>
              <a:t> </a:t>
            </a:r>
            <a:r>
              <a:rPr sz="1992" spc="-14" dirty="0">
                <a:latin typeface="Calibri"/>
                <a:cs typeface="Calibri"/>
              </a:rPr>
              <a:t>olmuştur.</a:t>
            </a:r>
            <a:endParaRPr sz="1992">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8455952" y="5489880"/>
            <a:ext cx="4413256" cy="22066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0682" y="364158"/>
            <a:ext cx="11780550" cy="715180"/>
          </a:xfrm>
          <a:prstGeom prst="rect">
            <a:avLst/>
          </a:prstGeom>
        </p:spPr>
        <p:txBody>
          <a:bodyPr vert="horz" wrap="square" lIns="0" tIns="17446" rIns="0" bIns="0" rtlCol="0">
            <a:spAutoFit/>
          </a:bodyPr>
          <a:lstStyle/>
          <a:p>
            <a:pPr marL="17446">
              <a:spcBef>
                <a:spcPts val="137"/>
              </a:spcBef>
            </a:pPr>
            <a:r>
              <a:rPr sz="4533" spc="-14" dirty="0"/>
              <a:t>Veri</a:t>
            </a:r>
            <a:r>
              <a:rPr sz="4533" spc="-151" dirty="0"/>
              <a:t> </a:t>
            </a:r>
            <a:r>
              <a:rPr sz="4533" dirty="0"/>
              <a:t>Madenciliği</a:t>
            </a:r>
            <a:r>
              <a:rPr sz="4533" spc="-151" dirty="0"/>
              <a:t> </a:t>
            </a:r>
            <a:r>
              <a:rPr sz="4533" dirty="0"/>
              <a:t>ile</a:t>
            </a:r>
            <a:r>
              <a:rPr sz="4533" spc="-137" dirty="0"/>
              <a:t> </a:t>
            </a:r>
            <a:r>
              <a:rPr sz="4533" spc="-14" dirty="0"/>
              <a:t>İlişkisi</a:t>
            </a:r>
            <a:endParaRPr sz="4533" dirty="0"/>
          </a:p>
        </p:txBody>
      </p:sp>
      <p:sp>
        <p:nvSpPr>
          <p:cNvPr id="3" name="object 3"/>
          <p:cNvSpPr txBox="1"/>
          <p:nvPr/>
        </p:nvSpPr>
        <p:spPr>
          <a:xfrm>
            <a:off x="1037701" y="1186333"/>
            <a:ext cx="11747577" cy="1866556"/>
          </a:xfrm>
          <a:prstGeom prst="rect">
            <a:avLst/>
          </a:prstGeom>
        </p:spPr>
        <p:txBody>
          <a:bodyPr vert="horz" wrap="square" lIns="0" tIns="135210" rIns="0" bIns="0" rtlCol="0">
            <a:spAutoFit/>
          </a:bodyPr>
          <a:lstStyle/>
          <a:p>
            <a:pPr marL="275647" indent="-258201">
              <a:spcBef>
                <a:spcPts val="1065"/>
              </a:spcBef>
              <a:buFont typeface="Arial MT"/>
              <a:buChar char="•"/>
              <a:tabLst>
                <a:tab pos="275647" algn="l"/>
              </a:tabLst>
            </a:pPr>
            <a:r>
              <a:rPr sz="1992" dirty="0">
                <a:latin typeface="Calibri"/>
                <a:cs typeface="Calibri"/>
              </a:rPr>
              <a:t>Makine</a:t>
            </a:r>
            <a:r>
              <a:rPr sz="1992" spc="103" dirty="0">
                <a:latin typeface="Calibri"/>
                <a:cs typeface="Calibri"/>
              </a:rPr>
              <a:t> </a:t>
            </a:r>
            <a:r>
              <a:rPr sz="1992" dirty="0">
                <a:latin typeface="Calibri"/>
                <a:cs typeface="Calibri"/>
              </a:rPr>
              <a:t>öğrenmesi</a:t>
            </a:r>
            <a:r>
              <a:rPr sz="1992" spc="82" dirty="0">
                <a:latin typeface="Calibri"/>
                <a:cs typeface="Calibri"/>
              </a:rPr>
              <a:t> </a:t>
            </a:r>
            <a:r>
              <a:rPr sz="1992" dirty="0">
                <a:latin typeface="Calibri"/>
                <a:cs typeface="Calibri"/>
              </a:rPr>
              <a:t>algoritmaları</a:t>
            </a:r>
            <a:r>
              <a:rPr sz="1992" spc="82" dirty="0">
                <a:latin typeface="Calibri"/>
                <a:cs typeface="Calibri"/>
              </a:rPr>
              <a:t> </a:t>
            </a:r>
            <a:r>
              <a:rPr sz="1992" dirty="0">
                <a:latin typeface="Calibri"/>
                <a:cs typeface="Calibri"/>
              </a:rPr>
              <a:t>veri</a:t>
            </a:r>
            <a:r>
              <a:rPr sz="1992" spc="89" dirty="0">
                <a:latin typeface="Calibri"/>
                <a:cs typeface="Calibri"/>
              </a:rPr>
              <a:t> </a:t>
            </a:r>
            <a:r>
              <a:rPr sz="1992" dirty="0">
                <a:latin typeface="Calibri"/>
                <a:cs typeface="Calibri"/>
              </a:rPr>
              <a:t>madenciliği</a:t>
            </a:r>
            <a:r>
              <a:rPr sz="1992" spc="144" dirty="0">
                <a:latin typeface="Calibri"/>
                <a:cs typeface="Calibri"/>
              </a:rPr>
              <a:t> </a:t>
            </a:r>
            <a:r>
              <a:rPr sz="1992" dirty="0">
                <a:latin typeface="Calibri"/>
                <a:cs typeface="Calibri"/>
              </a:rPr>
              <a:t>problemlerinin</a:t>
            </a:r>
            <a:r>
              <a:rPr sz="1992" spc="137" dirty="0">
                <a:latin typeface="Calibri"/>
                <a:cs typeface="Calibri"/>
              </a:rPr>
              <a:t> </a:t>
            </a:r>
            <a:r>
              <a:rPr sz="1992" dirty="0">
                <a:latin typeface="Calibri"/>
                <a:cs typeface="Calibri"/>
              </a:rPr>
              <a:t>çözümüne</a:t>
            </a:r>
            <a:r>
              <a:rPr sz="1992" spc="110" dirty="0">
                <a:latin typeface="Calibri"/>
                <a:cs typeface="Calibri"/>
              </a:rPr>
              <a:t> </a:t>
            </a:r>
            <a:r>
              <a:rPr sz="1992" dirty="0">
                <a:latin typeface="Calibri"/>
                <a:cs typeface="Calibri"/>
              </a:rPr>
              <a:t>yardımcı</a:t>
            </a:r>
            <a:r>
              <a:rPr sz="1992" spc="103" dirty="0">
                <a:latin typeface="Calibri"/>
                <a:cs typeface="Calibri"/>
              </a:rPr>
              <a:t> </a:t>
            </a:r>
            <a:r>
              <a:rPr sz="1992" spc="-14" dirty="0">
                <a:latin typeface="Calibri"/>
                <a:cs typeface="Calibri"/>
              </a:rPr>
              <a:t>olur.</a:t>
            </a:r>
            <a:endParaRPr sz="1992">
              <a:latin typeface="Calibri"/>
              <a:cs typeface="Calibri"/>
            </a:endParaRPr>
          </a:p>
          <a:p>
            <a:pPr marL="274774" marR="7851" indent="-258201">
              <a:lnSpc>
                <a:spcPts val="2212"/>
              </a:lnSpc>
              <a:spcBef>
                <a:spcPts val="1159"/>
              </a:spcBef>
              <a:buFont typeface="Arial MT"/>
              <a:buChar char="•"/>
              <a:tabLst>
                <a:tab pos="276519" algn="l"/>
              </a:tabLst>
            </a:pPr>
            <a:r>
              <a:rPr sz="1992" dirty="0">
                <a:latin typeface="Calibri"/>
                <a:cs typeface="Calibri"/>
              </a:rPr>
              <a:t>Örneğin</a:t>
            </a:r>
            <a:r>
              <a:rPr sz="1992" spc="220" dirty="0">
                <a:latin typeface="Calibri"/>
                <a:cs typeface="Calibri"/>
              </a:rPr>
              <a:t> </a:t>
            </a:r>
            <a:r>
              <a:rPr sz="1992" dirty="0">
                <a:latin typeface="Calibri"/>
                <a:cs typeface="Calibri"/>
              </a:rPr>
              <a:t>sınıflandırma</a:t>
            </a:r>
            <a:r>
              <a:rPr sz="1992" spc="234" dirty="0">
                <a:latin typeface="Calibri"/>
                <a:cs typeface="Calibri"/>
              </a:rPr>
              <a:t> </a:t>
            </a:r>
            <a:r>
              <a:rPr sz="1992" dirty="0">
                <a:latin typeface="Calibri"/>
                <a:cs typeface="Calibri"/>
              </a:rPr>
              <a:t>bir</a:t>
            </a:r>
            <a:r>
              <a:rPr sz="1992" spc="213" dirty="0">
                <a:latin typeface="Calibri"/>
                <a:cs typeface="Calibri"/>
              </a:rPr>
              <a:t> </a:t>
            </a:r>
            <a:r>
              <a:rPr sz="1992" dirty="0">
                <a:latin typeface="Calibri"/>
                <a:cs typeface="Calibri"/>
              </a:rPr>
              <a:t>veri</a:t>
            </a:r>
            <a:r>
              <a:rPr sz="1992" spc="206" dirty="0">
                <a:latin typeface="Calibri"/>
                <a:cs typeface="Calibri"/>
              </a:rPr>
              <a:t> </a:t>
            </a:r>
            <a:r>
              <a:rPr sz="1992" dirty="0">
                <a:latin typeface="Calibri"/>
                <a:cs typeface="Calibri"/>
              </a:rPr>
              <a:t>madenciliği</a:t>
            </a:r>
            <a:r>
              <a:rPr sz="1992" spc="206" dirty="0">
                <a:latin typeface="Calibri"/>
                <a:cs typeface="Calibri"/>
              </a:rPr>
              <a:t> </a:t>
            </a:r>
            <a:r>
              <a:rPr sz="1992" dirty="0">
                <a:latin typeface="Calibri"/>
                <a:cs typeface="Calibri"/>
              </a:rPr>
              <a:t>problemi</a:t>
            </a:r>
            <a:r>
              <a:rPr sz="1992" spc="234" dirty="0">
                <a:latin typeface="Calibri"/>
                <a:cs typeface="Calibri"/>
              </a:rPr>
              <a:t> </a:t>
            </a:r>
            <a:r>
              <a:rPr sz="1992" dirty="0">
                <a:latin typeface="Calibri"/>
                <a:cs typeface="Calibri"/>
              </a:rPr>
              <a:t>iken</a:t>
            </a:r>
            <a:r>
              <a:rPr sz="1992" spc="240" dirty="0">
                <a:latin typeface="Calibri"/>
                <a:cs typeface="Calibri"/>
              </a:rPr>
              <a:t> </a:t>
            </a:r>
            <a:r>
              <a:rPr sz="1992" dirty="0">
                <a:latin typeface="Calibri"/>
                <a:cs typeface="Calibri"/>
              </a:rPr>
              <a:t>sınıflandırma</a:t>
            </a:r>
            <a:r>
              <a:rPr sz="1992" spc="240" dirty="0">
                <a:latin typeface="Calibri"/>
                <a:cs typeface="Calibri"/>
              </a:rPr>
              <a:t> </a:t>
            </a:r>
            <a:r>
              <a:rPr sz="1992" dirty="0">
                <a:latin typeface="Calibri"/>
                <a:cs typeface="Calibri"/>
              </a:rPr>
              <a:t>işleminde</a:t>
            </a:r>
            <a:r>
              <a:rPr sz="1992" spc="234" dirty="0">
                <a:latin typeface="Calibri"/>
                <a:cs typeface="Calibri"/>
              </a:rPr>
              <a:t> </a:t>
            </a:r>
            <a:r>
              <a:rPr sz="1992" dirty="0">
                <a:latin typeface="Calibri"/>
                <a:cs typeface="Calibri"/>
              </a:rPr>
              <a:t>kullanılan</a:t>
            </a:r>
            <a:r>
              <a:rPr sz="1992" spc="247" dirty="0">
                <a:latin typeface="Calibri"/>
                <a:cs typeface="Calibri"/>
              </a:rPr>
              <a:t> </a:t>
            </a:r>
            <a:r>
              <a:rPr sz="1992" dirty="0">
                <a:latin typeface="Calibri"/>
                <a:cs typeface="Calibri"/>
              </a:rPr>
              <a:t>karar</a:t>
            </a:r>
            <a:r>
              <a:rPr sz="1992" spc="261" dirty="0">
                <a:latin typeface="Calibri"/>
                <a:cs typeface="Calibri"/>
              </a:rPr>
              <a:t> </a:t>
            </a:r>
            <a:r>
              <a:rPr sz="1992" dirty="0">
                <a:latin typeface="Calibri"/>
                <a:cs typeface="Calibri"/>
              </a:rPr>
              <a:t>ağaçları</a:t>
            </a:r>
            <a:r>
              <a:rPr sz="1992" spc="227" dirty="0">
                <a:latin typeface="Calibri"/>
                <a:cs typeface="Calibri"/>
              </a:rPr>
              <a:t> </a:t>
            </a:r>
            <a:r>
              <a:rPr sz="1992" spc="-34" dirty="0">
                <a:latin typeface="Calibri"/>
                <a:cs typeface="Calibri"/>
              </a:rPr>
              <a:t>bir 	</a:t>
            </a:r>
            <a:r>
              <a:rPr sz="1992" dirty="0">
                <a:latin typeface="Calibri"/>
                <a:cs typeface="Calibri"/>
              </a:rPr>
              <a:t>makine</a:t>
            </a:r>
            <a:r>
              <a:rPr sz="1992" spc="110" dirty="0">
                <a:latin typeface="Calibri"/>
                <a:cs typeface="Calibri"/>
              </a:rPr>
              <a:t> </a:t>
            </a:r>
            <a:r>
              <a:rPr sz="1992" dirty="0">
                <a:latin typeface="Calibri"/>
                <a:cs typeface="Calibri"/>
              </a:rPr>
              <a:t>öğrenmesi</a:t>
            </a:r>
            <a:r>
              <a:rPr sz="1992" spc="110" dirty="0">
                <a:latin typeface="Calibri"/>
                <a:cs typeface="Calibri"/>
              </a:rPr>
              <a:t> </a:t>
            </a:r>
            <a:r>
              <a:rPr sz="1992" spc="-14" dirty="0">
                <a:latin typeface="Calibri"/>
                <a:cs typeface="Calibri"/>
              </a:rPr>
              <a:t>algoritmasıdır.</a:t>
            </a:r>
            <a:endParaRPr sz="1992">
              <a:latin typeface="Calibri"/>
              <a:cs typeface="Calibri"/>
            </a:endParaRPr>
          </a:p>
          <a:p>
            <a:pPr marL="274774" marR="6978" indent="-258201">
              <a:lnSpc>
                <a:spcPts val="2212"/>
              </a:lnSpc>
              <a:spcBef>
                <a:spcPts val="1120"/>
              </a:spcBef>
              <a:buFont typeface="Arial MT"/>
              <a:buChar char="•"/>
              <a:tabLst>
                <a:tab pos="276519" algn="l"/>
              </a:tabLst>
            </a:pPr>
            <a:r>
              <a:rPr sz="1992" b="1" dirty="0">
                <a:solidFill>
                  <a:srgbClr val="FF0000"/>
                </a:solidFill>
                <a:latin typeface="Calibri"/>
                <a:cs typeface="Calibri"/>
              </a:rPr>
              <a:t>Veri</a:t>
            </a:r>
            <a:r>
              <a:rPr sz="1992" b="1" spc="213" dirty="0">
                <a:solidFill>
                  <a:srgbClr val="FF0000"/>
                </a:solidFill>
                <a:latin typeface="Calibri"/>
                <a:cs typeface="Calibri"/>
              </a:rPr>
              <a:t> </a:t>
            </a:r>
            <a:r>
              <a:rPr sz="1992" b="1" dirty="0">
                <a:solidFill>
                  <a:srgbClr val="FF0000"/>
                </a:solidFill>
                <a:latin typeface="Calibri"/>
                <a:cs typeface="Calibri"/>
              </a:rPr>
              <a:t>madenciliği</a:t>
            </a:r>
            <a:r>
              <a:rPr sz="1992" b="1" spc="192" dirty="0">
                <a:solidFill>
                  <a:srgbClr val="FF0000"/>
                </a:solidFill>
                <a:latin typeface="Calibri"/>
                <a:cs typeface="Calibri"/>
              </a:rPr>
              <a:t> </a:t>
            </a:r>
            <a:r>
              <a:rPr sz="1992" b="1" dirty="0">
                <a:latin typeface="Calibri"/>
                <a:cs typeface="Calibri"/>
              </a:rPr>
              <a:t>veri</a:t>
            </a:r>
            <a:r>
              <a:rPr sz="1992" b="1" spc="240" dirty="0">
                <a:latin typeface="Calibri"/>
                <a:cs typeface="Calibri"/>
              </a:rPr>
              <a:t> </a:t>
            </a:r>
            <a:r>
              <a:rPr sz="1992" b="1" dirty="0">
                <a:latin typeface="Calibri"/>
                <a:cs typeface="Calibri"/>
              </a:rPr>
              <a:t>ön</a:t>
            </a:r>
            <a:r>
              <a:rPr sz="1992" b="1" spc="227" dirty="0">
                <a:latin typeface="Calibri"/>
                <a:cs typeface="Calibri"/>
              </a:rPr>
              <a:t> </a:t>
            </a:r>
            <a:r>
              <a:rPr sz="1992" b="1" dirty="0">
                <a:latin typeface="Calibri"/>
                <a:cs typeface="Calibri"/>
              </a:rPr>
              <a:t>işleme</a:t>
            </a:r>
            <a:r>
              <a:rPr sz="1992" b="1" spc="213" dirty="0">
                <a:latin typeface="Calibri"/>
                <a:cs typeface="Calibri"/>
              </a:rPr>
              <a:t> </a:t>
            </a:r>
            <a:r>
              <a:rPr sz="1992" b="1" dirty="0">
                <a:latin typeface="Calibri"/>
                <a:cs typeface="Calibri"/>
              </a:rPr>
              <a:t>ve</a:t>
            </a:r>
            <a:r>
              <a:rPr sz="1992" b="1" spc="213" dirty="0">
                <a:latin typeface="Calibri"/>
                <a:cs typeface="Calibri"/>
              </a:rPr>
              <a:t> </a:t>
            </a:r>
            <a:r>
              <a:rPr sz="1992" b="1" dirty="0">
                <a:latin typeface="Calibri"/>
                <a:cs typeface="Calibri"/>
              </a:rPr>
              <a:t>yorumlama</a:t>
            </a:r>
            <a:r>
              <a:rPr sz="1992" b="1" spc="220" dirty="0">
                <a:latin typeface="Calibri"/>
                <a:cs typeface="Calibri"/>
              </a:rPr>
              <a:t> </a:t>
            </a:r>
            <a:r>
              <a:rPr sz="1992" b="1" dirty="0">
                <a:latin typeface="Calibri"/>
                <a:cs typeface="Calibri"/>
              </a:rPr>
              <a:t>dahil</a:t>
            </a:r>
            <a:r>
              <a:rPr sz="1992" b="1" spc="213" dirty="0">
                <a:latin typeface="Calibri"/>
                <a:cs typeface="Calibri"/>
              </a:rPr>
              <a:t> </a:t>
            </a:r>
            <a:r>
              <a:rPr sz="1992" b="1" dirty="0">
                <a:latin typeface="Calibri"/>
                <a:cs typeface="Calibri"/>
              </a:rPr>
              <a:t>sürecin</a:t>
            </a:r>
            <a:r>
              <a:rPr sz="1992" b="1" spc="227" dirty="0">
                <a:latin typeface="Calibri"/>
                <a:cs typeface="Calibri"/>
              </a:rPr>
              <a:t> </a:t>
            </a:r>
            <a:r>
              <a:rPr sz="1992" b="1" dirty="0">
                <a:latin typeface="Calibri"/>
                <a:cs typeface="Calibri"/>
              </a:rPr>
              <a:t>tamamı</a:t>
            </a:r>
            <a:r>
              <a:rPr sz="1992" dirty="0">
                <a:latin typeface="Calibri"/>
                <a:cs typeface="Calibri"/>
              </a:rPr>
              <a:t>na</a:t>
            </a:r>
            <a:r>
              <a:rPr sz="1992" spc="227" dirty="0">
                <a:latin typeface="Calibri"/>
                <a:cs typeface="Calibri"/>
              </a:rPr>
              <a:t> </a:t>
            </a:r>
            <a:r>
              <a:rPr sz="1992" dirty="0">
                <a:latin typeface="Calibri"/>
                <a:cs typeface="Calibri"/>
              </a:rPr>
              <a:t>verilen</a:t>
            </a:r>
            <a:r>
              <a:rPr sz="1992" spc="240" dirty="0">
                <a:latin typeface="Calibri"/>
                <a:cs typeface="Calibri"/>
              </a:rPr>
              <a:t> </a:t>
            </a:r>
            <a:r>
              <a:rPr sz="1992" dirty="0">
                <a:latin typeface="Calibri"/>
                <a:cs typeface="Calibri"/>
              </a:rPr>
              <a:t>isim</a:t>
            </a:r>
            <a:r>
              <a:rPr sz="1992" spc="227" dirty="0">
                <a:latin typeface="Calibri"/>
                <a:cs typeface="Calibri"/>
              </a:rPr>
              <a:t> </a:t>
            </a:r>
            <a:r>
              <a:rPr sz="1992" dirty="0">
                <a:latin typeface="Calibri"/>
                <a:cs typeface="Calibri"/>
              </a:rPr>
              <a:t>iken</a:t>
            </a:r>
            <a:r>
              <a:rPr sz="1992" spc="213" dirty="0">
                <a:latin typeface="Calibri"/>
                <a:cs typeface="Calibri"/>
              </a:rPr>
              <a:t> </a:t>
            </a:r>
            <a:r>
              <a:rPr sz="1992" b="1" dirty="0">
                <a:solidFill>
                  <a:srgbClr val="FF0000"/>
                </a:solidFill>
                <a:latin typeface="Calibri"/>
                <a:cs typeface="Calibri"/>
              </a:rPr>
              <a:t>makine</a:t>
            </a:r>
            <a:r>
              <a:rPr sz="1992" b="1" spc="192" dirty="0">
                <a:solidFill>
                  <a:srgbClr val="FF0000"/>
                </a:solidFill>
                <a:latin typeface="Calibri"/>
                <a:cs typeface="Calibri"/>
              </a:rPr>
              <a:t> </a:t>
            </a:r>
            <a:r>
              <a:rPr sz="1992" b="1" spc="-14" dirty="0">
                <a:solidFill>
                  <a:srgbClr val="FF0000"/>
                </a:solidFill>
                <a:latin typeface="Calibri"/>
                <a:cs typeface="Calibri"/>
              </a:rPr>
              <a:t>öğrenmesi 	</a:t>
            </a:r>
            <a:r>
              <a:rPr sz="1992" b="1" dirty="0">
                <a:latin typeface="Calibri"/>
                <a:cs typeface="Calibri"/>
              </a:rPr>
              <a:t>veri</a:t>
            </a:r>
            <a:r>
              <a:rPr sz="1992" b="1" spc="96" dirty="0">
                <a:latin typeface="Calibri"/>
                <a:cs typeface="Calibri"/>
              </a:rPr>
              <a:t> </a:t>
            </a:r>
            <a:r>
              <a:rPr sz="1992" b="1" dirty="0">
                <a:latin typeface="Calibri"/>
                <a:cs typeface="Calibri"/>
              </a:rPr>
              <a:t>ön</a:t>
            </a:r>
            <a:r>
              <a:rPr sz="1992" b="1" spc="117" dirty="0">
                <a:latin typeface="Calibri"/>
                <a:cs typeface="Calibri"/>
              </a:rPr>
              <a:t> </a:t>
            </a:r>
            <a:r>
              <a:rPr sz="1992" b="1" dirty="0">
                <a:latin typeface="Calibri"/>
                <a:cs typeface="Calibri"/>
              </a:rPr>
              <a:t>işlem</a:t>
            </a:r>
            <a:r>
              <a:rPr sz="1992" b="1" spc="124" dirty="0">
                <a:latin typeface="Calibri"/>
                <a:cs typeface="Calibri"/>
              </a:rPr>
              <a:t> </a:t>
            </a:r>
            <a:r>
              <a:rPr sz="1992" b="1" dirty="0">
                <a:latin typeface="Calibri"/>
                <a:cs typeface="Calibri"/>
              </a:rPr>
              <a:t>(pre-processing)</a:t>
            </a:r>
            <a:r>
              <a:rPr sz="1992" b="1" spc="110" dirty="0">
                <a:latin typeface="Calibri"/>
                <a:cs typeface="Calibri"/>
              </a:rPr>
              <a:t> </a:t>
            </a:r>
            <a:r>
              <a:rPr sz="1992" b="1" dirty="0">
                <a:latin typeface="Calibri"/>
                <a:cs typeface="Calibri"/>
              </a:rPr>
              <a:t>ve</a:t>
            </a:r>
            <a:r>
              <a:rPr sz="1992" b="1" spc="48" dirty="0">
                <a:latin typeface="Calibri"/>
                <a:cs typeface="Calibri"/>
              </a:rPr>
              <a:t> </a:t>
            </a:r>
            <a:r>
              <a:rPr sz="1992" b="1" dirty="0">
                <a:latin typeface="Calibri"/>
                <a:cs typeface="Calibri"/>
              </a:rPr>
              <a:t>veri</a:t>
            </a:r>
            <a:r>
              <a:rPr sz="1992" b="1" spc="131" dirty="0">
                <a:latin typeface="Calibri"/>
                <a:cs typeface="Calibri"/>
              </a:rPr>
              <a:t> </a:t>
            </a:r>
            <a:r>
              <a:rPr sz="1992" b="1" dirty="0">
                <a:latin typeface="Calibri"/>
                <a:cs typeface="Calibri"/>
              </a:rPr>
              <a:t>son</a:t>
            </a:r>
            <a:r>
              <a:rPr sz="1992" b="1" spc="89" dirty="0">
                <a:latin typeface="Calibri"/>
                <a:cs typeface="Calibri"/>
              </a:rPr>
              <a:t> </a:t>
            </a:r>
            <a:r>
              <a:rPr sz="1992" b="1" dirty="0">
                <a:latin typeface="Calibri"/>
                <a:cs typeface="Calibri"/>
              </a:rPr>
              <a:t>işleme</a:t>
            </a:r>
            <a:r>
              <a:rPr sz="1992" b="1" spc="96" dirty="0">
                <a:latin typeface="Calibri"/>
                <a:cs typeface="Calibri"/>
              </a:rPr>
              <a:t> </a:t>
            </a:r>
            <a:r>
              <a:rPr sz="1992" b="1" dirty="0">
                <a:latin typeface="Calibri"/>
                <a:cs typeface="Calibri"/>
              </a:rPr>
              <a:t>(post-processing)</a:t>
            </a:r>
            <a:r>
              <a:rPr sz="1992" b="1" spc="82" dirty="0">
                <a:latin typeface="Calibri"/>
                <a:cs typeface="Calibri"/>
              </a:rPr>
              <a:t> </a:t>
            </a:r>
            <a:r>
              <a:rPr sz="1992" b="1" spc="-14" dirty="0">
                <a:latin typeface="Calibri"/>
                <a:cs typeface="Calibri"/>
              </a:rPr>
              <a:t>karışm</a:t>
            </a:r>
            <a:r>
              <a:rPr sz="1992" spc="-14" dirty="0">
                <a:latin typeface="Calibri"/>
                <a:cs typeface="Calibri"/>
              </a:rPr>
              <a:t>az.</a:t>
            </a:r>
            <a:endParaRPr sz="1992">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5332337" y="3128325"/>
            <a:ext cx="8041423" cy="4576555"/>
          </a:xfrm>
          <a:prstGeom prst="rect">
            <a:avLst/>
          </a:prstGeom>
        </p:spPr>
      </p:pic>
      <p:pic>
        <p:nvPicPr>
          <p:cNvPr id="6" name="object 6"/>
          <p:cNvPicPr/>
          <p:nvPr/>
        </p:nvPicPr>
        <p:blipFill>
          <a:blip r:embed="rId4" cstate="print"/>
          <a:stretch>
            <a:fillRect/>
          </a:stretch>
        </p:blipFill>
        <p:spPr>
          <a:xfrm>
            <a:off x="820682" y="3168102"/>
            <a:ext cx="4335794" cy="44332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422</TotalTime>
  <Words>6108</Words>
  <Application>Microsoft Office PowerPoint</Application>
  <PresentationFormat>Custom</PresentationFormat>
  <Paragraphs>433</Paragraphs>
  <Slides>65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Arial</vt:lpstr>
      <vt:lpstr>Arial MT</vt:lpstr>
      <vt:lpstr>Calibri</vt:lpstr>
      <vt:lpstr>Roboto</vt:lpstr>
      <vt:lpstr>Roboto Bold</vt:lpstr>
      <vt:lpstr>Roboto Italics</vt:lpstr>
      <vt:lpstr>source-serif-pro</vt:lpstr>
      <vt:lpstr>Times New Roman</vt:lpstr>
      <vt:lpstr>Office Theme</vt:lpstr>
      <vt:lpstr>PowerPoint Presentation</vt:lpstr>
      <vt:lpstr>PowerPoint Presentation</vt:lpstr>
      <vt:lpstr>Ajanda</vt:lpstr>
      <vt:lpstr>Yapay Zeka</vt:lpstr>
      <vt:lpstr>Yapay Zeka</vt:lpstr>
      <vt:lpstr>Yapay Zeka, Makine Öğrenmesi, Derin Öğrenme</vt:lpstr>
      <vt:lpstr>Yapay Zeka, Makine Öğrenmesi, Derin Öğrenme</vt:lpstr>
      <vt:lpstr>Makine Öğrenmesinin Yapay Zeka ile İlişkisi</vt:lpstr>
      <vt:lpstr>Veri Madenciliği ile İlişkisi</vt:lpstr>
      <vt:lpstr>Sınıflandırma</vt:lpstr>
      <vt:lpstr>Sınıflandırma ve Regresyon</vt:lpstr>
      <vt:lpstr>Kümeleme</vt:lpstr>
      <vt:lpstr>Yapay Zeka ve Makine Öğrenmesi Arasındaki Farklar</vt:lpstr>
      <vt:lpstr>Makine Öğrenmesinin Başlıca Kullanım Alanları</vt:lpstr>
      <vt:lpstr>Makine Öğrenmesi (ML)</vt:lpstr>
      <vt:lpstr>Makine Öğrenmesinde Öğrenme Modelleri</vt:lpstr>
      <vt:lpstr>Makine Öğrenme Türleri</vt:lpstr>
      <vt:lpstr>Makine Öğrenme Türleri – Denetimli Öğrenme</vt:lpstr>
      <vt:lpstr>Makine Öğrenme Türleri – Denetimli Öğrenme</vt:lpstr>
      <vt:lpstr>Makine Öğrenme Türleri – Denetimsiz Öğrenme</vt:lpstr>
      <vt:lpstr>Makine Öğrenme Türleri – Denetimsiz Öğrenme</vt:lpstr>
      <vt:lpstr>Makine Öğrenme Türleri – Pekiştirmeli Öğrenme</vt:lpstr>
      <vt:lpstr>Makine Öğrenme Türleri – Pekiştirmeli Öğrenme</vt:lpstr>
      <vt:lpstr>Temel Kavramlar</vt:lpstr>
      <vt:lpstr>Temel Kavramlar</vt:lpstr>
      <vt:lpstr>Temel Kavramlar</vt:lpstr>
      <vt:lpstr>Temel Kavramlar - Uygulama</vt:lpstr>
      <vt:lpstr>Temel Kavramlar</vt:lpstr>
      <vt:lpstr>Temel Kavramlar</vt:lpstr>
      <vt:lpstr>Temel Kavramlar</vt:lpstr>
      <vt:lpstr>Temel Kavramlar</vt:lpstr>
      <vt:lpstr>PowerPoint Presentation</vt:lpstr>
      <vt:lpstr>Neden Python ?</vt:lpstr>
      <vt:lpstr>Keşifçi Veri Analizi (Exploratory Data Analysis-EDA)</vt:lpstr>
      <vt:lpstr>Keşifçi Veri Analizi (Exploratory Data Analysis-EDA)</vt:lpstr>
      <vt:lpstr>Veri Ön İşleme (Data PreProcessing)</vt:lpstr>
      <vt:lpstr>PowerPoint Presentation</vt:lpstr>
      <vt:lpstr>Makine Öğrenmesi Algoritmaları</vt:lpstr>
      <vt:lpstr>1- Regresyon Algoritmaları</vt:lpstr>
      <vt:lpstr>Linear Regression (Doğrusal Regresyon)</vt:lpstr>
      <vt:lpstr>Basit Doğrusal Regresyon</vt:lpstr>
      <vt:lpstr>Çok Değişkenli Doğrusal Regresyon</vt:lpstr>
      <vt:lpstr>Polynominal Regression</vt:lpstr>
      <vt:lpstr>Logistic Regression</vt:lpstr>
      <vt:lpstr>2- Sınıflandırma Algoritmaları</vt:lpstr>
      <vt:lpstr>Decision Trees (Karar Ağaçları)</vt:lpstr>
      <vt:lpstr>Decision Trees (Karar Ağaçları)</vt:lpstr>
      <vt:lpstr>K-Nearest Neighbors (K - En Yakın Komşu)</vt:lpstr>
      <vt:lpstr>K-Nearest Neighbors (K - En Yakın Komşu)</vt:lpstr>
      <vt:lpstr>Support Vector Machine (Destek Vektör Makineleri)</vt:lpstr>
      <vt:lpstr>Naive Bayes</vt:lpstr>
      <vt:lpstr>Genetic algorithm (Genetik Algoritmalar)</vt:lpstr>
      <vt:lpstr>Genetic algorithm (Genetik Algoritmalar)</vt:lpstr>
      <vt:lpstr>Genetic algorithm (Genetik Algoritmalar)</vt:lpstr>
      <vt:lpstr>Artifical Neural Networks (Yapay Sinir Ağları)</vt:lpstr>
      <vt:lpstr>Artifical Neural Networks (Yapay Sinir Ağları)</vt:lpstr>
      <vt:lpstr>Artifical Neural Networks (Yapay Sinir Ağları)</vt:lpstr>
      <vt:lpstr>Artifical Neural Networks (Yapay Sinir Ağları)</vt:lpstr>
      <vt:lpstr>3 – Kümeleme</vt:lpstr>
      <vt:lpstr>K-Means Clustering (K-Ortalama Kümeleme)</vt:lpstr>
      <vt:lpstr>Öznitelik Seçim Algoritmaları</vt:lpstr>
      <vt:lpstr>Sınıflandırmalar Algoritmaları için Performans Ölçüm Kriterleri</vt:lpstr>
      <vt:lpstr>Deep learning (Derin Öğrenme)</vt:lpstr>
      <vt:lpstr>Kuantum Makine Öğrenmesi (Quantum Machine Learning)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MachineLearning-SevdanurGENC.pptx</dc:title>
  <dc:creator>Nano</dc:creator>
  <cp:lastModifiedBy>Nano</cp:lastModifiedBy>
  <cp:revision>50</cp:revision>
  <dcterms:created xsi:type="dcterms:W3CDTF">2024-11-07T19:26:57Z</dcterms:created>
  <dcterms:modified xsi:type="dcterms:W3CDTF">2024-12-06T21:58:08Z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2021-01-02T00:00:00Z</vt:filetime>
  </property>
  <property fmtid="{D5CDD505-2E9C-101B-9397-08002B2CF9AE}" pid="3" name="LastSaved">
    <vt:filetime>2024-11-07T00:00:00Z</vt:filetime>
  </property>
  <property fmtid="{D5CDD505-2E9C-101B-9397-08002B2CF9AE}" pid="4" name="Producer">
    <vt:lpwstr>Microsoft: Print To PDF</vt:lpwstr>
  </property>
</Properties>
</file>